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7"/>
  </p:notesMasterIdLst>
  <p:sldIdLst>
    <p:sldId id="269" r:id="rId5"/>
    <p:sldId id="325" r:id="rId6"/>
    <p:sldId id="273" r:id="rId7"/>
    <p:sldId id="286" r:id="rId8"/>
    <p:sldId id="308" r:id="rId9"/>
    <p:sldId id="337" r:id="rId10"/>
    <p:sldId id="285" r:id="rId11"/>
    <p:sldId id="287" r:id="rId12"/>
    <p:sldId id="288" r:id="rId13"/>
    <p:sldId id="289" r:id="rId14"/>
    <p:sldId id="307" r:id="rId15"/>
    <p:sldId id="339" r:id="rId16"/>
    <p:sldId id="341" r:id="rId17"/>
    <p:sldId id="312" r:id="rId18"/>
    <p:sldId id="319" r:id="rId19"/>
    <p:sldId id="329" r:id="rId20"/>
    <p:sldId id="321" r:id="rId21"/>
    <p:sldId id="378" r:id="rId22"/>
    <p:sldId id="352" r:id="rId23"/>
    <p:sldId id="354" r:id="rId24"/>
    <p:sldId id="355" r:id="rId25"/>
    <p:sldId id="356" r:id="rId26"/>
    <p:sldId id="357" r:id="rId27"/>
    <p:sldId id="358" r:id="rId28"/>
    <p:sldId id="360" r:id="rId29"/>
    <p:sldId id="374" r:id="rId30"/>
    <p:sldId id="363" r:id="rId31"/>
    <p:sldId id="375" r:id="rId32"/>
    <p:sldId id="376" r:id="rId33"/>
    <p:sldId id="364" r:id="rId34"/>
    <p:sldId id="365" r:id="rId35"/>
    <p:sldId id="366" r:id="rId36"/>
    <p:sldId id="379" r:id="rId37"/>
    <p:sldId id="313" r:id="rId38"/>
    <p:sldId id="381" r:id="rId39"/>
    <p:sldId id="368" r:id="rId40"/>
    <p:sldId id="382" r:id="rId41"/>
    <p:sldId id="369" r:id="rId42"/>
    <p:sldId id="370" r:id="rId43"/>
    <p:sldId id="371" r:id="rId44"/>
    <p:sldId id="425" r:id="rId45"/>
    <p:sldId id="344" r:id="rId46"/>
    <p:sldId id="419" r:id="rId47"/>
    <p:sldId id="420" r:id="rId48"/>
    <p:sldId id="421" r:id="rId49"/>
    <p:sldId id="422" r:id="rId50"/>
    <p:sldId id="423" r:id="rId51"/>
    <p:sldId id="424" r:id="rId52"/>
    <p:sldId id="426" r:id="rId53"/>
    <p:sldId id="350" r:id="rId54"/>
    <p:sldId id="372" r:id="rId55"/>
    <p:sldId id="373" r:id="rId56"/>
    <p:sldId id="383" r:id="rId57"/>
    <p:sldId id="384" r:id="rId58"/>
    <p:sldId id="385" r:id="rId59"/>
    <p:sldId id="386" r:id="rId60"/>
    <p:sldId id="299" r:id="rId61"/>
    <p:sldId id="293" r:id="rId62"/>
    <p:sldId id="295" r:id="rId63"/>
    <p:sldId id="297" r:id="rId64"/>
    <p:sldId id="291" r:id="rId65"/>
    <p:sldId id="292" r:id="rId66"/>
    <p:sldId id="388" r:id="rId67"/>
    <p:sldId id="390" r:id="rId68"/>
    <p:sldId id="393" r:id="rId69"/>
    <p:sldId id="389" r:id="rId70"/>
    <p:sldId id="397" r:id="rId71"/>
    <p:sldId id="391" r:id="rId72"/>
    <p:sldId id="396" r:id="rId73"/>
    <p:sldId id="392" r:id="rId74"/>
    <p:sldId id="394" r:id="rId75"/>
    <p:sldId id="398" r:id="rId76"/>
    <p:sldId id="399" r:id="rId77"/>
    <p:sldId id="433" r:id="rId78"/>
    <p:sldId id="400" r:id="rId79"/>
    <p:sldId id="401" r:id="rId80"/>
    <p:sldId id="402" r:id="rId81"/>
    <p:sldId id="403" r:id="rId82"/>
    <p:sldId id="404" r:id="rId83"/>
    <p:sldId id="405" r:id="rId84"/>
    <p:sldId id="406" r:id="rId85"/>
    <p:sldId id="407" r:id="rId86"/>
    <p:sldId id="408" r:id="rId87"/>
    <p:sldId id="410" r:id="rId88"/>
    <p:sldId id="409" r:id="rId89"/>
    <p:sldId id="413" r:id="rId90"/>
    <p:sldId id="414" r:id="rId91"/>
    <p:sldId id="415" r:id="rId92"/>
    <p:sldId id="411" r:id="rId93"/>
    <p:sldId id="434" r:id="rId94"/>
    <p:sldId id="428" r:id="rId95"/>
    <p:sldId id="429" r:id="rId96"/>
    <p:sldId id="435" r:id="rId97"/>
    <p:sldId id="430" r:id="rId98"/>
    <p:sldId id="437" r:id="rId99"/>
    <p:sldId id="431" r:id="rId100"/>
    <p:sldId id="438" r:id="rId101"/>
    <p:sldId id="432" r:id="rId102"/>
    <p:sldId id="436" r:id="rId103"/>
    <p:sldId id="439" r:id="rId104"/>
    <p:sldId id="440" r:id="rId105"/>
    <p:sldId id="441" r:id="rId106"/>
    <p:sldId id="442" r:id="rId107"/>
    <p:sldId id="443" r:id="rId108"/>
    <p:sldId id="444" r:id="rId109"/>
    <p:sldId id="448" r:id="rId110"/>
    <p:sldId id="449" r:id="rId111"/>
    <p:sldId id="450" r:id="rId112"/>
    <p:sldId id="452" r:id="rId113"/>
    <p:sldId id="453" r:id="rId114"/>
    <p:sldId id="454" r:id="rId115"/>
    <p:sldId id="427" r:id="rId1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60" userDrawn="1">
          <p15:clr>
            <a:srgbClr val="A4A3A4"/>
          </p15:clr>
        </p15:guide>
        <p15:guide id="2" orient="horz" pos="1296" userDrawn="1">
          <p15:clr>
            <a:srgbClr val="A4A3A4"/>
          </p15:clr>
        </p15:guide>
        <p15:guide id="3" orient="horz" pos="3600" userDrawn="1">
          <p15:clr>
            <a:srgbClr val="A4A3A4"/>
          </p15:clr>
        </p15:guide>
        <p15:guide id="4" pos="3904" userDrawn="1">
          <p15:clr>
            <a:srgbClr val="A4A3A4"/>
          </p15:clr>
        </p15:guide>
        <p15:guide id="5" pos="7424" userDrawn="1">
          <p15:clr>
            <a:srgbClr val="A4A3A4"/>
          </p15:clr>
        </p15:guide>
        <p15:guide id="6" pos="256" userDrawn="1">
          <p15:clr>
            <a:srgbClr val="A4A3A4"/>
          </p15:clr>
        </p15:guide>
        <p15:guide id="7" pos="4096" userDrawn="1">
          <p15:clr>
            <a:srgbClr val="A4A3A4"/>
          </p15:clr>
        </p15:guide>
        <p15:guide id="8" pos="576" userDrawn="1">
          <p15:clr>
            <a:srgbClr val="A4A3A4"/>
          </p15:clr>
        </p15:guide>
        <p15:guide id="9" pos="1664" userDrawn="1">
          <p15:clr>
            <a:srgbClr val="A4A3A4"/>
          </p15:clr>
        </p15:guide>
        <p15:guide id="10" pos="70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A745"/>
    <a:srgbClr val="FFDF8A"/>
    <a:srgbClr val="849CA5"/>
    <a:srgbClr val="96DEE4"/>
    <a:srgbClr val="8CDBC3"/>
    <a:srgbClr val="84C392"/>
    <a:srgbClr val="DDFFEC"/>
    <a:srgbClr val="00AB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varScale="1">
        <p:scale>
          <a:sx n="111" d="100"/>
          <a:sy n="111" d="100"/>
        </p:scale>
        <p:origin x="78" y="102"/>
      </p:cViewPr>
      <p:guideLst>
        <p:guide orient="horz" pos="960"/>
        <p:guide orient="horz" pos="1296"/>
        <p:guide orient="horz" pos="3600"/>
        <p:guide pos="3904"/>
        <p:guide pos="7424"/>
        <p:guide pos="256"/>
        <p:guide pos="4096"/>
        <p:guide pos="576"/>
        <p:guide pos="1664"/>
        <p:guide pos="704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117" Type="http://schemas.openxmlformats.org/officeDocument/2006/relationships/notesMaster" Target="notesMasters/notesMaster1.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12" Type="http://schemas.openxmlformats.org/officeDocument/2006/relationships/slide" Target="slides/slide108.xml"/><Relationship Id="rId16" Type="http://schemas.openxmlformats.org/officeDocument/2006/relationships/slide" Target="slides/slide12.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102" Type="http://schemas.openxmlformats.org/officeDocument/2006/relationships/slide" Target="slides/slide98.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slide" Target="slides/slide91.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113" Type="http://schemas.openxmlformats.org/officeDocument/2006/relationships/slide" Target="slides/slide109.xml"/><Relationship Id="rId118" Type="http://schemas.openxmlformats.org/officeDocument/2006/relationships/presProps" Target="presProps.xml"/><Relationship Id="rId80" Type="http://schemas.openxmlformats.org/officeDocument/2006/relationships/slide" Target="slides/slide76.xml"/><Relationship Id="rId85" Type="http://schemas.openxmlformats.org/officeDocument/2006/relationships/slide" Target="slides/slide81.xml"/><Relationship Id="rId12" Type="http://schemas.openxmlformats.org/officeDocument/2006/relationships/slide" Target="slides/slide8.xml"/><Relationship Id="rId17" Type="http://schemas.openxmlformats.org/officeDocument/2006/relationships/slide" Target="slides/slide13.xml"/><Relationship Id="rId33" Type="http://schemas.openxmlformats.org/officeDocument/2006/relationships/slide" Target="slides/slide29.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08" Type="http://schemas.openxmlformats.org/officeDocument/2006/relationships/slide" Target="slides/slide104.xml"/><Relationship Id="rId54" Type="http://schemas.openxmlformats.org/officeDocument/2006/relationships/slide" Target="slides/slide50.xml"/><Relationship Id="rId70" Type="http://schemas.openxmlformats.org/officeDocument/2006/relationships/slide" Target="slides/slide66.xml"/><Relationship Id="rId75" Type="http://schemas.openxmlformats.org/officeDocument/2006/relationships/slide" Target="slides/slide71.xml"/><Relationship Id="rId91" Type="http://schemas.openxmlformats.org/officeDocument/2006/relationships/slide" Target="slides/slide87.xml"/><Relationship Id="rId96" Type="http://schemas.openxmlformats.org/officeDocument/2006/relationships/slide" Target="slides/slide92.xml"/><Relationship Id="rId1" Type="http://schemas.openxmlformats.org/officeDocument/2006/relationships/customXml" Target="../customXml/item1.xml"/><Relationship Id="rId6" Type="http://schemas.openxmlformats.org/officeDocument/2006/relationships/slide" Target="slides/slide2.xml"/><Relationship Id="rId23" Type="http://schemas.openxmlformats.org/officeDocument/2006/relationships/slide" Target="slides/slide19.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119" Type="http://schemas.openxmlformats.org/officeDocument/2006/relationships/viewProps" Target="viewProps.xml"/><Relationship Id="rId44" Type="http://schemas.openxmlformats.org/officeDocument/2006/relationships/slide" Target="slides/slide40.xml"/><Relationship Id="rId60" Type="http://schemas.openxmlformats.org/officeDocument/2006/relationships/slide" Target="slides/slide56.xml"/><Relationship Id="rId65" Type="http://schemas.openxmlformats.org/officeDocument/2006/relationships/slide" Target="slides/slide61.xml"/><Relationship Id="rId81" Type="http://schemas.openxmlformats.org/officeDocument/2006/relationships/slide" Target="slides/slide77.xml"/><Relationship Id="rId86" Type="http://schemas.openxmlformats.org/officeDocument/2006/relationships/slide" Target="slides/slide82.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theme" Target="theme/theme1.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tableStyles" Target="tableStyles.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5C118F-36F5-43CF-98EA-3CE53A9EDCDF}" type="datetimeFigureOut">
              <a:rPr lang="en-GB" smtClean="0"/>
              <a:t>20/11/2017</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E83EEF-59A8-43FF-99E7-86DC65FD8144}" type="slidenum">
              <a:rPr lang="en-GB" smtClean="0"/>
              <a:t>‹#›</a:t>
            </a:fld>
            <a:endParaRPr lang="en-GB" dirty="0"/>
          </a:p>
        </p:txBody>
      </p:sp>
    </p:spTree>
    <p:extLst>
      <p:ext uri="{BB962C8B-B14F-4D97-AF65-F5344CB8AC3E}">
        <p14:creationId xmlns:p14="http://schemas.microsoft.com/office/powerpoint/2010/main" val="415880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E83EEF-59A8-43FF-99E7-86DC65FD8144}" type="slidenum">
              <a:rPr lang="en-GB" smtClean="0"/>
              <a:t>1</a:t>
            </a:fld>
            <a:endParaRPr lang="en-GB" dirty="0"/>
          </a:p>
        </p:txBody>
      </p:sp>
    </p:spTree>
    <p:extLst>
      <p:ext uri="{BB962C8B-B14F-4D97-AF65-F5344CB8AC3E}">
        <p14:creationId xmlns:p14="http://schemas.microsoft.com/office/powerpoint/2010/main" val="10487418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E83EEF-59A8-43FF-99E7-86DC65FD8144}" type="slidenum">
              <a:rPr lang="en-GB" smtClean="0"/>
              <a:t>83</a:t>
            </a:fld>
            <a:endParaRPr lang="en-GB" dirty="0"/>
          </a:p>
        </p:txBody>
      </p:sp>
    </p:spTree>
    <p:extLst>
      <p:ext uri="{BB962C8B-B14F-4D97-AF65-F5344CB8AC3E}">
        <p14:creationId xmlns:p14="http://schemas.microsoft.com/office/powerpoint/2010/main" val="2471182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E83EEF-59A8-43FF-99E7-86DC65FD8144}" type="slidenum">
              <a:rPr lang="en-GB" smtClean="0"/>
              <a:t>3</a:t>
            </a:fld>
            <a:endParaRPr lang="en-GB" dirty="0"/>
          </a:p>
        </p:txBody>
      </p:sp>
    </p:spTree>
    <p:extLst>
      <p:ext uri="{BB962C8B-B14F-4D97-AF65-F5344CB8AC3E}">
        <p14:creationId xmlns:p14="http://schemas.microsoft.com/office/powerpoint/2010/main" val="10487418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E83EEF-59A8-43FF-99E7-86DC65FD8144}" type="slidenum">
              <a:rPr lang="en-GB" smtClean="0"/>
              <a:t>76</a:t>
            </a:fld>
            <a:endParaRPr lang="en-GB" dirty="0"/>
          </a:p>
        </p:txBody>
      </p:sp>
    </p:spTree>
    <p:extLst>
      <p:ext uri="{BB962C8B-B14F-4D97-AF65-F5344CB8AC3E}">
        <p14:creationId xmlns:p14="http://schemas.microsoft.com/office/powerpoint/2010/main" val="3952275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E83EEF-59A8-43FF-99E7-86DC65FD8144}" type="slidenum">
              <a:rPr lang="en-GB" smtClean="0"/>
              <a:t>77</a:t>
            </a:fld>
            <a:endParaRPr lang="en-GB" dirty="0"/>
          </a:p>
        </p:txBody>
      </p:sp>
    </p:spTree>
    <p:extLst>
      <p:ext uri="{BB962C8B-B14F-4D97-AF65-F5344CB8AC3E}">
        <p14:creationId xmlns:p14="http://schemas.microsoft.com/office/powerpoint/2010/main" val="34795434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E83EEF-59A8-43FF-99E7-86DC65FD8144}" type="slidenum">
              <a:rPr lang="en-GB" smtClean="0"/>
              <a:t>78</a:t>
            </a:fld>
            <a:endParaRPr lang="en-GB" dirty="0"/>
          </a:p>
        </p:txBody>
      </p:sp>
    </p:spTree>
    <p:extLst>
      <p:ext uri="{BB962C8B-B14F-4D97-AF65-F5344CB8AC3E}">
        <p14:creationId xmlns:p14="http://schemas.microsoft.com/office/powerpoint/2010/main" val="28659366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E83EEF-59A8-43FF-99E7-86DC65FD8144}" type="slidenum">
              <a:rPr lang="en-GB" smtClean="0"/>
              <a:t>79</a:t>
            </a:fld>
            <a:endParaRPr lang="en-GB" dirty="0"/>
          </a:p>
        </p:txBody>
      </p:sp>
    </p:spTree>
    <p:extLst>
      <p:ext uri="{BB962C8B-B14F-4D97-AF65-F5344CB8AC3E}">
        <p14:creationId xmlns:p14="http://schemas.microsoft.com/office/powerpoint/2010/main" val="10422869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E83EEF-59A8-43FF-99E7-86DC65FD8144}" type="slidenum">
              <a:rPr lang="en-GB" smtClean="0"/>
              <a:t>80</a:t>
            </a:fld>
            <a:endParaRPr lang="en-GB" dirty="0"/>
          </a:p>
        </p:txBody>
      </p:sp>
    </p:spTree>
    <p:extLst>
      <p:ext uri="{BB962C8B-B14F-4D97-AF65-F5344CB8AC3E}">
        <p14:creationId xmlns:p14="http://schemas.microsoft.com/office/powerpoint/2010/main" val="12339586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E83EEF-59A8-43FF-99E7-86DC65FD8144}" type="slidenum">
              <a:rPr lang="en-GB" smtClean="0"/>
              <a:t>81</a:t>
            </a:fld>
            <a:endParaRPr lang="en-GB" dirty="0"/>
          </a:p>
        </p:txBody>
      </p:sp>
    </p:spTree>
    <p:extLst>
      <p:ext uri="{BB962C8B-B14F-4D97-AF65-F5344CB8AC3E}">
        <p14:creationId xmlns:p14="http://schemas.microsoft.com/office/powerpoint/2010/main" val="38463076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E83EEF-59A8-43FF-99E7-86DC65FD8144}" type="slidenum">
              <a:rPr lang="en-GB" smtClean="0"/>
              <a:t>82</a:t>
            </a:fld>
            <a:endParaRPr lang="en-GB" dirty="0"/>
          </a:p>
        </p:txBody>
      </p:sp>
    </p:spTree>
    <p:extLst>
      <p:ext uri="{BB962C8B-B14F-4D97-AF65-F5344CB8AC3E}">
        <p14:creationId xmlns:p14="http://schemas.microsoft.com/office/powerpoint/2010/main" val="2453251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green">
    <p:bg>
      <p:bgPr>
        <a:solidFill>
          <a:schemeClr val="accent1"/>
        </a:solidFill>
        <a:effectLst/>
      </p:bgPr>
    </p:bg>
    <p:spTree>
      <p:nvGrpSpPr>
        <p:cNvPr id="1" name=""/>
        <p:cNvGrpSpPr/>
        <p:nvPr/>
      </p:nvGrpSpPr>
      <p:grpSpPr>
        <a:xfrm>
          <a:off x="0" y="0"/>
          <a:ext cx="0" cy="0"/>
          <a:chOff x="0" y="0"/>
          <a:chExt cx="0" cy="0"/>
        </a:xfrm>
      </p:grpSpPr>
      <p:sp>
        <p:nvSpPr>
          <p:cNvPr id="9" name="Title Placeholder 1"/>
          <p:cNvSpPr>
            <a:spLocks noGrp="1"/>
          </p:cNvSpPr>
          <p:nvPr>
            <p:ph type="title" hasCustomPrompt="1"/>
          </p:nvPr>
        </p:nvSpPr>
        <p:spPr>
          <a:xfrm>
            <a:off x="914401" y="1884789"/>
            <a:ext cx="7010400" cy="1477962"/>
          </a:xfrm>
          <a:prstGeom prst="rect">
            <a:avLst/>
          </a:prstGeom>
        </p:spPr>
        <p:txBody>
          <a:bodyPr vert="horz" lIns="0" tIns="0" rIns="0" bIns="0" rtlCol="0" anchor="ctr">
            <a:noAutofit/>
          </a:bodyPr>
          <a:lstStyle>
            <a:lvl1pPr>
              <a:defRPr baseline="0">
                <a:solidFill>
                  <a:schemeClr val="bg1"/>
                </a:solidFill>
              </a:defRPr>
            </a:lvl1pPr>
          </a:lstStyle>
          <a:p>
            <a:r>
              <a:rPr lang="en-US" dirty="0"/>
              <a:t>Insert your title here</a:t>
            </a:r>
            <a:br>
              <a:rPr lang="en-US" dirty="0"/>
            </a:br>
            <a:r>
              <a:rPr lang="en-US" dirty="0"/>
              <a:t>Two lines maximum</a:t>
            </a:r>
          </a:p>
        </p:txBody>
      </p:sp>
      <p:grpSp>
        <p:nvGrpSpPr>
          <p:cNvPr id="15" name="Group 14"/>
          <p:cNvGrpSpPr/>
          <p:nvPr userDrawn="1"/>
        </p:nvGrpSpPr>
        <p:grpSpPr>
          <a:xfrm>
            <a:off x="8026400" y="2195513"/>
            <a:ext cx="4165600" cy="2270659"/>
            <a:chOff x="6019800" y="2195512"/>
            <a:chExt cx="3124200" cy="2270659"/>
          </a:xfrm>
        </p:grpSpPr>
        <p:sp>
          <p:nvSpPr>
            <p:cNvPr id="8" name="Freeform 5"/>
            <p:cNvSpPr>
              <a:spLocks/>
            </p:cNvSpPr>
            <p:nvPr userDrawn="1"/>
          </p:nvSpPr>
          <p:spPr bwMode="auto">
            <a:xfrm>
              <a:off x="6019800" y="2195512"/>
              <a:ext cx="3122713" cy="856516"/>
            </a:xfrm>
            <a:custGeom>
              <a:avLst/>
              <a:gdLst>
                <a:gd name="T0" fmla="*/ 0 w 4199"/>
                <a:gd name="T1" fmla="*/ 6 h 1151"/>
                <a:gd name="T2" fmla="*/ 1 w 4199"/>
                <a:gd name="T3" fmla="*/ 1151 h 1151"/>
                <a:gd name="T4" fmla="*/ 4199 w 4199"/>
                <a:gd name="T5" fmla="*/ 1144 h 1151"/>
                <a:gd name="T6" fmla="*/ 4199 w 4199"/>
                <a:gd name="T7" fmla="*/ 0 h 1151"/>
                <a:gd name="T8" fmla="*/ 0 w 4199"/>
                <a:gd name="T9" fmla="*/ 6 h 1151"/>
              </a:gdLst>
              <a:ahLst/>
              <a:cxnLst>
                <a:cxn ang="0">
                  <a:pos x="T0" y="T1"/>
                </a:cxn>
                <a:cxn ang="0">
                  <a:pos x="T2" y="T3"/>
                </a:cxn>
                <a:cxn ang="0">
                  <a:pos x="T4" y="T5"/>
                </a:cxn>
                <a:cxn ang="0">
                  <a:pos x="T6" y="T7"/>
                </a:cxn>
                <a:cxn ang="0">
                  <a:pos x="T8" y="T9"/>
                </a:cxn>
              </a:cxnLst>
              <a:rect l="0" t="0" r="r" b="b"/>
              <a:pathLst>
                <a:path w="4199" h="1151">
                  <a:moveTo>
                    <a:pt x="0" y="6"/>
                  </a:moveTo>
                  <a:lnTo>
                    <a:pt x="1" y="1151"/>
                  </a:lnTo>
                  <a:lnTo>
                    <a:pt x="4199" y="1144"/>
                  </a:lnTo>
                  <a:lnTo>
                    <a:pt x="4199" y="0"/>
                  </a:lnTo>
                  <a:lnTo>
                    <a:pt x="0"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dirty="0"/>
            </a:p>
          </p:txBody>
        </p:sp>
        <p:sp>
          <p:nvSpPr>
            <p:cNvPr id="10" name="Freeform 6"/>
            <p:cNvSpPr>
              <a:spLocks/>
            </p:cNvSpPr>
            <p:nvPr userDrawn="1"/>
          </p:nvSpPr>
          <p:spPr bwMode="auto">
            <a:xfrm>
              <a:off x="6021287" y="3609655"/>
              <a:ext cx="3122713" cy="856516"/>
            </a:xfrm>
            <a:custGeom>
              <a:avLst/>
              <a:gdLst>
                <a:gd name="T0" fmla="*/ 1 w 4199"/>
                <a:gd name="T1" fmla="*/ 1153 h 1153"/>
                <a:gd name="T2" fmla="*/ 4199 w 4199"/>
                <a:gd name="T3" fmla="*/ 1147 h 1153"/>
                <a:gd name="T4" fmla="*/ 4199 w 4199"/>
                <a:gd name="T5" fmla="*/ 0 h 1153"/>
                <a:gd name="T6" fmla="*/ 0 w 4199"/>
                <a:gd name="T7" fmla="*/ 5 h 1153"/>
                <a:gd name="T8" fmla="*/ 1 w 4199"/>
                <a:gd name="T9" fmla="*/ 1153 h 1153"/>
              </a:gdLst>
              <a:ahLst/>
              <a:cxnLst>
                <a:cxn ang="0">
                  <a:pos x="T0" y="T1"/>
                </a:cxn>
                <a:cxn ang="0">
                  <a:pos x="T2" y="T3"/>
                </a:cxn>
                <a:cxn ang="0">
                  <a:pos x="T4" y="T5"/>
                </a:cxn>
                <a:cxn ang="0">
                  <a:pos x="T6" y="T7"/>
                </a:cxn>
                <a:cxn ang="0">
                  <a:pos x="T8" y="T9"/>
                </a:cxn>
              </a:cxnLst>
              <a:rect l="0" t="0" r="r" b="b"/>
              <a:pathLst>
                <a:path w="4199" h="1153">
                  <a:moveTo>
                    <a:pt x="1" y="1153"/>
                  </a:moveTo>
                  <a:lnTo>
                    <a:pt x="4199" y="1147"/>
                  </a:lnTo>
                  <a:lnTo>
                    <a:pt x="4199" y="0"/>
                  </a:lnTo>
                  <a:lnTo>
                    <a:pt x="0" y="5"/>
                  </a:lnTo>
                  <a:lnTo>
                    <a:pt x="1" y="115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dirty="0"/>
            </a:p>
          </p:txBody>
        </p:sp>
      </p:grpSp>
      <p:sp>
        <p:nvSpPr>
          <p:cNvPr id="4" name="Text Placeholder 3"/>
          <p:cNvSpPr>
            <a:spLocks noGrp="1"/>
          </p:cNvSpPr>
          <p:nvPr userDrawn="1">
            <p:ph type="body" sz="quarter" idx="10" hasCustomPrompt="1"/>
          </p:nvPr>
        </p:nvSpPr>
        <p:spPr>
          <a:xfrm>
            <a:off x="914400" y="3609655"/>
            <a:ext cx="4673600" cy="609398"/>
          </a:xfrm>
        </p:spPr>
        <p:txBody>
          <a:bodyPr/>
          <a:lstStyle>
            <a:lvl1pPr marL="0" indent="0" algn="l" defTabSz="914400" rtl="0" eaLnBrk="1" latinLnBrk="0" hangingPunct="1">
              <a:spcBef>
                <a:spcPct val="20000"/>
              </a:spcBef>
              <a:buFont typeface="Arial" pitchFamily="34" charset="0"/>
              <a:buNone/>
              <a:defRPr lang="en-US" sz="1800" b="1" kern="1200" dirty="0" smtClean="0">
                <a:solidFill>
                  <a:schemeClr val="bg1"/>
                </a:solidFill>
                <a:latin typeface="Arial" pitchFamily="34" charset="0"/>
                <a:ea typeface="+mn-ea"/>
                <a:cs typeface="Arial" pitchFamily="34" charset="0"/>
              </a:defRPr>
            </a:lvl1pPr>
            <a:lvl2pPr marL="0" indent="0" algn="l" defTabSz="914400" rtl="0" eaLnBrk="1" latinLnBrk="0" hangingPunct="1">
              <a:spcBef>
                <a:spcPct val="20000"/>
              </a:spcBef>
              <a:buFont typeface="Arial" pitchFamily="34" charset="0"/>
              <a:buNone/>
              <a:defRPr lang="en-US" sz="1800" b="1" kern="1200" dirty="0" smtClean="0">
                <a:solidFill>
                  <a:schemeClr val="bg1"/>
                </a:solidFill>
                <a:latin typeface="Arial" pitchFamily="34" charset="0"/>
                <a:ea typeface="+mn-ea"/>
                <a:cs typeface="Arial" pitchFamily="34" charset="0"/>
              </a:defRPr>
            </a:lvl2pPr>
            <a:lvl3pPr marL="0" indent="0" algn="l" defTabSz="914400" rtl="0" eaLnBrk="1" latinLnBrk="0" hangingPunct="1">
              <a:spcBef>
                <a:spcPct val="20000"/>
              </a:spcBef>
              <a:buFont typeface="Arial" pitchFamily="34" charset="0"/>
              <a:buNone/>
              <a:defRPr lang="en-US" sz="1800" b="1" kern="1200" dirty="0" smtClean="0">
                <a:solidFill>
                  <a:schemeClr val="bg1"/>
                </a:solidFill>
                <a:latin typeface="Arial" pitchFamily="34" charset="0"/>
                <a:ea typeface="+mn-ea"/>
                <a:cs typeface="Arial" pitchFamily="34" charset="0"/>
              </a:defRPr>
            </a:lvl3pPr>
            <a:lvl4pPr marL="0" indent="0" algn="l" defTabSz="914400" rtl="0" eaLnBrk="1" latinLnBrk="0" hangingPunct="1">
              <a:spcBef>
                <a:spcPct val="20000"/>
              </a:spcBef>
              <a:buFont typeface="Arial" pitchFamily="34" charset="0"/>
              <a:buNone/>
              <a:defRPr lang="en-US" sz="1800" b="1" kern="1200" dirty="0" smtClean="0">
                <a:solidFill>
                  <a:schemeClr val="bg1"/>
                </a:solidFill>
                <a:latin typeface="Arial" pitchFamily="34" charset="0"/>
                <a:ea typeface="+mn-ea"/>
                <a:cs typeface="Arial" pitchFamily="34" charset="0"/>
              </a:defRPr>
            </a:lvl4pPr>
            <a:lvl5pPr marL="0" indent="0" algn="l" defTabSz="914400" rtl="0" eaLnBrk="1" latinLnBrk="0" hangingPunct="1">
              <a:spcBef>
                <a:spcPct val="20000"/>
              </a:spcBef>
              <a:buFont typeface="Arial" pitchFamily="34" charset="0"/>
              <a:buNone/>
              <a:defRPr lang="en-GB" sz="1800" b="1" kern="1200" dirty="0">
                <a:solidFill>
                  <a:schemeClr val="bg1"/>
                </a:solidFill>
                <a:latin typeface="Arial" pitchFamily="34" charset="0"/>
                <a:ea typeface="+mn-ea"/>
                <a:cs typeface="Arial" pitchFamily="34" charset="0"/>
              </a:defRPr>
            </a:lvl5pPr>
          </a:lstStyle>
          <a:p>
            <a:pPr lvl="0"/>
            <a:r>
              <a:rPr lang="en-US" dirty="0"/>
              <a:t>Author/speaker</a:t>
            </a:r>
          </a:p>
          <a:p>
            <a:pPr lvl="1"/>
            <a:r>
              <a:rPr lang="en-US" dirty="0"/>
              <a:t>Date</a:t>
            </a:r>
            <a:endParaRPr lang="en-GB" dirty="0"/>
          </a:p>
        </p:txBody>
      </p:sp>
      <p:sp>
        <p:nvSpPr>
          <p:cNvPr id="11" name="Footer Placeholder 4"/>
          <p:cNvSpPr txBox="1">
            <a:spLocks/>
          </p:cNvSpPr>
          <p:nvPr userDrawn="1"/>
        </p:nvSpPr>
        <p:spPr>
          <a:xfrm>
            <a:off x="914400" y="6088437"/>
            <a:ext cx="2640000" cy="107722"/>
          </a:xfrm>
          <a:prstGeom prst="rect">
            <a:avLst/>
          </a:prstGeom>
        </p:spPr>
        <p:txBody>
          <a:bodyPr vert="horz" wrap="square" lIns="0" tIns="0" rIns="0" bIns="0" rtlCol="0" anchor="b">
            <a:spAutoFit/>
          </a:bodyPr>
          <a:lstStyle>
            <a:defPPr>
              <a:defRPr lang="en-US"/>
            </a:defPPr>
            <a:lvl1pPr marL="0" algn="ctr" defTabSz="914400" rtl="0" eaLnBrk="1" latinLnBrk="0" hangingPunct="1">
              <a:defRPr sz="8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z="700" dirty="0">
                <a:solidFill>
                  <a:schemeClr val="bg1"/>
                </a:solidFill>
              </a:rPr>
              <a:t>AAT is a registered charity. No. 1050724</a:t>
            </a:r>
            <a:endParaRPr lang="en-US" sz="700" dirty="0">
              <a:solidFill>
                <a:schemeClr val="bg1"/>
              </a:solidFill>
            </a:endParaRPr>
          </a:p>
        </p:txBody>
      </p:sp>
      <p:grpSp>
        <p:nvGrpSpPr>
          <p:cNvPr id="25" name="Group 5"/>
          <p:cNvGrpSpPr>
            <a:grpSpLocks noChangeAspect="1"/>
          </p:cNvGrpSpPr>
          <p:nvPr userDrawn="1"/>
        </p:nvGrpSpPr>
        <p:grpSpPr bwMode="auto">
          <a:xfrm>
            <a:off x="10179256" y="5571271"/>
            <a:ext cx="1440000" cy="624888"/>
            <a:chOff x="-4069" y="3006"/>
            <a:chExt cx="4542" cy="2628"/>
          </a:xfrm>
          <a:solidFill>
            <a:schemeClr val="bg1"/>
          </a:solidFill>
        </p:grpSpPr>
        <p:sp>
          <p:nvSpPr>
            <p:cNvPr id="26" name="Freeform 6"/>
            <p:cNvSpPr>
              <a:spLocks noEditPoints="1"/>
            </p:cNvSpPr>
            <p:nvPr userDrawn="1"/>
          </p:nvSpPr>
          <p:spPr bwMode="auto">
            <a:xfrm>
              <a:off x="-4069" y="3600"/>
              <a:ext cx="1392" cy="2034"/>
            </a:xfrm>
            <a:custGeom>
              <a:avLst/>
              <a:gdLst>
                <a:gd name="T0" fmla="*/ 610 w 1392"/>
                <a:gd name="T1" fmla="*/ 4 h 2034"/>
                <a:gd name="T2" fmla="*/ 432 w 1392"/>
                <a:gd name="T3" fmla="*/ 30 h 2034"/>
                <a:gd name="T4" fmla="*/ 214 w 1392"/>
                <a:gd name="T5" fmla="*/ 98 h 2034"/>
                <a:gd name="T6" fmla="*/ 112 w 1392"/>
                <a:gd name="T7" fmla="*/ 372 h 2034"/>
                <a:gd name="T8" fmla="*/ 356 w 1392"/>
                <a:gd name="T9" fmla="*/ 268 h 2034"/>
                <a:gd name="T10" fmla="*/ 548 w 1392"/>
                <a:gd name="T11" fmla="*/ 220 h 2034"/>
                <a:gd name="T12" fmla="*/ 658 w 1392"/>
                <a:gd name="T13" fmla="*/ 212 h 2034"/>
                <a:gd name="T14" fmla="*/ 830 w 1392"/>
                <a:gd name="T15" fmla="*/ 230 h 2034"/>
                <a:gd name="T16" fmla="*/ 968 w 1392"/>
                <a:gd name="T17" fmla="*/ 292 h 2034"/>
                <a:gd name="T18" fmla="*/ 1030 w 1392"/>
                <a:gd name="T19" fmla="*/ 360 h 2034"/>
                <a:gd name="T20" fmla="*/ 1064 w 1392"/>
                <a:gd name="T21" fmla="*/ 432 h 2034"/>
                <a:gd name="T22" fmla="*/ 1090 w 1392"/>
                <a:gd name="T23" fmla="*/ 600 h 2034"/>
                <a:gd name="T24" fmla="*/ 862 w 1392"/>
                <a:gd name="T25" fmla="*/ 762 h 2034"/>
                <a:gd name="T26" fmla="*/ 604 w 1392"/>
                <a:gd name="T27" fmla="*/ 794 h 2034"/>
                <a:gd name="T28" fmla="*/ 424 w 1392"/>
                <a:gd name="T29" fmla="*/ 842 h 2034"/>
                <a:gd name="T30" fmla="*/ 272 w 1392"/>
                <a:gd name="T31" fmla="*/ 912 h 2034"/>
                <a:gd name="T32" fmla="*/ 150 w 1392"/>
                <a:gd name="T33" fmla="*/ 1006 h 2034"/>
                <a:gd name="T34" fmla="*/ 62 w 1392"/>
                <a:gd name="T35" fmla="*/ 1130 h 2034"/>
                <a:gd name="T36" fmla="*/ 10 w 1392"/>
                <a:gd name="T37" fmla="*/ 1282 h 2034"/>
                <a:gd name="T38" fmla="*/ 0 w 1392"/>
                <a:gd name="T39" fmla="*/ 1420 h 2034"/>
                <a:gd name="T40" fmla="*/ 10 w 1392"/>
                <a:gd name="T41" fmla="*/ 1548 h 2034"/>
                <a:gd name="T42" fmla="*/ 44 w 1392"/>
                <a:gd name="T43" fmla="*/ 1666 h 2034"/>
                <a:gd name="T44" fmla="*/ 100 w 1392"/>
                <a:gd name="T45" fmla="*/ 1770 h 2034"/>
                <a:gd name="T46" fmla="*/ 182 w 1392"/>
                <a:gd name="T47" fmla="*/ 1860 h 2034"/>
                <a:gd name="T48" fmla="*/ 286 w 1392"/>
                <a:gd name="T49" fmla="*/ 1934 h 2034"/>
                <a:gd name="T50" fmla="*/ 414 w 1392"/>
                <a:gd name="T51" fmla="*/ 1988 h 2034"/>
                <a:gd name="T52" fmla="*/ 566 w 1392"/>
                <a:gd name="T53" fmla="*/ 2022 h 2034"/>
                <a:gd name="T54" fmla="*/ 744 w 1392"/>
                <a:gd name="T55" fmla="*/ 2034 h 2034"/>
                <a:gd name="T56" fmla="*/ 892 w 1392"/>
                <a:gd name="T57" fmla="*/ 2028 h 2034"/>
                <a:gd name="T58" fmla="*/ 1072 w 1392"/>
                <a:gd name="T59" fmla="*/ 2004 h 2034"/>
                <a:gd name="T60" fmla="*/ 1230 w 1392"/>
                <a:gd name="T61" fmla="*/ 1964 h 2034"/>
                <a:gd name="T62" fmla="*/ 1364 w 1392"/>
                <a:gd name="T63" fmla="*/ 1910 h 2034"/>
                <a:gd name="T64" fmla="*/ 1390 w 1392"/>
                <a:gd name="T65" fmla="*/ 592 h 2034"/>
                <a:gd name="T66" fmla="*/ 1368 w 1392"/>
                <a:gd name="T67" fmla="*/ 434 h 2034"/>
                <a:gd name="T68" fmla="*/ 1320 w 1392"/>
                <a:gd name="T69" fmla="*/ 304 h 2034"/>
                <a:gd name="T70" fmla="*/ 1250 w 1392"/>
                <a:gd name="T71" fmla="*/ 200 h 2034"/>
                <a:gd name="T72" fmla="*/ 1162 w 1392"/>
                <a:gd name="T73" fmla="*/ 120 h 2034"/>
                <a:gd name="T74" fmla="*/ 1056 w 1392"/>
                <a:gd name="T75" fmla="*/ 62 h 2034"/>
                <a:gd name="T76" fmla="*/ 938 w 1392"/>
                <a:gd name="T77" fmla="*/ 24 h 2034"/>
                <a:gd name="T78" fmla="*/ 708 w 1392"/>
                <a:gd name="T79" fmla="*/ 0 h 2034"/>
                <a:gd name="T80" fmla="*/ 1060 w 1392"/>
                <a:gd name="T81" fmla="*/ 1798 h 2034"/>
                <a:gd name="T82" fmla="*/ 904 w 1392"/>
                <a:gd name="T83" fmla="*/ 1840 h 2034"/>
                <a:gd name="T84" fmla="*/ 770 w 1392"/>
                <a:gd name="T85" fmla="*/ 1848 h 2034"/>
                <a:gd name="T86" fmla="*/ 574 w 1392"/>
                <a:gd name="T87" fmla="*/ 1820 h 2034"/>
                <a:gd name="T88" fmla="*/ 428 w 1392"/>
                <a:gd name="T89" fmla="*/ 1736 h 2034"/>
                <a:gd name="T90" fmla="*/ 354 w 1392"/>
                <a:gd name="T91" fmla="*/ 1640 h 2034"/>
                <a:gd name="T92" fmla="*/ 306 w 1392"/>
                <a:gd name="T93" fmla="*/ 1464 h 2034"/>
                <a:gd name="T94" fmla="*/ 308 w 1392"/>
                <a:gd name="T95" fmla="*/ 1342 h 2034"/>
                <a:gd name="T96" fmla="*/ 334 w 1392"/>
                <a:gd name="T97" fmla="*/ 1222 h 2034"/>
                <a:gd name="T98" fmla="*/ 386 w 1392"/>
                <a:gd name="T99" fmla="*/ 1128 h 2034"/>
                <a:gd name="T100" fmla="*/ 464 w 1392"/>
                <a:gd name="T101" fmla="*/ 1056 h 2034"/>
                <a:gd name="T102" fmla="*/ 566 w 1392"/>
                <a:gd name="T103" fmla="*/ 1004 h 2034"/>
                <a:gd name="T104" fmla="*/ 690 w 1392"/>
                <a:gd name="T105" fmla="*/ 970 h 2034"/>
                <a:gd name="T106" fmla="*/ 1000 w 1392"/>
                <a:gd name="T107" fmla="*/ 942 h 2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92" h="2034">
                  <a:moveTo>
                    <a:pt x="708" y="0"/>
                  </a:moveTo>
                  <a:lnTo>
                    <a:pt x="708" y="0"/>
                  </a:lnTo>
                  <a:lnTo>
                    <a:pt x="658" y="2"/>
                  </a:lnTo>
                  <a:lnTo>
                    <a:pt x="610" y="4"/>
                  </a:lnTo>
                  <a:lnTo>
                    <a:pt x="564" y="8"/>
                  </a:lnTo>
                  <a:lnTo>
                    <a:pt x="518" y="14"/>
                  </a:lnTo>
                  <a:lnTo>
                    <a:pt x="474" y="22"/>
                  </a:lnTo>
                  <a:lnTo>
                    <a:pt x="432" y="30"/>
                  </a:lnTo>
                  <a:lnTo>
                    <a:pt x="390" y="40"/>
                  </a:lnTo>
                  <a:lnTo>
                    <a:pt x="352" y="50"/>
                  </a:lnTo>
                  <a:lnTo>
                    <a:pt x="278" y="74"/>
                  </a:lnTo>
                  <a:lnTo>
                    <a:pt x="214" y="98"/>
                  </a:lnTo>
                  <a:lnTo>
                    <a:pt x="158" y="122"/>
                  </a:lnTo>
                  <a:lnTo>
                    <a:pt x="110" y="146"/>
                  </a:lnTo>
                  <a:lnTo>
                    <a:pt x="112" y="372"/>
                  </a:lnTo>
                  <a:lnTo>
                    <a:pt x="112" y="372"/>
                  </a:lnTo>
                  <a:lnTo>
                    <a:pt x="158" y="346"/>
                  </a:lnTo>
                  <a:lnTo>
                    <a:pt x="216" y="320"/>
                  </a:lnTo>
                  <a:lnTo>
                    <a:pt x="284" y="294"/>
                  </a:lnTo>
                  <a:lnTo>
                    <a:pt x="356" y="268"/>
                  </a:lnTo>
                  <a:lnTo>
                    <a:pt x="432" y="246"/>
                  </a:lnTo>
                  <a:lnTo>
                    <a:pt x="470" y="236"/>
                  </a:lnTo>
                  <a:lnTo>
                    <a:pt x="508" y="228"/>
                  </a:lnTo>
                  <a:lnTo>
                    <a:pt x="548" y="220"/>
                  </a:lnTo>
                  <a:lnTo>
                    <a:pt x="586" y="216"/>
                  </a:lnTo>
                  <a:lnTo>
                    <a:pt x="622" y="212"/>
                  </a:lnTo>
                  <a:lnTo>
                    <a:pt x="658" y="212"/>
                  </a:lnTo>
                  <a:lnTo>
                    <a:pt x="658" y="212"/>
                  </a:lnTo>
                  <a:lnTo>
                    <a:pt x="704" y="212"/>
                  </a:lnTo>
                  <a:lnTo>
                    <a:pt x="748" y="216"/>
                  </a:lnTo>
                  <a:lnTo>
                    <a:pt x="790" y="222"/>
                  </a:lnTo>
                  <a:lnTo>
                    <a:pt x="830" y="230"/>
                  </a:lnTo>
                  <a:lnTo>
                    <a:pt x="868" y="240"/>
                  </a:lnTo>
                  <a:lnTo>
                    <a:pt x="904" y="254"/>
                  </a:lnTo>
                  <a:lnTo>
                    <a:pt x="938" y="272"/>
                  </a:lnTo>
                  <a:lnTo>
                    <a:pt x="968" y="292"/>
                  </a:lnTo>
                  <a:lnTo>
                    <a:pt x="994" y="316"/>
                  </a:lnTo>
                  <a:lnTo>
                    <a:pt x="1006" y="330"/>
                  </a:lnTo>
                  <a:lnTo>
                    <a:pt x="1018" y="344"/>
                  </a:lnTo>
                  <a:lnTo>
                    <a:pt x="1030" y="360"/>
                  </a:lnTo>
                  <a:lnTo>
                    <a:pt x="1040" y="376"/>
                  </a:lnTo>
                  <a:lnTo>
                    <a:pt x="1048" y="394"/>
                  </a:lnTo>
                  <a:lnTo>
                    <a:pt x="1056" y="412"/>
                  </a:lnTo>
                  <a:lnTo>
                    <a:pt x="1064" y="432"/>
                  </a:lnTo>
                  <a:lnTo>
                    <a:pt x="1070" y="452"/>
                  </a:lnTo>
                  <a:lnTo>
                    <a:pt x="1080" y="496"/>
                  </a:lnTo>
                  <a:lnTo>
                    <a:pt x="1088" y="546"/>
                  </a:lnTo>
                  <a:lnTo>
                    <a:pt x="1090" y="600"/>
                  </a:lnTo>
                  <a:lnTo>
                    <a:pt x="1090" y="754"/>
                  </a:lnTo>
                  <a:lnTo>
                    <a:pt x="1090" y="754"/>
                  </a:lnTo>
                  <a:lnTo>
                    <a:pt x="974" y="756"/>
                  </a:lnTo>
                  <a:lnTo>
                    <a:pt x="862" y="762"/>
                  </a:lnTo>
                  <a:lnTo>
                    <a:pt x="754" y="772"/>
                  </a:lnTo>
                  <a:lnTo>
                    <a:pt x="704" y="778"/>
                  </a:lnTo>
                  <a:lnTo>
                    <a:pt x="654" y="786"/>
                  </a:lnTo>
                  <a:lnTo>
                    <a:pt x="604" y="794"/>
                  </a:lnTo>
                  <a:lnTo>
                    <a:pt x="558" y="804"/>
                  </a:lnTo>
                  <a:lnTo>
                    <a:pt x="512" y="816"/>
                  </a:lnTo>
                  <a:lnTo>
                    <a:pt x="468" y="828"/>
                  </a:lnTo>
                  <a:lnTo>
                    <a:pt x="424" y="842"/>
                  </a:lnTo>
                  <a:lnTo>
                    <a:pt x="384" y="858"/>
                  </a:lnTo>
                  <a:lnTo>
                    <a:pt x="346" y="874"/>
                  </a:lnTo>
                  <a:lnTo>
                    <a:pt x="308" y="892"/>
                  </a:lnTo>
                  <a:lnTo>
                    <a:pt x="272" y="912"/>
                  </a:lnTo>
                  <a:lnTo>
                    <a:pt x="238" y="934"/>
                  </a:lnTo>
                  <a:lnTo>
                    <a:pt x="208" y="956"/>
                  </a:lnTo>
                  <a:lnTo>
                    <a:pt x="178" y="980"/>
                  </a:lnTo>
                  <a:lnTo>
                    <a:pt x="150" y="1006"/>
                  </a:lnTo>
                  <a:lnTo>
                    <a:pt x="124" y="1034"/>
                  </a:lnTo>
                  <a:lnTo>
                    <a:pt x="102" y="1064"/>
                  </a:lnTo>
                  <a:lnTo>
                    <a:pt x="80" y="1096"/>
                  </a:lnTo>
                  <a:lnTo>
                    <a:pt x="62" y="1130"/>
                  </a:lnTo>
                  <a:lnTo>
                    <a:pt x="46" y="1166"/>
                  </a:lnTo>
                  <a:lnTo>
                    <a:pt x="32" y="1202"/>
                  </a:lnTo>
                  <a:lnTo>
                    <a:pt x="20" y="1242"/>
                  </a:lnTo>
                  <a:lnTo>
                    <a:pt x="10" y="1282"/>
                  </a:lnTo>
                  <a:lnTo>
                    <a:pt x="4" y="1326"/>
                  </a:lnTo>
                  <a:lnTo>
                    <a:pt x="0" y="1372"/>
                  </a:lnTo>
                  <a:lnTo>
                    <a:pt x="0" y="1420"/>
                  </a:lnTo>
                  <a:lnTo>
                    <a:pt x="0" y="1420"/>
                  </a:lnTo>
                  <a:lnTo>
                    <a:pt x="0" y="1452"/>
                  </a:lnTo>
                  <a:lnTo>
                    <a:pt x="2" y="1486"/>
                  </a:lnTo>
                  <a:lnTo>
                    <a:pt x="6" y="1518"/>
                  </a:lnTo>
                  <a:lnTo>
                    <a:pt x="10" y="1548"/>
                  </a:lnTo>
                  <a:lnTo>
                    <a:pt x="16" y="1578"/>
                  </a:lnTo>
                  <a:lnTo>
                    <a:pt x="24" y="1608"/>
                  </a:lnTo>
                  <a:lnTo>
                    <a:pt x="34" y="1638"/>
                  </a:lnTo>
                  <a:lnTo>
                    <a:pt x="44" y="1666"/>
                  </a:lnTo>
                  <a:lnTo>
                    <a:pt x="56" y="1694"/>
                  </a:lnTo>
                  <a:lnTo>
                    <a:pt x="70" y="1720"/>
                  </a:lnTo>
                  <a:lnTo>
                    <a:pt x="84" y="1746"/>
                  </a:lnTo>
                  <a:lnTo>
                    <a:pt x="100" y="1770"/>
                  </a:lnTo>
                  <a:lnTo>
                    <a:pt x="118" y="1794"/>
                  </a:lnTo>
                  <a:lnTo>
                    <a:pt x="138" y="1818"/>
                  </a:lnTo>
                  <a:lnTo>
                    <a:pt x="158" y="1840"/>
                  </a:lnTo>
                  <a:lnTo>
                    <a:pt x="182" y="1860"/>
                  </a:lnTo>
                  <a:lnTo>
                    <a:pt x="204" y="1880"/>
                  </a:lnTo>
                  <a:lnTo>
                    <a:pt x="230" y="1900"/>
                  </a:lnTo>
                  <a:lnTo>
                    <a:pt x="256" y="1918"/>
                  </a:lnTo>
                  <a:lnTo>
                    <a:pt x="286" y="1934"/>
                  </a:lnTo>
                  <a:lnTo>
                    <a:pt x="314" y="1950"/>
                  </a:lnTo>
                  <a:lnTo>
                    <a:pt x="346" y="1964"/>
                  </a:lnTo>
                  <a:lnTo>
                    <a:pt x="378" y="1976"/>
                  </a:lnTo>
                  <a:lnTo>
                    <a:pt x="414" y="1988"/>
                  </a:lnTo>
                  <a:lnTo>
                    <a:pt x="450" y="2000"/>
                  </a:lnTo>
                  <a:lnTo>
                    <a:pt x="486" y="2008"/>
                  </a:lnTo>
                  <a:lnTo>
                    <a:pt x="526" y="2016"/>
                  </a:lnTo>
                  <a:lnTo>
                    <a:pt x="566" y="2022"/>
                  </a:lnTo>
                  <a:lnTo>
                    <a:pt x="608" y="2028"/>
                  </a:lnTo>
                  <a:lnTo>
                    <a:pt x="652" y="2032"/>
                  </a:lnTo>
                  <a:lnTo>
                    <a:pt x="698" y="2034"/>
                  </a:lnTo>
                  <a:lnTo>
                    <a:pt x="744" y="2034"/>
                  </a:lnTo>
                  <a:lnTo>
                    <a:pt x="744" y="2034"/>
                  </a:lnTo>
                  <a:lnTo>
                    <a:pt x="794" y="2034"/>
                  </a:lnTo>
                  <a:lnTo>
                    <a:pt x="844" y="2032"/>
                  </a:lnTo>
                  <a:lnTo>
                    <a:pt x="892" y="2028"/>
                  </a:lnTo>
                  <a:lnTo>
                    <a:pt x="938" y="2024"/>
                  </a:lnTo>
                  <a:lnTo>
                    <a:pt x="984" y="2018"/>
                  </a:lnTo>
                  <a:lnTo>
                    <a:pt x="1030" y="2012"/>
                  </a:lnTo>
                  <a:lnTo>
                    <a:pt x="1072" y="2004"/>
                  </a:lnTo>
                  <a:lnTo>
                    <a:pt x="1114" y="1996"/>
                  </a:lnTo>
                  <a:lnTo>
                    <a:pt x="1154" y="1986"/>
                  </a:lnTo>
                  <a:lnTo>
                    <a:pt x="1194" y="1976"/>
                  </a:lnTo>
                  <a:lnTo>
                    <a:pt x="1230" y="1964"/>
                  </a:lnTo>
                  <a:lnTo>
                    <a:pt x="1266" y="1952"/>
                  </a:lnTo>
                  <a:lnTo>
                    <a:pt x="1300" y="1938"/>
                  </a:lnTo>
                  <a:lnTo>
                    <a:pt x="1334" y="1926"/>
                  </a:lnTo>
                  <a:lnTo>
                    <a:pt x="1364" y="1910"/>
                  </a:lnTo>
                  <a:lnTo>
                    <a:pt x="1392" y="1896"/>
                  </a:lnTo>
                  <a:lnTo>
                    <a:pt x="1390" y="636"/>
                  </a:lnTo>
                  <a:lnTo>
                    <a:pt x="1390" y="636"/>
                  </a:lnTo>
                  <a:lnTo>
                    <a:pt x="1390" y="592"/>
                  </a:lnTo>
                  <a:lnTo>
                    <a:pt x="1386" y="550"/>
                  </a:lnTo>
                  <a:lnTo>
                    <a:pt x="1382" y="510"/>
                  </a:lnTo>
                  <a:lnTo>
                    <a:pt x="1376" y="470"/>
                  </a:lnTo>
                  <a:lnTo>
                    <a:pt x="1368" y="434"/>
                  </a:lnTo>
                  <a:lnTo>
                    <a:pt x="1358" y="398"/>
                  </a:lnTo>
                  <a:lnTo>
                    <a:pt x="1348" y="366"/>
                  </a:lnTo>
                  <a:lnTo>
                    <a:pt x="1334" y="334"/>
                  </a:lnTo>
                  <a:lnTo>
                    <a:pt x="1320" y="304"/>
                  </a:lnTo>
                  <a:lnTo>
                    <a:pt x="1306" y="276"/>
                  </a:lnTo>
                  <a:lnTo>
                    <a:pt x="1288" y="248"/>
                  </a:lnTo>
                  <a:lnTo>
                    <a:pt x="1270" y="224"/>
                  </a:lnTo>
                  <a:lnTo>
                    <a:pt x="1250" y="200"/>
                  </a:lnTo>
                  <a:lnTo>
                    <a:pt x="1230" y="178"/>
                  </a:lnTo>
                  <a:lnTo>
                    <a:pt x="1208" y="158"/>
                  </a:lnTo>
                  <a:lnTo>
                    <a:pt x="1186" y="138"/>
                  </a:lnTo>
                  <a:lnTo>
                    <a:pt x="1162" y="120"/>
                  </a:lnTo>
                  <a:lnTo>
                    <a:pt x="1136" y="104"/>
                  </a:lnTo>
                  <a:lnTo>
                    <a:pt x="1110" y="88"/>
                  </a:lnTo>
                  <a:lnTo>
                    <a:pt x="1084" y="74"/>
                  </a:lnTo>
                  <a:lnTo>
                    <a:pt x="1056" y="62"/>
                  </a:lnTo>
                  <a:lnTo>
                    <a:pt x="1026" y="52"/>
                  </a:lnTo>
                  <a:lnTo>
                    <a:pt x="998" y="40"/>
                  </a:lnTo>
                  <a:lnTo>
                    <a:pt x="968" y="32"/>
                  </a:lnTo>
                  <a:lnTo>
                    <a:pt x="938" y="24"/>
                  </a:lnTo>
                  <a:lnTo>
                    <a:pt x="906" y="18"/>
                  </a:lnTo>
                  <a:lnTo>
                    <a:pt x="842" y="8"/>
                  </a:lnTo>
                  <a:lnTo>
                    <a:pt x="776" y="2"/>
                  </a:lnTo>
                  <a:lnTo>
                    <a:pt x="708" y="0"/>
                  </a:lnTo>
                  <a:lnTo>
                    <a:pt x="708" y="0"/>
                  </a:lnTo>
                  <a:close/>
                  <a:moveTo>
                    <a:pt x="1092" y="1782"/>
                  </a:moveTo>
                  <a:lnTo>
                    <a:pt x="1092" y="1782"/>
                  </a:lnTo>
                  <a:lnTo>
                    <a:pt x="1060" y="1798"/>
                  </a:lnTo>
                  <a:lnTo>
                    <a:pt x="1024" y="1812"/>
                  </a:lnTo>
                  <a:lnTo>
                    <a:pt x="986" y="1822"/>
                  </a:lnTo>
                  <a:lnTo>
                    <a:pt x="946" y="1832"/>
                  </a:lnTo>
                  <a:lnTo>
                    <a:pt x="904" y="1840"/>
                  </a:lnTo>
                  <a:lnTo>
                    <a:pt x="860" y="1844"/>
                  </a:lnTo>
                  <a:lnTo>
                    <a:pt x="816" y="1848"/>
                  </a:lnTo>
                  <a:lnTo>
                    <a:pt x="770" y="1848"/>
                  </a:lnTo>
                  <a:lnTo>
                    <a:pt x="770" y="1848"/>
                  </a:lnTo>
                  <a:lnTo>
                    <a:pt x="716" y="1846"/>
                  </a:lnTo>
                  <a:lnTo>
                    <a:pt x="666" y="1842"/>
                  </a:lnTo>
                  <a:lnTo>
                    <a:pt x="618" y="1832"/>
                  </a:lnTo>
                  <a:lnTo>
                    <a:pt x="574" y="1820"/>
                  </a:lnTo>
                  <a:lnTo>
                    <a:pt x="532" y="1804"/>
                  </a:lnTo>
                  <a:lnTo>
                    <a:pt x="494" y="1786"/>
                  </a:lnTo>
                  <a:lnTo>
                    <a:pt x="460" y="1762"/>
                  </a:lnTo>
                  <a:lnTo>
                    <a:pt x="428" y="1736"/>
                  </a:lnTo>
                  <a:lnTo>
                    <a:pt x="400" y="1708"/>
                  </a:lnTo>
                  <a:lnTo>
                    <a:pt x="386" y="1692"/>
                  </a:lnTo>
                  <a:lnTo>
                    <a:pt x="374" y="1674"/>
                  </a:lnTo>
                  <a:lnTo>
                    <a:pt x="354" y="1640"/>
                  </a:lnTo>
                  <a:lnTo>
                    <a:pt x="336" y="1600"/>
                  </a:lnTo>
                  <a:lnTo>
                    <a:pt x="322" y="1558"/>
                  </a:lnTo>
                  <a:lnTo>
                    <a:pt x="312" y="1512"/>
                  </a:lnTo>
                  <a:lnTo>
                    <a:pt x="306" y="1464"/>
                  </a:lnTo>
                  <a:lnTo>
                    <a:pt x="304" y="1412"/>
                  </a:lnTo>
                  <a:lnTo>
                    <a:pt x="304" y="1412"/>
                  </a:lnTo>
                  <a:lnTo>
                    <a:pt x="304" y="1376"/>
                  </a:lnTo>
                  <a:lnTo>
                    <a:pt x="308" y="1342"/>
                  </a:lnTo>
                  <a:lnTo>
                    <a:pt x="312" y="1308"/>
                  </a:lnTo>
                  <a:lnTo>
                    <a:pt x="318" y="1278"/>
                  </a:lnTo>
                  <a:lnTo>
                    <a:pt x="324" y="1248"/>
                  </a:lnTo>
                  <a:lnTo>
                    <a:pt x="334" y="1222"/>
                  </a:lnTo>
                  <a:lnTo>
                    <a:pt x="344" y="1196"/>
                  </a:lnTo>
                  <a:lnTo>
                    <a:pt x="358" y="1172"/>
                  </a:lnTo>
                  <a:lnTo>
                    <a:pt x="372" y="1148"/>
                  </a:lnTo>
                  <a:lnTo>
                    <a:pt x="386" y="1128"/>
                  </a:lnTo>
                  <a:lnTo>
                    <a:pt x="404" y="1108"/>
                  </a:lnTo>
                  <a:lnTo>
                    <a:pt x="422" y="1088"/>
                  </a:lnTo>
                  <a:lnTo>
                    <a:pt x="442" y="1072"/>
                  </a:lnTo>
                  <a:lnTo>
                    <a:pt x="464" y="1056"/>
                  </a:lnTo>
                  <a:lnTo>
                    <a:pt x="488" y="1042"/>
                  </a:lnTo>
                  <a:lnTo>
                    <a:pt x="512" y="1028"/>
                  </a:lnTo>
                  <a:lnTo>
                    <a:pt x="538" y="1016"/>
                  </a:lnTo>
                  <a:lnTo>
                    <a:pt x="566" y="1004"/>
                  </a:lnTo>
                  <a:lnTo>
                    <a:pt x="594" y="994"/>
                  </a:lnTo>
                  <a:lnTo>
                    <a:pt x="624" y="986"/>
                  </a:lnTo>
                  <a:lnTo>
                    <a:pt x="656" y="978"/>
                  </a:lnTo>
                  <a:lnTo>
                    <a:pt x="690" y="970"/>
                  </a:lnTo>
                  <a:lnTo>
                    <a:pt x="760" y="960"/>
                  </a:lnTo>
                  <a:lnTo>
                    <a:pt x="834" y="950"/>
                  </a:lnTo>
                  <a:lnTo>
                    <a:pt x="914" y="946"/>
                  </a:lnTo>
                  <a:lnTo>
                    <a:pt x="1000" y="942"/>
                  </a:lnTo>
                  <a:lnTo>
                    <a:pt x="1090" y="942"/>
                  </a:lnTo>
                  <a:lnTo>
                    <a:pt x="1092" y="17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27" name="Freeform 7"/>
            <p:cNvSpPr>
              <a:spLocks/>
            </p:cNvSpPr>
            <p:nvPr userDrawn="1"/>
          </p:nvSpPr>
          <p:spPr bwMode="auto">
            <a:xfrm>
              <a:off x="-919" y="3006"/>
              <a:ext cx="1392" cy="2624"/>
            </a:xfrm>
            <a:custGeom>
              <a:avLst/>
              <a:gdLst>
                <a:gd name="T0" fmla="*/ 980 w 1392"/>
                <a:gd name="T1" fmla="*/ 2412 h 2624"/>
                <a:gd name="T2" fmla="*/ 888 w 1392"/>
                <a:gd name="T3" fmla="*/ 2408 h 2624"/>
                <a:gd name="T4" fmla="*/ 804 w 1392"/>
                <a:gd name="T5" fmla="*/ 2394 h 2624"/>
                <a:gd name="T6" fmla="*/ 726 w 1392"/>
                <a:gd name="T7" fmla="*/ 2370 h 2624"/>
                <a:gd name="T8" fmla="*/ 660 w 1392"/>
                <a:gd name="T9" fmla="*/ 2332 h 2624"/>
                <a:gd name="T10" fmla="*/ 618 w 1392"/>
                <a:gd name="T11" fmla="*/ 2294 h 2624"/>
                <a:gd name="T12" fmla="*/ 594 w 1392"/>
                <a:gd name="T13" fmla="*/ 2264 h 2624"/>
                <a:gd name="T14" fmla="*/ 574 w 1392"/>
                <a:gd name="T15" fmla="*/ 2230 h 2624"/>
                <a:gd name="T16" fmla="*/ 556 w 1392"/>
                <a:gd name="T17" fmla="*/ 2192 h 2624"/>
                <a:gd name="T18" fmla="*/ 544 w 1392"/>
                <a:gd name="T19" fmla="*/ 2150 h 2624"/>
                <a:gd name="T20" fmla="*/ 534 w 1392"/>
                <a:gd name="T21" fmla="*/ 2104 h 2624"/>
                <a:gd name="T22" fmla="*/ 530 w 1392"/>
                <a:gd name="T23" fmla="*/ 2052 h 2624"/>
                <a:gd name="T24" fmla="*/ 526 w 1392"/>
                <a:gd name="T25" fmla="*/ 0 h 2624"/>
                <a:gd name="T26" fmla="*/ 226 w 1392"/>
                <a:gd name="T27" fmla="*/ 626 h 2624"/>
                <a:gd name="T28" fmla="*/ 0 w 1392"/>
                <a:gd name="T29" fmla="*/ 828 h 2624"/>
                <a:gd name="T30" fmla="*/ 228 w 1392"/>
                <a:gd name="T31" fmla="*/ 1988 h 2624"/>
                <a:gd name="T32" fmla="*/ 228 w 1392"/>
                <a:gd name="T33" fmla="*/ 2032 h 2624"/>
                <a:gd name="T34" fmla="*/ 236 w 1392"/>
                <a:gd name="T35" fmla="*/ 2114 h 2624"/>
                <a:gd name="T36" fmla="*/ 250 w 1392"/>
                <a:gd name="T37" fmla="*/ 2190 h 2624"/>
                <a:gd name="T38" fmla="*/ 270 w 1392"/>
                <a:gd name="T39" fmla="*/ 2258 h 2624"/>
                <a:gd name="T40" fmla="*/ 298 w 1392"/>
                <a:gd name="T41" fmla="*/ 2320 h 2624"/>
                <a:gd name="T42" fmla="*/ 330 w 1392"/>
                <a:gd name="T43" fmla="*/ 2374 h 2624"/>
                <a:gd name="T44" fmla="*/ 368 w 1392"/>
                <a:gd name="T45" fmla="*/ 2424 h 2624"/>
                <a:gd name="T46" fmla="*/ 410 w 1392"/>
                <a:gd name="T47" fmla="*/ 2466 h 2624"/>
                <a:gd name="T48" fmla="*/ 458 w 1392"/>
                <a:gd name="T49" fmla="*/ 2504 h 2624"/>
                <a:gd name="T50" fmla="*/ 508 w 1392"/>
                <a:gd name="T51" fmla="*/ 2536 h 2624"/>
                <a:gd name="T52" fmla="*/ 564 w 1392"/>
                <a:gd name="T53" fmla="*/ 2562 h 2624"/>
                <a:gd name="T54" fmla="*/ 622 w 1392"/>
                <a:gd name="T55" fmla="*/ 2582 h 2624"/>
                <a:gd name="T56" fmla="*/ 682 w 1392"/>
                <a:gd name="T57" fmla="*/ 2600 h 2624"/>
                <a:gd name="T58" fmla="*/ 778 w 1392"/>
                <a:gd name="T59" fmla="*/ 2616 h 2624"/>
                <a:gd name="T60" fmla="*/ 912 w 1392"/>
                <a:gd name="T61" fmla="*/ 2624 h 2624"/>
                <a:gd name="T62" fmla="*/ 976 w 1392"/>
                <a:gd name="T63" fmla="*/ 2622 h 2624"/>
                <a:gd name="T64" fmla="*/ 1102 w 1392"/>
                <a:gd name="T65" fmla="*/ 2608 h 2624"/>
                <a:gd name="T66" fmla="*/ 1220 w 1392"/>
                <a:gd name="T67" fmla="*/ 2584 h 2624"/>
                <a:gd name="T68" fmla="*/ 1334 w 1392"/>
                <a:gd name="T69" fmla="*/ 2550 h 2624"/>
                <a:gd name="T70" fmla="*/ 1392 w 1392"/>
                <a:gd name="T71" fmla="*/ 2302 h 2624"/>
                <a:gd name="T72" fmla="*/ 1336 w 1392"/>
                <a:gd name="T73" fmla="*/ 2324 h 2624"/>
                <a:gd name="T74" fmla="*/ 1228 w 1392"/>
                <a:gd name="T75" fmla="*/ 2364 h 2624"/>
                <a:gd name="T76" fmla="*/ 1126 w 1392"/>
                <a:gd name="T77" fmla="*/ 2394 h 2624"/>
                <a:gd name="T78" fmla="*/ 1026 w 1392"/>
                <a:gd name="T79" fmla="*/ 2410 h 2624"/>
                <a:gd name="T80" fmla="*/ 980 w 1392"/>
                <a:gd name="T81" fmla="*/ 2412 h 2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92" h="2624">
                  <a:moveTo>
                    <a:pt x="980" y="2412"/>
                  </a:moveTo>
                  <a:lnTo>
                    <a:pt x="980" y="2412"/>
                  </a:lnTo>
                  <a:lnTo>
                    <a:pt x="934" y="2412"/>
                  </a:lnTo>
                  <a:lnTo>
                    <a:pt x="888" y="2408"/>
                  </a:lnTo>
                  <a:lnTo>
                    <a:pt x="844" y="2402"/>
                  </a:lnTo>
                  <a:lnTo>
                    <a:pt x="804" y="2394"/>
                  </a:lnTo>
                  <a:lnTo>
                    <a:pt x="764" y="2384"/>
                  </a:lnTo>
                  <a:lnTo>
                    <a:pt x="726" y="2370"/>
                  </a:lnTo>
                  <a:lnTo>
                    <a:pt x="692" y="2352"/>
                  </a:lnTo>
                  <a:lnTo>
                    <a:pt x="660" y="2332"/>
                  </a:lnTo>
                  <a:lnTo>
                    <a:pt x="632" y="2308"/>
                  </a:lnTo>
                  <a:lnTo>
                    <a:pt x="618" y="2294"/>
                  </a:lnTo>
                  <a:lnTo>
                    <a:pt x="606" y="2280"/>
                  </a:lnTo>
                  <a:lnTo>
                    <a:pt x="594" y="2264"/>
                  </a:lnTo>
                  <a:lnTo>
                    <a:pt x="584" y="2248"/>
                  </a:lnTo>
                  <a:lnTo>
                    <a:pt x="574" y="2230"/>
                  </a:lnTo>
                  <a:lnTo>
                    <a:pt x="564" y="2212"/>
                  </a:lnTo>
                  <a:lnTo>
                    <a:pt x="556" y="2192"/>
                  </a:lnTo>
                  <a:lnTo>
                    <a:pt x="550" y="2172"/>
                  </a:lnTo>
                  <a:lnTo>
                    <a:pt x="544" y="2150"/>
                  </a:lnTo>
                  <a:lnTo>
                    <a:pt x="538" y="2128"/>
                  </a:lnTo>
                  <a:lnTo>
                    <a:pt x="534" y="2104"/>
                  </a:lnTo>
                  <a:lnTo>
                    <a:pt x="532" y="2078"/>
                  </a:lnTo>
                  <a:lnTo>
                    <a:pt x="530" y="2052"/>
                  </a:lnTo>
                  <a:lnTo>
                    <a:pt x="528" y="2024"/>
                  </a:lnTo>
                  <a:lnTo>
                    <a:pt x="526" y="0"/>
                  </a:lnTo>
                  <a:lnTo>
                    <a:pt x="224" y="104"/>
                  </a:lnTo>
                  <a:lnTo>
                    <a:pt x="226" y="626"/>
                  </a:lnTo>
                  <a:lnTo>
                    <a:pt x="0" y="626"/>
                  </a:lnTo>
                  <a:lnTo>
                    <a:pt x="0" y="828"/>
                  </a:lnTo>
                  <a:lnTo>
                    <a:pt x="226" y="826"/>
                  </a:lnTo>
                  <a:lnTo>
                    <a:pt x="228" y="1988"/>
                  </a:lnTo>
                  <a:lnTo>
                    <a:pt x="228" y="1988"/>
                  </a:lnTo>
                  <a:lnTo>
                    <a:pt x="228" y="2032"/>
                  </a:lnTo>
                  <a:lnTo>
                    <a:pt x="232" y="2074"/>
                  </a:lnTo>
                  <a:lnTo>
                    <a:pt x="236" y="2114"/>
                  </a:lnTo>
                  <a:lnTo>
                    <a:pt x="242" y="2152"/>
                  </a:lnTo>
                  <a:lnTo>
                    <a:pt x="250" y="2190"/>
                  </a:lnTo>
                  <a:lnTo>
                    <a:pt x="260" y="2224"/>
                  </a:lnTo>
                  <a:lnTo>
                    <a:pt x="270" y="2258"/>
                  </a:lnTo>
                  <a:lnTo>
                    <a:pt x="284" y="2290"/>
                  </a:lnTo>
                  <a:lnTo>
                    <a:pt x="298" y="2320"/>
                  </a:lnTo>
                  <a:lnTo>
                    <a:pt x="314" y="2348"/>
                  </a:lnTo>
                  <a:lnTo>
                    <a:pt x="330" y="2374"/>
                  </a:lnTo>
                  <a:lnTo>
                    <a:pt x="348" y="2400"/>
                  </a:lnTo>
                  <a:lnTo>
                    <a:pt x="368" y="2424"/>
                  </a:lnTo>
                  <a:lnTo>
                    <a:pt x="388" y="2446"/>
                  </a:lnTo>
                  <a:lnTo>
                    <a:pt x="410" y="2466"/>
                  </a:lnTo>
                  <a:lnTo>
                    <a:pt x="434" y="2486"/>
                  </a:lnTo>
                  <a:lnTo>
                    <a:pt x="458" y="2504"/>
                  </a:lnTo>
                  <a:lnTo>
                    <a:pt x="482" y="2520"/>
                  </a:lnTo>
                  <a:lnTo>
                    <a:pt x="508" y="2536"/>
                  </a:lnTo>
                  <a:lnTo>
                    <a:pt x="536" y="2550"/>
                  </a:lnTo>
                  <a:lnTo>
                    <a:pt x="564" y="2562"/>
                  </a:lnTo>
                  <a:lnTo>
                    <a:pt x="592" y="2572"/>
                  </a:lnTo>
                  <a:lnTo>
                    <a:pt x="622" y="2582"/>
                  </a:lnTo>
                  <a:lnTo>
                    <a:pt x="652" y="2592"/>
                  </a:lnTo>
                  <a:lnTo>
                    <a:pt x="682" y="2600"/>
                  </a:lnTo>
                  <a:lnTo>
                    <a:pt x="714" y="2606"/>
                  </a:lnTo>
                  <a:lnTo>
                    <a:pt x="778" y="2616"/>
                  </a:lnTo>
                  <a:lnTo>
                    <a:pt x="844" y="2622"/>
                  </a:lnTo>
                  <a:lnTo>
                    <a:pt x="912" y="2624"/>
                  </a:lnTo>
                  <a:lnTo>
                    <a:pt x="912" y="2624"/>
                  </a:lnTo>
                  <a:lnTo>
                    <a:pt x="976" y="2622"/>
                  </a:lnTo>
                  <a:lnTo>
                    <a:pt x="1040" y="2616"/>
                  </a:lnTo>
                  <a:lnTo>
                    <a:pt x="1102" y="2608"/>
                  </a:lnTo>
                  <a:lnTo>
                    <a:pt x="1162" y="2598"/>
                  </a:lnTo>
                  <a:lnTo>
                    <a:pt x="1220" y="2584"/>
                  </a:lnTo>
                  <a:lnTo>
                    <a:pt x="1278" y="2568"/>
                  </a:lnTo>
                  <a:lnTo>
                    <a:pt x="1334" y="2550"/>
                  </a:lnTo>
                  <a:lnTo>
                    <a:pt x="1392" y="2530"/>
                  </a:lnTo>
                  <a:lnTo>
                    <a:pt x="1392" y="2302"/>
                  </a:lnTo>
                  <a:lnTo>
                    <a:pt x="1392" y="2302"/>
                  </a:lnTo>
                  <a:lnTo>
                    <a:pt x="1336" y="2324"/>
                  </a:lnTo>
                  <a:lnTo>
                    <a:pt x="1282" y="2346"/>
                  </a:lnTo>
                  <a:lnTo>
                    <a:pt x="1228" y="2364"/>
                  </a:lnTo>
                  <a:lnTo>
                    <a:pt x="1176" y="2380"/>
                  </a:lnTo>
                  <a:lnTo>
                    <a:pt x="1126" y="2394"/>
                  </a:lnTo>
                  <a:lnTo>
                    <a:pt x="1076" y="2404"/>
                  </a:lnTo>
                  <a:lnTo>
                    <a:pt x="1026" y="2410"/>
                  </a:lnTo>
                  <a:lnTo>
                    <a:pt x="980" y="2412"/>
                  </a:lnTo>
                  <a:lnTo>
                    <a:pt x="980" y="24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28" name="Freeform 8"/>
            <p:cNvSpPr>
              <a:spLocks noEditPoints="1"/>
            </p:cNvSpPr>
            <p:nvPr userDrawn="1"/>
          </p:nvSpPr>
          <p:spPr bwMode="auto">
            <a:xfrm>
              <a:off x="-2441" y="3598"/>
              <a:ext cx="1394" cy="2034"/>
            </a:xfrm>
            <a:custGeom>
              <a:avLst/>
              <a:gdLst>
                <a:gd name="T0" fmla="*/ 610 w 1394"/>
                <a:gd name="T1" fmla="*/ 4 h 2034"/>
                <a:gd name="T2" fmla="*/ 432 w 1394"/>
                <a:gd name="T3" fmla="*/ 30 h 2034"/>
                <a:gd name="T4" fmla="*/ 214 w 1394"/>
                <a:gd name="T5" fmla="*/ 98 h 2034"/>
                <a:gd name="T6" fmla="*/ 112 w 1394"/>
                <a:gd name="T7" fmla="*/ 370 h 2034"/>
                <a:gd name="T8" fmla="*/ 356 w 1394"/>
                <a:gd name="T9" fmla="*/ 268 h 2034"/>
                <a:gd name="T10" fmla="*/ 546 w 1394"/>
                <a:gd name="T11" fmla="*/ 220 h 2034"/>
                <a:gd name="T12" fmla="*/ 658 w 1394"/>
                <a:gd name="T13" fmla="*/ 210 h 2034"/>
                <a:gd name="T14" fmla="*/ 832 w 1394"/>
                <a:gd name="T15" fmla="*/ 230 h 2034"/>
                <a:gd name="T16" fmla="*/ 968 w 1394"/>
                <a:gd name="T17" fmla="*/ 292 h 2034"/>
                <a:gd name="T18" fmla="*/ 1030 w 1394"/>
                <a:gd name="T19" fmla="*/ 360 h 2034"/>
                <a:gd name="T20" fmla="*/ 1066 w 1394"/>
                <a:gd name="T21" fmla="*/ 430 h 2034"/>
                <a:gd name="T22" fmla="*/ 1090 w 1394"/>
                <a:gd name="T23" fmla="*/ 600 h 2034"/>
                <a:gd name="T24" fmla="*/ 862 w 1394"/>
                <a:gd name="T25" fmla="*/ 762 h 2034"/>
                <a:gd name="T26" fmla="*/ 606 w 1394"/>
                <a:gd name="T27" fmla="*/ 794 h 2034"/>
                <a:gd name="T28" fmla="*/ 426 w 1394"/>
                <a:gd name="T29" fmla="*/ 842 h 2034"/>
                <a:gd name="T30" fmla="*/ 272 w 1394"/>
                <a:gd name="T31" fmla="*/ 912 h 2034"/>
                <a:gd name="T32" fmla="*/ 150 w 1394"/>
                <a:gd name="T33" fmla="*/ 1006 h 2034"/>
                <a:gd name="T34" fmla="*/ 62 w 1394"/>
                <a:gd name="T35" fmla="*/ 1130 h 2034"/>
                <a:gd name="T36" fmla="*/ 12 w 1394"/>
                <a:gd name="T37" fmla="*/ 1282 h 2034"/>
                <a:gd name="T38" fmla="*/ 0 w 1394"/>
                <a:gd name="T39" fmla="*/ 1420 h 2034"/>
                <a:gd name="T40" fmla="*/ 10 w 1394"/>
                <a:gd name="T41" fmla="*/ 1548 h 2034"/>
                <a:gd name="T42" fmla="*/ 44 w 1394"/>
                <a:gd name="T43" fmla="*/ 1666 h 2034"/>
                <a:gd name="T44" fmla="*/ 102 w 1394"/>
                <a:gd name="T45" fmla="*/ 1770 h 2034"/>
                <a:gd name="T46" fmla="*/ 182 w 1394"/>
                <a:gd name="T47" fmla="*/ 1860 h 2034"/>
                <a:gd name="T48" fmla="*/ 286 w 1394"/>
                <a:gd name="T49" fmla="*/ 1934 h 2034"/>
                <a:gd name="T50" fmla="*/ 414 w 1394"/>
                <a:gd name="T51" fmla="*/ 1988 h 2034"/>
                <a:gd name="T52" fmla="*/ 566 w 1394"/>
                <a:gd name="T53" fmla="*/ 2022 h 2034"/>
                <a:gd name="T54" fmla="*/ 744 w 1394"/>
                <a:gd name="T55" fmla="*/ 2034 h 2034"/>
                <a:gd name="T56" fmla="*/ 892 w 1394"/>
                <a:gd name="T57" fmla="*/ 2028 h 2034"/>
                <a:gd name="T58" fmla="*/ 1074 w 1394"/>
                <a:gd name="T59" fmla="*/ 2004 h 2034"/>
                <a:gd name="T60" fmla="*/ 1232 w 1394"/>
                <a:gd name="T61" fmla="*/ 1964 h 2034"/>
                <a:gd name="T62" fmla="*/ 1364 w 1394"/>
                <a:gd name="T63" fmla="*/ 1910 h 2034"/>
                <a:gd name="T64" fmla="*/ 1392 w 1394"/>
                <a:gd name="T65" fmla="*/ 592 h 2034"/>
                <a:gd name="T66" fmla="*/ 1370 w 1394"/>
                <a:gd name="T67" fmla="*/ 434 h 2034"/>
                <a:gd name="T68" fmla="*/ 1322 w 1394"/>
                <a:gd name="T69" fmla="*/ 304 h 2034"/>
                <a:gd name="T70" fmla="*/ 1252 w 1394"/>
                <a:gd name="T71" fmla="*/ 200 h 2034"/>
                <a:gd name="T72" fmla="*/ 1162 w 1394"/>
                <a:gd name="T73" fmla="*/ 120 h 2034"/>
                <a:gd name="T74" fmla="*/ 1056 w 1394"/>
                <a:gd name="T75" fmla="*/ 62 h 2034"/>
                <a:gd name="T76" fmla="*/ 938 w 1394"/>
                <a:gd name="T77" fmla="*/ 24 h 2034"/>
                <a:gd name="T78" fmla="*/ 708 w 1394"/>
                <a:gd name="T79" fmla="*/ 0 h 2034"/>
                <a:gd name="T80" fmla="*/ 1060 w 1394"/>
                <a:gd name="T81" fmla="*/ 1798 h 2034"/>
                <a:gd name="T82" fmla="*/ 904 w 1394"/>
                <a:gd name="T83" fmla="*/ 1838 h 2034"/>
                <a:gd name="T84" fmla="*/ 770 w 1394"/>
                <a:gd name="T85" fmla="*/ 1848 h 2034"/>
                <a:gd name="T86" fmla="*/ 574 w 1394"/>
                <a:gd name="T87" fmla="*/ 1820 h 2034"/>
                <a:gd name="T88" fmla="*/ 428 w 1394"/>
                <a:gd name="T89" fmla="*/ 1736 h 2034"/>
                <a:gd name="T90" fmla="*/ 354 w 1394"/>
                <a:gd name="T91" fmla="*/ 1638 h 2034"/>
                <a:gd name="T92" fmla="*/ 306 w 1394"/>
                <a:gd name="T93" fmla="*/ 1464 h 2034"/>
                <a:gd name="T94" fmla="*/ 308 w 1394"/>
                <a:gd name="T95" fmla="*/ 1340 h 2034"/>
                <a:gd name="T96" fmla="*/ 334 w 1394"/>
                <a:gd name="T97" fmla="*/ 1220 h 2034"/>
                <a:gd name="T98" fmla="*/ 386 w 1394"/>
                <a:gd name="T99" fmla="*/ 1126 h 2034"/>
                <a:gd name="T100" fmla="*/ 464 w 1394"/>
                <a:gd name="T101" fmla="*/ 1056 h 2034"/>
                <a:gd name="T102" fmla="*/ 566 w 1394"/>
                <a:gd name="T103" fmla="*/ 1004 h 2034"/>
                <a:gd name="T104" fmla="*/ 690 w 1394"/>
                <a:gd name="T105" fmla="*/ 970 h 2034"/>
                <a:gd name="T106" fmla="*/ 1000 w 1394"/>
                <a:gd name="T107" fmla="*/ 942 h 2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94" h="2034">
                  <a:moveTo>
                    <a:pt x="708" y="0"/>
                  </a:moveTo>
                  <a:lnTo>
                    <a:pt x="708" y="0"/>
                  </a:lnTo>
                  <a:lnTo>
                    <a:pt x="660" y="2"/>
                  </a:lnTo>
                  <a:lnTo>
                    <a:pt x="610" y="4"/>
                  </a:lnTo>
                  <a:lnTo>
                    <a:pt x="564" y="8"/>
                  </a:lnTo>
                  <a:lnTo>
                    <a:pt x="518" y="14"/>
                  </a:lnTo>
                  <a:lnTo>
                    <a:pt x="474" y="22"/>
                  </a:lnTo>
                  <a:lnTo>
                    <a:pt x="432" y="30"/>
                  </a:lnTo>
                  <a:lnTo>
                    <a:pt x="390" y="40"/>
                  </a:lnTo>
                  <a:lnTo>
                    <a:pt x="352" y="50"/>
                  </a:lnTo>
                  <a:lnTo>
                    <a:pt x="280" y="72"/>
                  </a:lnTo>
                  <a:lnTo>
                    <a:pt x="214" y="98"/>
                  </a:lnTo>
                  <a:lnTo>
                    <a:pt x="158" y="122"/>
                  </a:lnTo>
                  <a:lnTo>
                    <a:pt x="112" y="146"/>
                  </a:lnTo>
                  <a:lnTo>
                    <a:pt x="112" y="370"/>
                  </a:lnTo>
                  <a:lnTo>
                    <a:pt x="112" y="370"/>
                  </a:lnTo>
                  <a:lnTo>
                    <a:pt x="160" y="346"/>
                  </a:lnTo>
                  <a:lnTo>
                    <a:pt x="218" y="320"/>
                  </a:lnTo>
                  <a:lnTo>
                    <a:pt x="284" y="294"/>
                  </a:lnTo>
                  <a:lnTo>
                    <a:pt x="356" y="268"/>
                  </a:lnTo>
                  <a:lnTo>
                    <a:pt x="432" y="246"/>
                  </a:lnTo>
                  <a:lnTo>
                    <a:pt x="470" y="236"/>
                  </a:lnTo>
                  <a:lnTo>
                    <a:pt x="508" y="228"/>
                  </a:lnTo>
                  <a:lnTo>
                    <a:pt x="546" y="220"/>
                  </a:lnTo>
                  <a:lnTo>
                    <a:pt x="584" y="216"/>
                  </a:lnTo>
                  <a:lnTo>
                    <a:pt x="622" y="212"/>
                  </a:lnTo>
                  <a:lnTo>
                    <a:pt x="658" y="210"/>
                  </a:lnTo>
                  <a:lnTo>
                    <a:pt x="658" y="210"/>
                  </a:lnTo>
                  <a:lnTo>
                    <a:pt x="704" y="212"/>
                  </a:lnTo>
                  <a:lnTo>
                    <a:pt x="748" y="216"/>
                  </a:lnTo>
                  <a:lnTo>
                    <a:pt x="792" y="220"/>
                  </a:lnTo>
                  <a:lnTo>
                    <a:pt x="832" y="230"/>
                  </a:lnTo>
                  <a:lnTo>
                    <a:pt x="870" y="240"/>
                  </a:lnTo>
                  <a:lnTo>
                    <a:pt x="904" y="254"/>
                  </a:lnTo>
                  <a:lnTo>
                    <a:pt x="938" y="272"/>
                  </a:lnTo>
                  <a:lnTo>
                    <a:pt x="968" y="292"/>
                  </a:lnTo>
                  <a:lnTo>
                    <a:pt x="996" y="316"/>
                  </a:lnTo>
                  <a:lnTo>
                    <a:pt x="1008" y="330"/>
                  </a:lnTo>
                  <a:lnTo>
                    <a:pt x="1020" y="344"/>
                  </a:lnTo>
                  <a:lnTo>
                    <a:pt x="1030" y="360"/>
                  </a:lnTo>
                  <a:lnTo>
                    <a:pt x="1040" y="376"/>
                  </a:lnTo>
                  <a:lnTo>
                    <a:pt x="1050" y="394"/>
                  </a:lnTo>
                  <a:lnTo>
                    <a:pt x="1058" y="412"/>
                  </a:lnTo>
                  <a:lnTo>
                    <a:pt x="1066" y="430"/>
                  </a:lnTo>
                  <a:lnTo>
                    <a:pt x="1072" y="452"/>
                  </a:lnTo>
                  <a:lnTo>
                    <a:pt x="1082" y="496"/>
                  </a:lnTo>
                  <a:lnTo>
                    <a:pt x="1088" y="546"/>
                  </a:lnTo>
                  <a:lnTo>
                    <a:pt x="1090" y="600"/>
                  </a:lnTo>
                  <a:lnTo>
                    <a:pt x="1090" y="754"/>
                  </a:lnTo>
                  <a:lnTo>
                    <a:pt x="1090" y="754"/>
                  </a:lnTo>
                  <a:lnTo>
                    <a:pt x="974" y="756"/>
                  </a:lnTo>
                  <a:lnTo>
                    <a:pt x="862" y="762"/>
                  </a:lnTo>
                  <a:lnTo>
                    <a:pt x="756" y="772"/>
                  </a:lnTo>
                  <a:lnTo>
                    <a:pt x="704" y="778"/>
                  </a:lnTo>
                  <a:lnTo>
                    <a:pt x="654" y="786"/>
                  </a:lnTo>
                  <a:lnTo>
                    <a:pt x="606" y="794"/>
                  </a:lnTo>
                  <a:lnTo>
                    <a:pt x="558" y="804"/>
                  </a:lnTo>
                  <a:lnTo>
                    <a:pt x="512" y="816"/>
                  </a:lnTo>
                  <a:lnTo>
                    <a:pt x="468" y="828"/>
                  </a:lnTo>
                  <a:lnTo>
                    <a:pt x="426" y="842"/>
                  </a:lnTo>
                  <a:lnTo>
                    <a:pt x="384" y="858"/>
                  </a:lnTo>
                  <a:lnTo>
                    <a:pt x="346" y="874"/>
                  </a:lnTo>
                  <a:lnTo>
                    <a:pt x="308" y="892"/>
                  </a:lnTo>
                  <a:lnTo>
                    <a:pt x="272" y="912"/>
                  </a:lnTo>
                  <a:lnTo>
                    <a:pt x="240" y="932"/>
                  </a:lnTo>
                  <a:lnTo>
                    <a:pt x="208" y="956"/>
                  </a:lnTo>
                  <a:lnTo>
                    <a:pt x="178" y="980"/>
                  </a:lnTo>
                  <a:lnTo>
                    <a:pt x="150" y="1006"/>
                  </a:lnTo>
                  <a:lnTo>
                    <a:pt x="126" y="1034"/>
                  </a:lnTo>
                  <a:lnTo>
                    <a:pt x="102" y="1064"/>
                  </a:lnTo>
                  <a:lnTo>
                    <a:pt x="80" y="1096"/>
                  </a:lnTo>
                  <a:lnTo>
                    <a:pt x="62" y="1130"/>
                  </a:lnTo>
                  <a:lnTo>
                    <a:pt x="46" y="1164"/>
                  </a:lnTo>
                  <a:lnTo>
                    <a:pt x="32" y="1202"/>
                  </a:lnTo>
                  <a:lnTo>
                    <a:pt x="20" y="1242"/>
                  </a:lnTo>
                  <a:lnTo>
                    <a:pt x="12" y="1282"/>
                  </a:lnTo>
                  <a:lnTo>
                    <a:pt x="4" y="1326"/>
                  </a:lnTo>
                  <a:lnTo>
                    <a:pt x="0" y="1372"/>
                  </a:lnTo>
                  <a:lnTo>
                    <a:pt x="0" y="1420"/>
                  </a:lnTo>
                  <a:lnTo>
                    <a:pt x="0" y="1420"/>
                  </a:lnTo>
                  <a:lnTo>
                    <a:pt x="0" y="1452"/>
                  </a:lnTo>
                  <a:lnTo>
                    <a:pt x="2" y="1484"/>
                  </a:lnTo>
                  <a:lnTo>
                    <a:pt x="6" y="1516"/>
                  </a:lnTo>
                  <a:lnTo>
                    <a:pt x="10" y="1548"/>
                  </a:lnTo>
                  <a:lnTo>
                    <a:pt x="18" y="1578"/>
                  </a:lnTo>
                  <a:lnTo>
                    <a:pt x="24" y="1608"/>
                  </a:lnTo>
                  <a:lnTo>
                    <a:pt x="34" y="1638"/>
                  </a:lnTo>
                  <a:lnTo>
                    <a:pt x="44" y="1666"/>
                  </a:lnTo>
                  <a:lnTo>
                    <a:pt x="56" y="1694"/>
                  </a:lnTo>
                  <a:lnTo>
                    <a:pt x="70" y="1720"/>
                  </a:lnTo>
                  <a:lnTo>
                    <a:pt x="84" y="1746"/>
                  </a:lnTo>
                  <a:lnTo>
                    <a:pt x="102" y="1770"/>
                  </a:lnTo>
                  <a:lnTo>
                    <a:pt x="120" y="1794"/>
                  </a:lnTo>
                  <a:lnTo>
                    <a:pt x="138" y="1818"/>
                  </a:lnTo>
                  <a:lnTo>
                    <a:pt x="160" y="1840"/>
                  </a:lnTo>
                  <a:lnTo>
                    <a:pt x="182" y="1860"/>
                  </a:lnTo>
                  <a:lnTo>
                    <a:pt x="206" y="1880"/>
                  </a:lnTo>
                  <a:lnTo>
                    <a:pt x="230" y="1900"/>
                  </a:lnTo>
                  <a:lnTo>
                    <a:pt x="258" y="1918"/>
                  </a:lnTo>
                  <a:lnTo>
                    <a:pt x="286" y="1934"/>
                  </a:lnTo>
                  <a:lnTo>
                    <a:pt x="316" y="1950"/>
                  </a:lnTo>
                  <a:lnTo>
                    <a:pt x="346" y="1964"/>
                  </a:lnTo>
                  <a:lnTo>
                    <a:pt x="380" y="1976"/>
                  </a:lnTo>
                  <a:lnTo>
                    <a:pt x="414" y="1988"/>
                  </a:lnTo>
                  <a:lnTo>
                    <a:pt x="450" y="1998"/>
                  </a:lnTo>
                  <a:lnTo>
                    <a:pt x="486" y="2008"/>
                  </a:lnTo>
                  <a:lnTo>
                    <a:pt x="526" y="2016"/>
                  </a:lnTo>
                  <a:lnTo>
                    <a:pt x="566" y="2022"/>
                  </a:lnTo>
                  <a:lnTo>
                    <a:pt x="608" y="2028"/>
                  </a:lnTo>
                  <a:lnTo>
                    <a:pt x="652" y="2030"/>
                  </a:lnTo>
                  <a:lnTo>
                    <a:pt x="698" y="2034"/>
                  </a:lnTo>
                  <a:lnTo>
                    <a:pt x="744" y="2034"/>
                  </a:lnTo>
                  <a:lnTo>
                    <a:pt x="744" y="2034"/>
                  </a:lnTo>
                  <a:lnTo>
                    <a:pt x="794" y="2034"/>
                  </a:lnTo>
                  <a:lnTo>
                    <a:pt x="844" y="2032"/>
                  </a:lnTo>
                  <a:lnTo>
                    <a:pt x="892" y="2028"/>
                  </a:lnTo>
                  <a:lnTo>
                    <a:pt x="940" y="2024"/>
                  </a:lnTo>
                  <a:lnTo>
                    <a:pt x="986" y="2018"/>
                  </a:lnTo>
                  <a:lnTo>
                    <a:pt x="1030" y="2012"/>
                  </a:lnTo>
                  <a:lnTo>
                    <a:pt x="1074" y="2004"/>
                  </a:lnTo>
                  <a:lnTo>
                    <a:pt x="1116" y="1996"/>
                  </a:lnTo>
                  <a:lnTo>
                    <a:pt x="1156" y="1986"/>
                  </a:lnTo>
                  <a:lnTo>
                    <a:pt x="1194" y="1976"/>
                  </a:lnTo>
                  <a:lnTo>
                    <a:pt x="1232" y="1964"/>
                  </a:lnTo>
                  <a:lnTo>
                    <a:pt x="1268" y="1952"/>
                  </a:lnTo>
                  <a:lnTo>
                    <a:pt x="1302" y="1938"/>
                  </a:lnTo>
                  <a:lnTo>
                    <a:pt x="1334" y="1924"/>
                  </a:lnTo>
                  <a:lnTo>
                    <a:pt x="1364" y="1910"/>
                  </a:lnTo>
                  <a:lnTo>
                    <a:pt x="1394" y="1894"/>
                  </a:lnTo>
                  <a:lnTo>
                    <a:pt x="1392" y="636"/>
                  </a:lnTo>
                  <a:lnTo>
                    <a:pt x="1392" y="636"/>
                  </a:lnTo>
                  <a:lnTo>
                    <a:pt x="1392" y="592"/>
                  </a:lnTo>
                  <a:lnTo>
                    <a:pt x="1388" y="550"/>
                  </a:lnTo>
                  <a:lnTo>
                    <a:pt x="1384" y="508"/>
                  </a:lnTo>
                  <a:lnTo>
                    <a:pt x="1378" y="470"/>
                  </a:lnTo>
                  <a:lnTo>
                    <a:pt x="1370" y="434"/>
                  </a:lnTo>
                  <a:lnTo>
                    <a:pt x="1360" y="398"/>
                  </a:lnTo>
                  <a:lnTo>
                    <a:pt x="1348" y="366"/>
                  </a:lnTo>
                  <a:lnTo>
                    <a:pt x="1336" y="334"/>
                  </a:lnTo>
                  <a:lnTo>
                    <a:pt x="1322" y="304"/>
                  </a:lnTo>
                  <a:lnTo>
                    <a:pt x="1306" y="276"/>
                  </a:lnTo>
                  <a:lnTo>
                    <a:pt x="1290" y="248"/>
                  </a:lnTo>
                  <a:lnTo>
                    <a:pt x="1272" y="224"/>
                  </a:lnTo>
                  <a:lnTo>
                    <a:pt x="1252" y="200"/>
                  </a:lnTo>
                  <a:lnTo>
                    <a:pt x="1232" y="178"/>
                  </a:lnTo>
                  <a:lnTo>
                    <a:pt x="1210" y="156"/>
                  </a:lnTo>
                  <a:lnTo>
                    <a:pt x="1186" y="138"/>
                  </a:lnTo>
                  <a:lnTo>
                    <a:pt x="1162" y="120"/>
                  </a:lnTo>
                  <a:lnTo>
                    <a:pt x="1138" y="104"/>
                  </a:lnTo>
                  <a:lnTo>
                    <a:pt x="1112" y="88"/>
                  </a:lnTo>
                  <a:lnTo>
                    <a:pt x="1084" y="74"/>
                  </a:lnTo>
                  <a:lnTo>
                    <a:pt x="1056" y="62"/>
                  </a:lnTo>
                  <a:lnTo>
                    <a:pt x="1028" y="50"/>
                  </a:lnTo>
                  <a:lnTo>
                    <a:pt x="998" y="40"/>
                  </a:lnTo>
                  <a:lnTo>
                    <a:pt x="968" y="32"/>
                  </a:lnTo>
                  <a:lnTo>
                    <a:pt x="938" y="24"/>
                  </a:lnTo>
                  <a:lnTo>
                    <a:pt x="906" y="18"/>
                  </a:lnTo>
                  <a:lnTo>
                    <a:pt x="842" y="8"/>
                  </a:lnTo>
                  <a:lnTo>
                    <a:pt x="776" y="2"/>
                  </a:lnTo>
                  <a:lnTo>
                    <a:pt x="708" y="0"/>
                  </a:lnTo>
                  <a:lnTo>
                    <a:pt x="708" y="0"/>
                  </a:lnTo>
                  <a:close/>
                  <a:moveTo>
                    <a:pt x="1092" y="1782"/>
                  </a:moveTo>
                  <a:lnTo>
                    <a:pt x="1092" y="1782"/>
                  </a:lnTo>
                  <a:lnTo>
                    <a:pt x="1060" y="1798"/>
                  </a:lnTo>
                  <a:lnTo>
                    <a:pt x="1026" y="1810"/>
                  </a:lnTo>
                  <a:lnTo>
                    <a:pt x="988" y="1822"/>
                  </a:lnTo>
                  <a:lnTo>
                    <a:pt x="948" y="1832"/>
                  </a:lnTo>
                  <a:lnTo>
                    <a:pt x="904" y="1838"/>
                  </a:lnTo>
                  <a:lnTo>
                    <a:pt x="860" y="1844"/>
                  </a:lnTo>
                  <a:lnTo>
                    <a:pt x="816" y="1848"/>
                  </a:lnTo>
                  <a:lnTo>
                    <a:pt x="770" y="1848"/>
                  </a:lnTo>
                  <a:lnTo>
                    <a:pt x="770" y="1848"/>
                  </a:lnTo>
                  <a:lnTo>
                    <a:pt x="716" y="1846"/>
                  </a:lnTo>
                  <a:lnTo>
                    <a:pt x="666" y="1842"/>
                  </a:lnTo>
                  <a:lnTo>
                    <a:pt x="618" y="1832"/>
                  </a:lnTo>
                  <a:lnTo>
                    <a:pt x="574" y="1820"/>
                  </a:lnTo>
                  <a:lnTo>
                    <a:pt x="532" y="1804"/>
                  </a:lnTo>
                  <a:lnTo>
                    <a:pt x="494" y="1786"/>
                  </a:lnTo>
                  <a:lnTo>
                    <a:pt x="460" y="1762"/>
                  </a:lnTo>
                  <a:lnTo>
                    <a:pt x="428" y="1736"/>
                  </a:lnTo>
                  <a:lnTo>
                    <a:pt x="400" y="1708"/>
                  </a:lnTo>
                  <a:lnTo>
                    <a:pt x="386" y="1692"/>
                  </a:lnTo>
                  <a:lnTo>
                    <a:pt x="374" y="1674"/>
                  </a:lnTo>
                  <a:lnTo>
                    <a:pt x="354" y="1638"/>
                  </a:lnTo>
                  <a:lnTo>
                    <a:pt x="336" y="1600"/>
                  </a:lnTo>
                  <a:lnTo>
                    <a:pt x="322" y="1558"/>
                  </a:lnTo>
                  <a:lnTo>
                    <a:pt x="312" y="1512"/>
                  </a:lnTo>
                  <a:lnTo>
                    <a:pt x="306" y="1464"/>
                  </a:lnTo>
                  <a:lnTo>
                    <a:pt x="304" y="1412"/>
                  </a:lnTo>
                  <a:lnTo>
                    <a:pt x="304" y="1412"/>
                  </a:lnTo>
                  <a:lnTo>
                    <a:pt x="306" y="1376"/>
                  </a:lnTo>
                  <a:lnTo>
                    <a:pt x="308" y="1340"/>
                  </a:lnTo>
                  <a:lnTo>
                    <a:pt x="312" y="1308"/>
                  </a:lnTo>
                  <a:lnTo>
                    <a:pt x="318" y="1278"/>
                  </a:lnTo>
                  <a:lnTo>
                    <a:pt x="326" y="1248"/>
                  </a:lnTo>
                  <a:lnTo>
                    <a:pt x="334" y="1220"/>
                  </a:lnTo>
                  <a:lnTo>
                    <a:pt x="346" y="1194"/>
                  </a:lnTo>
                  <a:lnTo>
                    <a:pt x="358" y="1170"/>
                  </a:lnTo>
                  <a:lnTo>
                    <a:pt x="372" y="1148"/>
                  </a:lnTo>
                  <a:lnTo>
                    <a:pt x="386" y="1126"/>
                  </a:lnTo>
                  <a:lnTo>
                    <a:pt x="404" y="1106"/>
                  </a:lnTo>
                  <a:lnTo>
                    <a:pt x="422" y="1088"/>
                  </a:lnTo>
                  <a:lnTo>
                    <a:pt x="442" y="1072"/>
                  </a:lnTo>
                  <a:lnTo>
                    <a:pt x="464" y="1056"/>
                  </a:lnTo>
                  <a:lnTo>
                    <a:pt x="488" y="1042"/>
                  </a:lnTo>
                  <a:lnTo>
                    <a:pt x="512" y="1028"/>
                  </a:lnTo>
                  <a:lnTo>
                    <a:pt x="538" y="1016"/>
                  </a:lnTo>
                  <a:lnTo>
                    <a:pt x="566" y="1004"/>
                  </a:lnTo>
                  <a:lnTo>
                    <a:pt x="594" y="994"/>
                  </a:lnTo>
                  <a:lnTo>
                    <a:pt x="624" y="986"/>
                  </a:lnTo>
                  <a:lnTo>
                    <a:pt x="656" y="978"/>
                  </a:lnTo>
                  <a:lnTo>
                    <a:pt x="690" y="970"/>
                  </a:lnTo>
                  <a:lnTo>
                    <a:pt x="760" y="958"/>
                  </a:lnTo>
                  <a:lnTo>
                    <a:pt x="834" y="950"/>
                  </a:lnTo>
                  <a:lnTo>
                    <a:pt x="916" y="946"/>
                  </a:lnTo>
                  <a:lnTo>
                    <a:pt x="1000" y="942"/>
                  </a:lnTo>
                  <a:lnTo>
                    <a:pt x="1092" y="940"/>
                  </a:lnTo>
                  <a:lnTo>
                    <a:pt x="1092" y="17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29" name="Freeform 9"/>
            <p:cNvSpPr>
              <a:spLocks/>
            </p:cNvSpPr>
            <p:nvPr userDrawn="1"/>
          </p:nvSpPr>
          <p:spPr bwMode="auto">
            <a:xfrm>
              <a:off x="-271" y="3630"/>
              <a:ext cx="740" cy="202"/>
            </a:xfrm>
            <a:custGeom>
              <a:avLst/>
              <a:gdLst>
                <a:gd name="T0" fmla="*/ 0 w 740"/>
                <a:gd name="T1" fmla="*/ 2 h 202"/>
                <a:gd name="T2" fmla="*/ 2 w 740"/>
                <a:gd name="T3" fmla="*/ 202 h 202"/>
                <a:gd name="T4" fmla="*/ 740 w 740"/>
                <a:gd name="T5" fmla="*/ 202 h 202"/>
                <a:gd name="T6" fmla="*/ 740 w 740"/>
                <a:gd name="T7" fmla="*/ 0 h 202"/>
                <a:gd name="T8" fmla="*/ 0 w 740"/>
                <a:gd name="T9" fmla="*/ 2 h 202"/>
              </a:gdLst>
              <a:ahLst/>
              <a:cxnLst>
                <a:cxn ang="0">
                  <a:pos x="T0" y="T1"/>
                </a:cxn>
                <a:cxn ang="0">
                  <a:pos x="T2" y="T3"/>
                </a:cxn>
                <a:cxn ang="0">
                  <a:pos x="T4" y="T5"/>
                </a:cxn>
                <a:cxn ang="0">
                  <a:pos x="T6" y="T7"/>
                </a:cxn>
                <a:cxn ang="0">
                  <a:pos x="T8" y="T9"/>
                </a:cxn>
              </a:cxnLst>
              <a:rect l="0" t="0" r="r" b="b"/>
              <a:pathLst>
                <a:path w="740" h="202">
                  <a:moveTo>
                    <a:pt x="0" y="2"/>
                  </a:moveTo>
                  <a:lnTo>
                    <a:pt x="2" y="202"/>
                  </a:lnTo>
                  <a:lnTo>
                    <a:pt x="740" y="202"/>
                  </a:lnTo>
                  <a:lnTo>
                    <a:pt x="740" y="0"/>
                  </a:ln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0" name="Freeform 10"/>
            <p:cNvSpPr>
              <a:spLocks/>
            </p:cNvSpPr>
            <p:nvPr userDrawn="1"/>
          </p:nvSpPr>
          <p:spPr bwMode="auto">
            <a:xfrm>
              <a:off x="-269" y="3964"/>
              <a:ext cx="740" cy="204"/>
            </a:xfrm>
            <a:custGeom>
              <a:avLst/>
              <a:gdLst>
                <a:gd name="T0" fmla="*/ 0 w 740"/>
                <a:gd name="T1" fmla="*/ 204 h 204"/>
                <a:gd name="T2" fmla="*/ 740 w 740"/>
                <a:gd name="T3" fmla="*/ 202 h 204"/>
                <a:gd name="T4" fmla="*/ 738 w 740"/>
                <a:gd name="T5" fmla="*/ 0 h 204"/>
                <a:gd name="T6" fmla="*/ 0 w 740"/>
                <a:gd name="T7" fmla="*/ 2 h 204"/>
                <a:gd name="T8" fmla="*/ 0 w 740"/>
                <a:gd name="T9" fmla="*/ 204 h 204"/>
              </a:gdLst>
              <a:ahLst/>
              <a:cxnLst>
                <a:cxn ang="0">
                  <a:pos x="T0" y="T1"/>
                </a:cxn>
                <a:cxn ang="0">
                  <a:pos x="T2" y="T3"/>
                </a:cxn>
                <a:cxn ang="0">
                  <a:pos x="T4" y="T5"/>
                </a:cxn>
                <a:cxn ang="0">
                  <a:pos x="T6" y="T7"/>
                </a:cxn>
                <a:cxn ang="0">
                  <a:pos x="T8" y="T9"/>
                </a:cxn>
              </a:cxnLst>
              <a:rect l="0" t="0" r="r" b="b"/>
              <a:pathLst>
                <a:path w="740" h="204">
                  <a:moveTo>
                    <a:pt x="0" y="204"/>
                  </a:moveTo>
                  <a:lnTo>
                    <a:pt x="740" y="202"/>
                  </a:lnTo>
                  <a:lnTo>
                    <a:pt x="738" y="0"/>
                  </a:lnTo>
                  <a:lnTo>
                    <a:pt x="0" y="2"/>
                  </a:lnTo>
                  <a:lnTo>
                    <a:pt x="0" y="2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1" name="Freeform 11"/>
            <p:cNvSpPr>
              <a:spLocks noEditPoints="1"/>
            </p:cNvSpPr>
            <p:nvPr userDrawn="1"/>
          </p:nvSpPr>
          <p:spPr bwMode="auto">
            <a:xfrm>
              <a:off x="-4069" y="3600"/>
              <a:ext cx="1392" cy="2034"/>
            </a:xfrm>
            <a:custGeom>
              <a:avLst/>
              <a:gdLst>
                <a:gd name="T0" fmla="*/ 610 w 1392"/>
                <a:gd name="T1" fmla="*/ 4 h 2034"/>
                <a:gd name="T2" fmla="*/ 432 w 1392"/>
                <a:gd name="T3" fmla="*/ 30 h 2034"/>
                <a:gd name="T4" fmla="*/ 214 w 1392"/>
                <a:gd name="T5" fmla="*/ 98 h 2034"/>
                <a:gd name="T6" fmla="*/ 112 w 1392"/>
                <a:gd name="T7" fmla="*/ 372 h 2034"/>
                <a:gd name="T8" fmla="*/ 356 w 1392"/>
                <a:gd name="T9" fmla="*/ 268 h 2034"/>
                <a:gd name="T10" fmla="*/ 548 w 1392"/>
                <a:gd name="T11" fmla="*/ 220 h 2034"/>
                <a:gd name="T12" fmla="*/ 658 w 1392"/>
                <a:gd name="T13" fmla="*/ 212 h 2034"/>
                <a:gd name="T14" fmla="*/ 830 w 1392"/>
                <a:gd name="T15" fmla="*/ 230 h 2034"/>
                <a:gd name="T16" fmla="*/ 968 w 1392"/>
                <a:gd name="T17" fmla="*/ 292 h 2034"/>
                <a:gd name="T18" fmla="*/ 1030 w 1392"/>
                <a:gd name="T19" fmla="*/ 360 h 2034"/>
                <a:gd name="T20" fmla="*/ 1064 w 1392"/>
                <a:gd name="T21" fmla="*/ 432 h 2034"/>
                <a:gd name="T22" fmla="*/ 1090 w 1392"/>
                <a:gd name="T23" fmla="*/ 600 h 2034"/>
                <a:gd name="T24" fmla="*/ 862 w 1392"/>
                <a:gd name="T25" fmla="*/ 762 h 2034"/>
                <a:gd name="T26" fmla="*/ 604 w 1392"/>
                <a:gd name="T27" fmla="*/ 794 h 2034"/>
                <a:gd name="T28" fmla="*/ 424 w 1392"/>
                <a:gd name="T29" fmla="*/ 842 h 2034"/>
                <a:gd name="T30" fmla="*/ 272 w 1392"/>
                <a:gd name="T31" fmla="*/ 912 h 2034"/>
                <a:gd name="T32" fmla="*/ 150 w 1392"/>
                <a:gd name="T33" fmla="*/ 1006 h 2034"/>
                <a:gd name="T34" fmla="*/ 62 w 1392"/>
                <a:gd name="T35" fmla="*/ 1130 h 2034"/>
                <a:gd name="T36" fmla="*/ 10 w 1392"/>
                <a:gd name="T37" fmla="*/ 1282 h 2034"/>
                <a:gd name="T38" fmla="*/ 0 w 1392"/>
                <a:gd name="T39" fmla="*/ 1420 h 2034"/>
                <a:gd name="T40" fmla="*/ 10 w 1392"/>
                <a:gd name="T41" fmla="*/ 1548 h 2034"/>
                <a:gd name="T42" fmla="*/ 44 w 1392"/>
                <a:gd name="T43" fmla="*/ 1666 h 2034"/>
                <a:gd name="T44" fmla="*/ 100 w 1392"/>
                <a:gd name="T45" fmla="*/ 1770 h 2034"/>
                <a:gd name="T46" fmla="*/ 182 w 1392"/>
                <a:gd name="T47" fmla="*/ 1860 h 2034"/>
                <a:gd name="T48" fmla="*/ 286 w 1392"/>
                <a:gd name="T49" fmla="*/ 1934 h 2034"/>
                <a:gd name="T50" fmla="*/ 414 w 1392"/>
                <a:gd name="T51" fmla="*/ 1988 h 2034"/>
                <a:gd name="T52" fmla="*/ 566 w 1392"/>
                <a:gd name="T53" fmla="*/ 2022 h 2034"/>
                <a:gd name="T54" fmla="*/ 744 w 1392"/>
                <a:gd name="T55" fmla="*/ 2034 h 2034"/>
                <a:gd name="T56" fmla="*/ 892 w 1392"/>
                <a:gd name="T57" fmla="*/ 2028 h 2034"/>
                <a:gd name="T58" fmla="*/ 1072 w 1392"/>
                <a:gd name="T59" fmla="*/ 2004 h 2034"/>
                <a:gd name="T60" fmla="*/ 1230 w 1392"/>
                <a:gd name="T61" fmla="*/ 1964 h 2034"/>
                <a:gd name="T62" fmla="*/ 1364 w 1392"/>
                <a:gd name="T63" fmla="*/ 1910 h 2034"/>
                <a:gd name="T64" fmla="*/ 1390 w 1392"/>
                <a:gd name="T65" fmla="*/ 592 h 2034"/>
                <a:gd name="T66" fmla="*/ 1368 w 1392"/>
                <a:gd name="T67" fmla="*/ 434 h 2034"/>
                <a:gd name="T68" fmla="*/ 1320 w 1392"/>
                <a:gd name="T69" fmla="*/ 304 h 2034"/>
                <a:gd name="T70" fmla="*/ 1250 w 1392"/>
                <a:gd name="T71" fmla="*/ 200 h 2034"/>
                <a:gd name="T72" fmla="*/ 1162 w 1392"/>
                <a:gd name="T73" fmla="*/ 120 h 2034"/>
                <a:gd name="T74" fmla="*/ 1056 w 1392"/>
                <a:gd name="T75" fmla="*/ 62 h 2034"/>
                <a:gd name="T76" fmla="*/ 938 w 1392"/>
                <a:gd name="T77" fmla="*/ 24 h 2034"/>
                <a:gd name="T78" fmla="*/ 708 w 1392"/>
                <a:gd name="T79" fmla="*/ 0 h 2034"/>
                <a:gd name="T80" fmla="*/ 1060 w 1392"/>
                <a:gd name="T81" fmla="*/ 1798 h 2034"/>
                <a:gd name="T82" fmla="*/ 904 w 1392"/>
                <a:gd name="T83" fmla="*/ 1840 h 2034"/>
                <a:gd name="T84" fmla="*/ 770 w 1392"/>
                <a:gd name="T85" fmla="*/ 1848 h 2034"/>
                <a:gd name="T86" fmla="*/ 574 w 1392"/>
                <a:gd name="T87" fmla="*/ 1820 h 2034"/>
                <a:gd name="T88" fmla="*/ 428 w 1392"/>
                <a:gd name="T89" fmla="*/ 1736 h 2034"/>
                <a:gd name="T90" fmla="*/ 354 w 1392"/>
                <a:gd name="T91" fmla="*/ 1640 h 2034"/>
                <a:gd name="T92" fmla="*/ 306 w 1392"/>
                <a:gd name="T93" fmla="*/ 1464 h 2034"/>
                <a:gd name="T94" fmla="*/ 308 w 1392"/>
                <a:gd name="T95" fmla="*/ 1342 h 2034"/>
                <a:gd name="T96" fmla="*/ 334 w 1392"/>
                <a:gd name="T97" fmla="*/ 1222 h 2034"/>
                <a:gd name="T98" fmla="*/ 386 w 1392"/>
                <a:gd name="T99" fmla="*/ 1128 h 2034"/>
                <a:gd name="T100" fmla="*/ 464 w 1392"/>
                <a:gd name="T101" fmla="*/ 1056 h 2034"/>
                <a:gd name="T102" fmla="*/ 566 w 1392"/>
                <a:gd name="T103" fmla="*/ 1004 h 2034"/>
                <a:gd name="T104" fmla="*/ 690 w 1392"/>
                <a:gd name="T105" fmla="*/ 970 h 2034"/>
                <a:gd name="T106" fmla="*/ 1000 w 1392"/>
                <a:gd name="T107" fmla="*/ 942 h 2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92" h="2034">
                  <a:moveTo>
                    <a:pt x="708" y="0"/>
                  </a:moveTo>
                  <a:lnTo>
                    <a:pt x="708" y="0"/>
                  </a:lnTo>
                  <a:lnTo>
                    <a:pt x="658" y="2"/>
                  </a:lnTo>
                  <a:lnTo>
                    <a:pt x="610" y="4"/>
                  </a:lnTo>
                  <a:lnTo>
                    <a:pt x="564" y="8"/>
                  </a:lnTo>
                  <a:lnTo>
                    <a:pt x="518" y="14"/>
                  </a:lnTo>
                  <a:lnTo>
                    <a:pt x="474" y="22"/>
                  </a:lnTo>
                  <a:lnTo>
                    <a:pt x="432" y="30"/>
                  </a:lnTo>
                  <a:lnTo>
                    <a:pt x="390" y="40"/>
                  </a:lnTo>
                  <a:lnTo>
                    <a:pt x="352" y="50"/>
                  </a:lnTo>
                  <a:lnTo>
                    <a:pt x="278" y="74"/>
                  </a:lnTo>
                  <a:lnTo>
                    <a:pt x="214" y="98"/>
                  </a:lnTo>
                  <a:lnTo>
                    <a:pt x="158" y="122"/>
                  </a:lnTo>
                  <a:lnTo>
                    <a:pt x="110" y="146"/>
                  </a:lnTo>
                  <a:lnTo>
                    <a:pt x="112" y="372"/>
                  </a:lnTo>
                  <a:lnTo>
                    <a:pt x="112" y="372"/>
                  </a:lnTo>
                  <a:lnTo>
                    <a:pt x="158" y="346"/>
                  </a:lnTo>
                  <a:lnTo>
                    <a:pt x="216" y="320"/>
                  </a:lnTo>
                  <a:lnTo>
                    <a:pt x="284" y="294"/>
                  </a:lnTo>
                  <a:lnTo>
                    <a:pt x="356" y="268"/>
                  </a:lnTo>
                  <a:lnTo>
                    <a:pt x="432" y="246"/>
                  </a:lnTo>
                  <a:lnTo>
                    <a:pt x="470" y="236"/>
                  </a:lnTo>
                  <a:lnTo>
                    <a:pt x="508" y="228"/>
                  </a:lnTo>
                  <a:lnTo>
                    <a:pt x="548" y="220"/>
                  </a:lnTo>
                  <a:lnTo>
                    <a:pt x="586" y="216"/>
                  </a:lnTo>
                  <a:lnTo>
                    <a:pt x="622" y="212"/>
                  </a:lnTo>
                  <a:lnTo>
                    <a:pt x="658" y="212"/>
                  </a:lnTo>
                  <a:lnTo>
                    <a:pt x="658" y="212"/>
                  </a:lnTo>
                  <a:lnTo>
                    <a:pt x="704" y="212"/>
                  </a:lnTo>
                  <a:lnTo>
                    <a:pt x="748" y="216"/>
                  </a:lnTo>
                  <a:lnTo>
                    <a:pt x="790" y="222"/>
                  </a:lnTo>
                  <a:lnTo>
                    <a:pt x="830" y="230"/>
                  </a:lnTo>
                  <a:lnTo>
                    <a:pt x="868" y="240"/>
                  </a:lnTo>
                  <a:lnTo>
                    <a:pt x="904" y="254"/>
                  </a:lnTo>
                  <a:lnTo>
                    <a:pt x="938" y="272"/>
                  </a:lnTo>
                  <a:lnTo>
                    <a:pt x="968" y="292"/>
                  </a:lnTo>
                  <a:lnTo>
                    <a:pt x="994" y="316"/>
                  </a:lnTo>
                  <a:lnTo>
                    <a:pt x="1006" y="330"/>
                  </a:lnTo>
                  <a:lnTo>
                    <a:pt x="1018" y="344"/>
                  </a:lnTo>
                  <a:lnTo>
                    <a:pt x="1030" y="360"/>
                  </a:lnTo>
                  <a:lnTo>
                    <a:pt x="1040" y="376"/>
                  </a:lnTo>
                  <a:lnTo>
                    <a:pt x="1048" y="394"/>
                  </a:lnTo>
                  <a:lnTo>
                    <a:pt x="1056" y="412"/>
                  </a:lnTo>
                  <a:lnTo>
                    <a:pt x="1064" y="432"/>
                  </a:lnTo>
                  <a:lnTo>
                    <a:pt x="1070" y="452"/>
                  </a:lnTo>
                  <a:lnTo>
                    <a:pt x="1080" y="496"/>
                  </a:lnTo>
                  <a:lnTo>
                    <a:pt x="1088" y="546"/>
                  </a:lnTo>
                  <a:lnTo>
                    <a:pt x="1090" y="600"/>
                  </a:lnTo>
                  <a:lnTo>
                    <a:pt x="1090" y="754"/>
                  </a:lnTo>
                  <a:lnTo>
                    <a:pt x="1090" y="754"/>
                  </a:lnTo>
                  <a:lnTo>
                    <a:pt x="974" y="756"/>
                  </a:lnTo>
                  <a:lnTo>
                    <a:pt x="862" y="762"/>
                  </a:lnTo>
                  <a:lnTo>
                    <a:pt x="754" y="772"/>
                  </a:lnTo>
                  <a:lnTo>
                    <a:pt x="704" y="778"/>
                  </a:lnTo>
                  <a:lnTo>
                    <a:pt x="654" y="786"/>
                  </a:lnTo>
                  <a:lnTo>
                    <a:pt x="604" y="794"/>
                  </a:lnTo>
                  <a:lnTo>
                    <a:pt x="558" y="804"/>
                  </a:lnTo>
                  <a:lnTo>
                    <a:pt x="512" y="816"/>
                  </a:lnTo>
                  <a:lnTo>
                    <a:pt x="468" y="828"/>
                  </a:lnTo>
                  <a:lnTo>
                    <a:pt x="424" y="842"/>
                  </a:lnTo>
                  <a:lnTo>
                    <a:pt x="384" y="858"/>
                  </a:lnTo>
                  <a:lnTo>
                    <a:pt x="346" y="874"/>
                  </a:lnTo>
                  <a:lnTo>
                    <a:pt x="308" y="892"/>
                  </a:lnTo>
                  <a:lnTo>
                    <a:pt x="272" y="912"/>
                  </a:lnTo>
                  <a:lnTo>
                    <a:pt x="238" y="934"/>
                  </a:lnTo>
                  <a:lnTo>
                    <a:pt x="208" y="956"/>
                  </a:lnTo>
                  <a:lnTo>
                    <a:pt x="178" y="980"/>
                  </a:lnTo>
                  <a:lnTo>
                    <a:pt x="150" y="1006"/>
                  </a:lnTo>
                  <a:lnTo>
                    <a:pt x="124" y="1034"/>
                  </a:lnTo>
                  <a:lnTo>
                    <a:pt x="102" y="1064"/>
                  </a:lnTo>
                  <a:lnTo>
                    <a:pt x="80" y="1096"/>
                  </a:lnTo>
                  <a:lnTo>
                    <a:pt x="62" y="1130"/>
                  </a:lnTo>
                  <a:lnTo>
                    <a:pt x="46" y="1166"/>
                  </a:lnTo>
                  <a:lnTo>
                    <a:pt x="32" y="1202"/>
                  </a:lnTo>
                  <a:lnTo>
                    <a:pt x="20" y="1242"/>
                  </a:lnTo>
                  <a:lnTo>
                    <a:pt x="10" y="1282"/>
                  </a:lnTo>
                  <a:lnTo>
                    <a:pt x="4" y="1326"/>
                  </a:lnTo>
                  <a:lnTo>
                    <a:pt x="0" y="1372"/>
                  </a:lnTo>
                  <a:lnTo>
                    <a:pt x="0" y="1420"/>
                  </a:lnTo>
                  <a:lnTo>
                    <a:pt x="0" y="1420"/>
                  </a:lnTo>
                  <a:lnTo>
                    <a:pt x="0" y="1452"/>
                  </a:lnTo>
                  <a:lnTo>
                    <a:pt x="2" y="1486"/>
                  </a:lnTo>
                  <a:lnTo>
                    <a:pt x="6" y="1518"/>
                  </a:lnTo>
                  <a:lnTo>
                    <a:pt x="10" y="1548"/>
                  </a:lnTo>
                  <a:lnTo>
                    <a:pt x="16" y="1578"/>
                  </a:lnTo>
                  <a:lnTo>
                    <a:pt x="24" y="1608"/>
                  </a:lnTo>
                  <a:lnTo>
                    <a:pt x="34" y="1638"/>
                  </a:lnTo>
                  <a:lnTo>
                    <a:pt x="44" y="1666"/>
                  </a:lnTo>
                  <a:lnTo>
                    <a:pt x="56" y="1694"/>
                  </a:lnTo>
                  <a:lnTo>
                    <a:pt x="70" y="1720"/>
                  </a:lnTo>
                  <a:lnTo>
                    <a:pt x="84" y="1746"/>
                  </a:lnTo>
                  <a:lnTo>
                    <a:pt x="100" y="1770"/>
                  </a:lnTo>
                  <a:lnTo>
                    <a:pt x="118" y="1794"/>
                  </a:lnTo>
                  <a:lnTo>
                    <a:pt x="138" y="1818"/>
                  </a:lnTo>
                  <a:lnTo>
                    <a:pt x="158" y="1840"/>
                  </a:lnTo>
                  <a:lnTo>
                    <a:pt x="182" y="1860"/>
                  </a:lnTo>
                  <a:lnTo>
                    <a:pt x="204" y="1880"/>
                  </a:lnTo>
                  <a:lnTo>
                    <a:pt x="230" y="1900"/>
                  </a:lnTo>
                  <a:lnTo>
                    <a:pt x="256" y="1918"/>
                  </a:lnTo>
                  <a:lnTo>
                    <a:pt x="286" y="1934"/>
                  </a:lnTo>
                  <a:lnTo>
                    <a:pt x="314" y="1950"/>
                  </a:lnTo>
                  <a:lnTo>
                    <a:pt x="346" y="1964"/>
                  </a:lnTo>
                  <a:lnTo>
                    <a:pt x="378" y="1976"/>
                  </a:lnTo>
                  <a:lnTo>
                    <a:pt x="414" y="1988"/>
                  </a:lnTo>
                  <a:lnTo>
                    <a:pt x="450" y="2000"/>
                  </a:lnTo>
                  <a:lnTo>
                    <a:pt x="486" y="2008"/>
                  </a:lnTo>
                  <a:lnTo>
                    <a:pt x="526" y="2016"/>
                  </a:lnTo>
                  <a:lnTo>
                    <a:pt x="566" y="2022"/>
                  </a:lnTo>
                  <a:lnTo>
                    <a:pt x="608" y="2028"/>
                  </a:lnTo>
                  <a:lnTo>
                    <a:pt x="652" y="2032"/>
                  </a:lnTo>
                  <a:lnTo>
                    <a:pt x="698" y="2034"/>
                  </a:lnTo>
                  <a:lnTo>
                    <a:pt x="744" y="2034"/>
                  </a:lnTo>
                  <a:lnTo>
                    <a:pt x="744" y="2034"/>
                  </a:lnTo>
                  <a:lnTo>
                    <a:pt x="794" y="2034"/>
                  </a:lnTo>
                  <a:lnTo>
                    <a:pt x="844" y="2032"/>
                  </a:lnTo>
                  <a:lnTo>
                    <a:pt x="892" y="2028"/>
                  </a:lnTo>
                  <a:lnTo>
                    <a:pt x="938" y="2024"/>
                  </a:lnTo>
                  <a:lnTo>
                    <a:pt x="984" y="2018"/>
                  </a:lnTo>
                  <a:lnTo>
                    <a:pt x="1030" y="2012"/>
                  </a:lnTo>
                  <a:lnTo>
                    <a:pt x="1072" y="2004"/>
                  </a:lnTo>
                  <a:lnTo>
                    <a:pt x="1114" y="1996"/>
                  </a:lnTo>
                  <a:lnTo>
                    <a:pt x="1154" y="1986"/>
                  </a:lnTo>
                  <a:lnTo>
                    <a:pt x="1194" y="1976"/>
                  </a:lnTo>
                  <a:lnTo>
                    <a:pt x="1230" y="1964"/>
                  </a:lnTo>
                  <a:lnTo>
                    <a:pt x="1266" y="1952"/>
                  </a:lnTo>
                  <a:lnTo>
                    <a:pt x="1300" y="1938"/>
                  </a:lnTo>
                  <a:lnTo>
                    <a:pt x="1334" y="1926"/>
                  </a:lnTo>
                  <a:lnTo>
                    <a:pt x="1364" y="1910"/>
                  </a:lnTo>
                  <a:lnTo>
                    <a:pt x="1392" y="1896"/>
                  </a:lnTo>
                  <a:lnTo>
                    <a:pt x="1390" y="636"/>
                  </a:lnTo>
                  <a:lnTo>
                    <a:pt x="1390" y="636"/>
                  </a:lnTo>
                  <a:lnTo>
                    <a:pt x="1390" y="592"/>
                  </a:lnTo>
                  <a:lnTo>
                    <a:pt x="1386" y="550"/>
                  </a:lnTo>
                  <a:lnTo>
                    <a:pt x="1382" y="510"/>
                  </a:lnTo>
                  <a:lnTo>
                    <a:pt x="1376" y="470"/>
                  </a:lnTo>
                  <a:lnTo>
                    <a:pt x="1368" y="434"/>
                  </a:lnTo>
                  <a:lnTo>
                    <a:pt x="1358" y="398"/>
                  </a:lnTo>
                  <a:lnTo>
                    <a:pt x="1348" y="366"/>
                  </a:lnTo>
                  <a:lnTo>
                    <a:pt x="1334" y="334"/>
                  </a:lnTo>
                  <a:lnTo>
                    <a:pt x="1320" y="304"/>
                  </a:lnTo>
                  <a:lnTo>
                    <a:pt x="1306" y="276"/>
                  </a:lnTo>
                  <a:lnTo>
                    <a:pt x="1288" y="248"/>
                  </a:lnTo>
                  <a:lnTo>
                    <a:pt x="1270" y="224"/>
                  </a:lnTo>
                  <a:lnTo>
                    <a:pt x="1250" y="200"/>
                  </a:lnTo>
                  <a:lnTo>
                    <a:pt x="1230" y="178"/>
                  </a:lnTo>
                  <a:lnTo>
                    <a:pt x="1208" y="158"/>
                  </a:lnTo>
                  <a:lnTo>
                    <a:pt x="1186" y="138"/>
                  </a:lnTo>
                  <a:lnTo>
                    <a:pt x="1162" y="120"/>
                  </a:lnTo>
                  <a:lnTo>
                    <a:pt x="1136" y="104"/>
                  </a:lnTo>
                  <a:lnTo>
                    <a:pt x="1110" y="88"/>
                  </a:lnTo>
                  <a:lnTo>
                    <a:pt x="1084" y="74"/>
                  </a:lnTo>
                  <a:lnTo>
                    <a:pt x="1056" y="62"/>
                  </a:lnTo>
                  <a:lnTo>
                    <a:pt x="1026" y="52"/>
                  </a:lnTo>
                  <a:lnTo>
                    <a:pt x="998" y="40"/>
                  </a:lnTo>
                  <a:lnTo>
                    <a:pt x="968" y="32"/>
                  </a:lnTo>
                  <a:lnTo>
                    <a:pt x="938" y="24"/>
                  </a:lnTo>
                  <a:lnTo>
                    <a:pt x="906" y="18"/>
                  </a:lnTo>
                  <a:lnTo>
                    <a:pt x="842" y="8"/>
                  </a:lnTo>
                  <a:lnTo>
                    <a:pt x="776" y="2"/>
                  </a:lnTo>
                  <a:lnTo>
                    <a:pt x="708" y="0"/>
                  </a:lnTo>
                  <a:lnTo>
                    <a:pt x="708" y="0"/>
                  </a:lnTo>
                  <a:close/>
                  <a:moveTo>
                    <a:pt x="1092" y="1782"/>
                  </a:moveTo>
                  <a:lnTo>
                    <a:pt x="1092" y="1782"/>
                  </a:lnTo>
                  <a:lnTo>
                    <a:pt x="1060" y="1798"/>
                  </a:lnTo>
                  <a:lnTo>
                    <a:pt x="1024" y="1812"/>
                  </a:lnTo>
                  <a:lnTo>
                    <a:pt x="986" y="1822"/>
                  </a:lnTo>
                  <a:lnTo>
                    <a:pt x="946" y="1832"/>
                  </a:lnTo>
                  <a:lnTo>
                    <a:pt x="904" y="1840"/>
                  </a:lnTo>
                  <a:lnTo>
                    <a:pt x="860" y="1844"/>
                  </a:lnTo>
                  <a:lnTo>
                    <a:pt x="816" y="1848"/>
                  </a:lnTo>
                  <a:lnTo>
                    <a:pt x="770" y="1848"/>
                  </a:lnTo>
                  <a:lnTo>
                    <a:pt x="770" y="1848"/>
                  </a:lnTo>
                  <a:lnTo>
                    <a:pt x="716" y="1846"/>
                  </a:lnTo>
                  <a:lnTo>
                    <a:pt x="666" y="1842"/>
                  </a:lnTo>
                  <a:lnTo>
                    <a:pt x="618" y="1832"/>
                  </a:lnTo>
                  <a:lnTo>
                    <a:pt x="574" y="1820"/>
                  </a:lnTo>
                  <a:lnTo>
                    <a:pt x="532" y="1804"/>
                  </a:lnTo>
                  <a:lnTo>
                    <a:pt x="494" y="1786"/>
                  </a:lnTo>
                  <a:lnTo>
                    <a:pt x="460" y="1762"/>
                  </a:lnTo>
                  <a:lnTo>
                    <a:pt x="428" y="1736"/>
                  </a:lnTo>
                  <a:lnTo>
                    <a:pt x="400" y="1708"/>
                  </a:lnTo>
                  <a:lnTo>
                    <a:pt x="386" y="1692"/>
                  </a:lnTo>
                  <a:lnTo>
                    <a:pt x="374" y="1674"/>
                  </a:lnTo>
                  <a:lnTo>
                    <a:pt x="354" y="1640"/>
                  </a:lnTo>
                  <a:lnTo>
                    <a:pt x="336" y="1600"/>
                  </a:lnTo>
                  <a:lnTo>
                    <a:pt x="322" y="1558"/>
                  </a:lnTo>
                  <a:lnTo>
                    <a:pt x="312" y="1512"/>
                  </a:lnTo>
                  <a:lnTo>
                    <a:pt x="306" y="1464"/>
                  </a:lnTo>
                  <a:lnTo>
                    <a:pt x="304" y="1412"/>
                  </a:lnTo>
                  <a:lnTo>
                    <a:pt x="304" y="1412"/>
                  </a:lnTo>
                  <a:lnTo>
                    <a:pt x="304" y="1376"/>
                  </a:lnTo>
                  <a:lnTo>
                    <a:pt x="308" y="1342"/>
                  </a:lnTo>
                  <a:lnTo>
                    <a:pt x="312" y="1308"/>
                  </a:lnTo>
                  <a:lnTo>
                    <a:pt x="318" y="1278"/>
                  </a:lnTo>
                  <a:lnTo>
                    <a:pt x="324" y="1248"/>
                  </a:lnTo>
                  <a:lnTo>
                    <a:pt x="334" y="1222"/>
                  </a:lnTo>
                  <a:lnTo>
                    <a:pt x="344" y="1196"/>
                  </a:lnTo>
                  <a:lnTo>
                    <a:pt x="358" y="1172"/>
                  </a:lnTo>
                  <a:lnTo>
                    <a:pt x="372" y="1148"/>
                  </a:lnTo>
                  <a:lnTo>
                    <a:pt x="386" y="1128"/>
                  </a:lnTo>
                  <a:lnTo>
                    <a:pt x="404" y="1108"/>
                  </a:lnTo>
                  <a:lnTo>
                    <a:pt x="422" y="1088"/>
                  </a:lnTo>
                  <a:lnTo>
                    <a:pt x="442" y="1072"/>
                  </a:lnTo>
                  <a:lnTo>
                    <a:pt x="464" y="1056"/>
                  </a:lnTo>
                  <a:lnTo>
                    <a:pt x="488" y="1042"/>
                  </a:lnTo>
                  <a:lnTo>
                    <a:pt x="512" y="1028"/>
                  </a:lnTo>
                  <a:lnTo>
                    <a:pt x="538" y="1016"/>
                  </a:lnTo>
                  <a:lnTo>
                    <a:pt x="566" y="1004"/>
                  </a:lnTo>
                  <a:lnTo>
                    <a:pt x="594" y="994"/>
                  </a:lnTo>
                  <a:lnTo>
                    <a:pt x="624" y="986"/>
                  </a:lnTo>
                  <a:lnTo>
                    <a:pt x="656" y="978"/>
                  </a:lnTo>
                  <a:lnTo>
                    <a:pt x="690" y="970"/>
                  </a:lnTo>
                  <a:lnTo>
                    <a:pt x="760" y="960"/>
                  </a:lnTo>
                  <a:lnTo>
                    <a:pt x="834" y="950"/>
                  </a:lnTo>
                  <a:lnTo>
                    <a:pt x="914" y="946"/>
                  </a:lnTo>
                  <a:lnTo>
                    <a:pt x="1000" y="942"/>
                  </a:lnTo>
                  <a:lnTo>
                    <a:pt x="1090" y="942"/>
                  </a:lnTo>
                  <a:lnTo>
                    <a:pt x="1092" y="17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2" name="Freeform 12"/>
            <p:cNvSpPr>
              <a:spLocks/>
            </p:cNvSpPr>
            <p:nvPr userDrawn="1"/>
          </p:nvSpPr>
          <p:spPr bwMode="auto">
            <a:xfrm>
              <a:off x="-919" y="3006"/>
              <a:ext cx="1392" cy="2624"/>
            </a:xfrm>
            <a:custGeom>
              <a:avLst/>
              <a:gdLst>
                <a:gd name="T0" fmla="*/ 980 w 1392"/>
                <a:gd name="T1" fmla="*/ 2412 h 2624"/>
                <a:gd name="T2" fmla="*/ 888 w 1392"/>
                <a:gd name="T3" fmla="*/ 2408 h 2624"/>
                <a:gd name="T4" fmla="*/ 804 w 1392"/>
                <a:gd name="T5" fmla="*/ 2394 h 2624"/>
                <a:gd name="T6" fmla="*/ 726 w 1392"/>
                <a:gd name="T7" fmla="*/ 2370 h 2624"/>
                <a:gd name="T8" fmla="*/ 660 w 1392"/>
                <a:gd name="T9" fmla="*/ 2332 h 2624"/>
                <a:gd name="T10" fmla="*/ 618 w 1392"/>
                <a:gd name="T11" fmla="*/ 2294 h 2624"/>
                <a:gd name="T12" fmla="*/ 594 w 1392"/>
                <a:gd name="T13" fmla="*/ 2264 h 2624"/>
                <a:gd name="T14" fmla="*/ 574 w 1392"/>
                <a:gd name="T15" fmla="*/ 2230 h 2624"/>
                <a:gd name="T16" fmla="*/ 556 w 1392"/>
                <a:gd name="T17" fmla="*/ 2192 h 2624"/>
                <a:gd name="T18" fmla="*/ 544 w 1392"/>
                <a:gd name="T19" fmla="*/ 2150 h 2624"/>
                <a:gd name="T20" fmla="*/ 534 w 1392"/>
                <a:gd name="T21" fmla="*/ 2104 h 2624"/>
                <a:gd name="T22" fmla="*/ 530 w 1392"/>
                <a:gd name="T23" fmla="*/ 2052 h 2624"/>
                <a:gd name="T24" fmla="*/ 526 w 1392"/>
                <a:gd name="T25" fmla="*/ 0 h 2624"/>
                <a:gd name="T26" fmla="*/ 226 w 1392"/>
                <a:gd name="T27" fmla="*/ 626 h 2624"/>
                <a:gd name="T28" fmla="*/ 0 w 1392"/>
                <a:gd name="T29" fmla="*/ 828 h 2624"/>
                <a:gd name="T30" fmla="*/ 228 w 1392"/>
                <a:gd name="T31" fmla="*/ 1988 h 2624"/>
                <a:gd name="T32" fmla="*/ 228 w 1392"/>
                <a:gd name="T33" fmla="*/ 2032 h 2624"/>
                <a:gd name="T34" fmla="*/ 236 w 1392"/>
                <a:gd name="T35" fmla="*/ 2114 h 2624"/>
                <a:gd name="T36" fmla="*/ 250 w 1392"/>
                <a:gd name="T37" fmla="*/ 2190 h 2624"/>
                <a:gd name="T38" fmla="*/ 270 w 1392"/>
                <a:gd name="T39" fmla="*/ 2258 h 2624"/>
                <a:gd name="T40" fmla="*/ 298 w 1392"/>
                <a:gd name="T41" fmla="*/ 2320 h 2624"/>
                <a:gd name="T42" fmla="*/ 330 w 1392"/>
                <a:gd name="T43" fmla="*/ 2374 h 2624"/>
                <a:gd name="T44" fmla="*/ 368 w 1392"/>
                <a:gd name="T45" fmla="*/ 2424 h 2624"/>
                <a:gd name="T46" fmla="*/ 410 w 1392"/>
                <a:gd name="T47" fmla="*/ 2466 h 2624"/>
                <a:gd name="T48" fmla="*/ 458 w 1392"/>
                <a:gd name="T49" fmla="*/ 2504 h 2624"/>
                <a:gd name="T50" fmla="*/ 508 w 1392"/>
                <a:gd name="T51" fmla="*/ 2536 h 2624"/>
                <a:gd name="T52" fmla="*/ 564 w 1392"/>
                <a:gd name="T53" fmla="*/ 2562 h 2624"/>
                <a:gd name="T54" fmla="*/ 622 w 1392"/>
                <a:gd name="T55" fmla="*/ 2582 h 2624"/>
                <a:gd name="T56" fmla="*/ 682 w 1392"/>
                <a:gd name="T57" fmla="*/ 2600 h 2624"/>
                <a:gd name="T58" fmla="*/ 778 w 1392"/>
                <a:gd name="T59" fmla="*/ 2616 h 2624"/>
                <a:gd name="T60" fmla="*/ 912 w 1392"/>
                <a:gd name="T61" fmla="*/ 2624 h 2624"/>
                <a:gd name="T62" fmla="*/ 976 w 1392"/>
                <a:gd name="T63" fmla="*/ 2622 h 2624"/>
                <a:gd name="T64" fmla="*/ 1102 w 1392"/>
                <a:gd name="T65" fmla="*/ 2608 h 2624"/>
                <a:gd name="T66" fmla="*/ 1220 w 1392"/>
                <a:gd name="T67" fmla="*/ 2584 h 2624"/>
                <a:gd name="T68" fmla="*/ 1334 w 1392"/>
                <a:gd name="T69" fmla="*/ 2550 h 2624"/>
                <a:gd name="T70" fmla="*/ 1392 w 1392"/>
                <a:gd name="T71" fmla="*/ 2302 h 2624"/>
                <a:gd name="T72" fmla="*/ 1336 w 1392"/>
                <a:gd name="T73" fmla="*/ 2324 h 2624"/>
                <a:gd name="T74" fmla="*/ 1228 w 1392"/>
                <a:gd name="T75" fmla="*/ 2364 h 2624"/>
                <a:gd name="T76" fmla="*/ 1126 w 1392"/>
                <a:gd name="T77" fmla="*/ 2394 h 2624"/>
                <a:gd name="T78" fmla="*/ 1026 w 1392"/>
                <a:gd name="T79" fmla="*/ 2410 h 2624"/>
                <a:gd name="T80" fmla="*/ 980 w 1392"/>
                <a:gd name="T81" fmla="*/ 2412 h 2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92" h="2624">
                  <a:moveTo>
                    <a:pt x="980" y="2412"/>
                  </a:moveTo>
                  <a:lnTo>
                    <a:pt x="980" y="2412"/>
                  </a:lnTo>
                  <a:lnTo>
                    <a:pt x="934" y="2412"/>
                  </a:lnTo>
                  <a:lnTo>
                    <a:pt x="888" y="2408"/>
                  </a:lnTo>
                  <a:lnTo>
                    <a:pt x="844" y="2402"/>
                  </a:lnTo>
                  <a:lnTo>
                    <a:pt x="804" y="2394"/>
                  </a:lnTo>
                  <a:lnTo>
                    <a:pt x="764" y="2384"/>
                  </a:lnTo>
                  <a:lnTo>
                    <a:pt x="726" y="2370"/>
                  </a:lnTo>
                  <a:lnTo>
                    <a:pt x="692" y="2352"/>
                  </a:lnTo>
                  <a:lnTo>
                    <a:pt x="660" y="2332"/>
                  </a:lnTo>
                  <a:lnTo>
                    <a:pt x="632" y="2308"/>
                  </a:lnTo>
                  <a:lnTo>
                    <a:pt x="618" y="2294"/>
                  </a:lnTo>
                  <a:lnTo>
                    <a:pt x="606" y="2280"/>
                  </a:lnTo>
                  <a:lnTo>
                    <a:pt x="594" y="2264"/>
                  </a:lnTo>
                  <a:lnTo>
                    <a:pt x="584" y="2248"/>
                  </a:lnTo>
                  <a:lnTo>
                    <a:pt x="574" y="2230"/>
                  </a:lnTo>
                  <a:lnTo>
                    <a:pt x="564" y="2212"/>
                  </a:lnTo>
                  <a:lnTo>
                    <a:pt x="556" y="2192"/>
                  </a:lnTo>
                  <a:lnTo>
                    <a:pt x="550" y="2172"/>
                  </a:lnTo>
                  <a:lnTo>
                    <a:pt x="544" y="2150"/>
                  </a:lnTo>
                  <a:lnTo>
                    <a:pt x="538" y="2128"/>
                  </a:lnTo>
                  <a:lnTo>
                    <a:pt x="534" y="2104"/>
                  </a:lnTo>
                  <a:lnTo>
                    <a:pt x="532" y="2078"/>
                  </a:lnTo>
                  <a:lnTo>
                    <a:pt x="530" y="2052"/>
                  </a:lnTo>
                  <a:lnTo>
                    <a:pt x="528" y="2024"/>
                  </a:lnTo>
                  <a:lnTo>
                    <a:pt x="526" y="0"/>
                  </a:lnTo>
                  <a:lnTo>
                    <a:pt x="224" y="104"/>
                  </a:lnTo>
                  <a:lnTo>
                    <a:pt x="226" y="626"/>
                  </a:lnTo>
                  <a:lnTo>
                    <a:pt x="0" y="626"/>
                  </a:lnTo>
                  <a:lnTo>
                    <a:pt x="0" y="828"/>
                  </a:lnTo>
                  <a:lnTo>
                    <a:pt x="226" y="826"/>
                  </a:lnTo>
                  <a:lnTo>
                    <a:pt x="228" y="1988"/>
                  </a:lnTo>
                  <a:lnTo>
                    <a:pt x="228" y="1988"/>
                  </a:lnTo>
                  <a:lnTo>
                    <a:pt x="228" y="2032"/>
                  </a:lnTo>
                  <a:lnTo>
                    <a:pt x="232" y="2074"/>
                  </a:lnTo>
                  <a:lnTo>
                    <a:pt x="236" y="2114"/>
                  </a:lnTo>
                  <a:lnTo>
                    <a:pt x="242" y="2152"/>
                  </a:lnTo>
                  <a:lnTo>
                    <a:pt x="250" y="2190"/>
                  </a:lnTo>
                  <a:lnTo>
                    <a:pt x="260" y="2224"/>
                  </a:lnTo>
                  <a:lnTo>
                    <a:pt x="270" y="2258"/>
                  </a:lnTo>
                  <a:lnTo>
                    <a:pt x="284" y="2290"/>
                  </a:lnTo>
                  <a:lnTo>
                    <a:pt x="298" y="2320"/>
                  </a:lnTo>
                  <a:lnTo>
                    <a:pt x="314" y="2348"/>
                  </a:lnTo>
                  <a:lnTo>
                    <a:pt x="330" y="2374"/>
                  </a:lnTo>
                  <a:lnTo>
                    <a:pt x="348" y="2400"/>
                  </a:lnTo>
                  <a:lnTo>
                    <a:pt x="368" y="2424"/>
                  </a:lnTo>
                  <a:lnTo>
                    <a:pt x="388" y="2446"/>
                  </a:lnTo>
                  <a:lnTo>
                    <a:pt x="410" y="2466"/>
                  </a:lnTo>
                  <a:lnTo>
                    <a:pt x="434" y="2486"/>
                  </a:lnTo>
                  <a:lnTo>
                    <a:pt x="458" y="2504"/>
                  </a:lnTo>
                  <a:lnTo>
                    <a:pt x="482" y="2520"/>
                  </a:lnTo>
                  <a:lnTo>
                    <a:pt x="508" y="2536"/>
                  </a:lnTo>
                  <a:lnTo>
                    <a:pt x="536" y="2550"/>
                  </a:lnTo>
                  <a:lnTo>
                    <a:pt x="564" y="2562"/>
                  </a:lnTo>
                  <a:lnTo>
                    <a:pt x="592" y="2572"/>
                  </a:lnTo>
                  <a:lnTo>
                    <a:pt x="622" y="2582"/>
                  </a:lnTo>
                  <a:lnTo>
                    <a:pt x="652" y="2592"/>
                  </a:lnTo>
                  <a:lnTo>
                    <a:pt x="682" y="2600"/>
                  </a:lnTo>
                  <a:lnTo>
                    <a:pt x="714" y="2606"/>
                  </a:lnTo>
                  <a:lnTo>
                    <a:pt x="778" y="2616"/>
                  </a:lnTo>
                  <a:lnTo>
                    <a:pt x="844" y="2622"/>
                  </a:lnTo>
                  <a:lnTo>
                    <a:pt x="912" y="2624"/>
                  </a:lnTo>
                  <a:lnTo>
                    <a:pt x="912" y="2624"/>
                  </a:lnTo>
                  <a:lnTo>
                    <a:pt x="976" y="2622"/>
                  </a:lnTo>
                  <a:lnTo>
                    <a:pt x="1040" y="2616"/>
                  </a:lnTo>
                  <a:lnTo>
                    <a:pt x="1102" y="2608"/>
                  </a:lnTo>
                  <a:lnTo>
                    <a:pt x="1162" y="2598"/>
                  </a:lnTo>
                  <a:lnTo>
                    <a:pt x="1220" y="2584"/>
                  </a:lnTo>
                  <a:lnTo>
                    <a:pt x="1278" y="2568"/>
                  </a:lnTo>
                  <a:lnTo>
                    <a:pt x="1334" y="2550"/>
                  </a:lnTo>
                  <a:lnTo>
                    <a:pt x="1392" y="2530"/>
                  </a:lnTo>
                  <a:lnTo>
                    <a:pt x="1392" y="2302"/>
                  </a:lnTo>
                  <a:lnTo>
                    <a:pt x="1392" y="2302"/>
                  </a:lnTo>
                  <a:lnTo>
                    <a:pt x="1336" y="2324"/>
                  </a:lnTo>
                  <a:lnTo>
                    <a:pt x="1282" y="2346"/>
                  </a:lnTo>
                  <a:lnTo>
                    <a:pt x="1228" y="2364"/>
                  </a:lnTo>
                  <a:lnTo>
                    <a:pt x="1176" y="2380"/>
                  </a:lnTo>
                  <a:lnTo>
                    <a:pt x="1126" y="2394"/>
                  </a:lnTo>
                  <a:lnTo>
                    <a:pt x="1076" y="2404"/>
                  </a:lnTo>
                  <a:lnTo>
                    <a:pt x="1026" y="2410"/>
                  </a:lnTo>
                  <a:lnTo>
                    <a:pt x="980" y="2412"/>
                  </a:lnTo>
                  <a:lnTo>
                    <a:pt x="980" y="24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3" name="Freeform 13"/>
            <p:cNvSpPr>
              <a:spLocks noEditPoints="1"/>
            </p:cNvSpPr>
            <p:nvPr userDrawn="1"/>
          </p:nvSpPr>
          <p:spPr bwMode="auto">
            <a:xfrm>
              <a:off x="-2441" y="3598"/>
              <a:ext cx="1394" cy="2034"/>
            </a:xfrm>
            <a:custGeom>
              <a:avLst/>
              <a:gdLst>
                <a:gd name="T0" fmla="*/ 610 w 1394"/>
                <a:gd name="T1" fmla="*/ 4 h 2034"/>
                <a:gd name="T2" fmla="*/ 432 w 1394"/>
                <a:gd name="T3" fmla="*/ 30 h 2034"/>
                <a:gd name="T4" fmla="*/ 214 w 1394"/>
                <a:gd name="T5" fmla="*/ 98 h 2034"/>
                <a:gd name="T6" fmla="*/ 112 w 1394"/>
                <a:gd name="T7" fmla="*/ 370 h 2034"/>
                <a:gd name="T8" fmla="*/ 356 w 1394"/>
                <a:gd name="T9" fmla="*/ 268 h 2034"/>
                <a:gd name="T10" fmla="*/ 546 w 1394"/>
                <a:gd name="T11" fmla="*/ 220 h 2034"/>
                <a:gd name="T12" fmla="*/ 658 w 1394"/>
                <a:gd name="T13" fmla="*/ 210 h 2034"/>
                <a:gd name="T14" fmla="*/ 832 w 1394"/>
                <a:gd name="T15" fmla="*/ 230 h 2034"/>
                <a:gd name="T16" fmla="*/ 968 w 1394"/>
                <a:gd name="T17" fmla="*/ 292 h 2034"/>
                <a:gd name="T18" fmla="*/ 1030 w 1394"/>
                <a:gd name="T19" fmla="*/ 360 h 2034"/>
                <a:gd name="T20" fmla="*/ 1066 w 1394"/>
                <a:gd name="T21" fmla="*/ 430 h 2034"/>
                <a:gd name="T22" fmla="*/ 1090 w 1394"/>
                <a:gd name="T23" fmla="*/ 600 h 2034"/>
                <a:gd name="T24" fmla="*/ 862 w 1394"/>
                <a:gd name="T25" fmla="*/ 762 h 2034"/>
                <a:gd name="T26" fmla="*/ 606 w 1394"/>
                <a:gd name="T27" fmla="*/ 794 h 2034"/>
                <a:gd name="T28" fmla="*/ 426 w 1394"/>
                <a:gd name="T29" fmla="*/ 842 h 2034"/>
                <a:gd name="T30" fmla="*/ 272 w 1394"/>
                <a:gd name="T31" fmla="*/ 912 h 2034"/>
                <a:gd name="T32" fmla="*/ 150 w 1394"/>
                <a:gd name="T33" fmla="*/ 1006 h 2034"/>
                <a:gd name="T34" fmla="*/ 62 w 1394"/>
                <a:gd name="T35" fmla="*/ 1130 h 2034"/>
                <a:gd name="T36" fmla="*/ 12 w 1394"/>
                <a:gd name="T37" fmla="*/ 1282 h 2034"/>
                <a:gd name="T38" fmla="*/ 0 w 1394"/>
                <a:gd name="T39" fmla="*/ 1420 h 2034"/>
                <a:gd name="T40" fmla="*/ 10 w 1394"/>
                <a:gd name="T41" fmla="*/ 1548 h 2034"/>
                <a:gd name="T42" fmla="*/ 44 w 1394"/>
                <a:gd name="T43" fmla="*/ 1666 h 2034"/>
                <a:gd name="T44" fmla="*/ 102 w 1394"/>
                <a:gd name="T45" fmla="*/ 1770 h 2034"/>
                <a:gd name="T46" fmla="*/ 182 w 1394"/>
                <a:gd name="T47" fmla="*/ 1860 h 2034"/>
                <a:gd name="T48" fmla="*/ 286 w 1394"/>
                <a:gd name="T49" fmla="*/ 1934 h 2034"/>
                <a:gd name="T50" fmla="*/ 414 w 1394"/>
                <a:gd name="T51" fmla="*/ 1988 h 2034"/>
                <a:gd name="T52" fmla="*/ 566 w 1394"/>
                <a:gd name="T53" fmla="*/ 2022 h 2034"/>
                <a:gd name="T54" fmla="*/ 744 w 1394"/>
                <a:gd name="T55" fmla="*/ 2034 h 2034"/>
                <a:gd name="T56" fmla="*/ 892 w 1394"/>
                <a:gd name="T57" fmla="*/ 2028 h 2034"/>
                <a:gd name="T58" fmla="*/ 1074 w 1394"/>
                <a:gd name="T59" fmla="*/ 2004 h 2034"/>
                <a:gd name="T60" fmla="*/ 1232 w 1394"/>
                <a:gd name="T61" fmla="*/ 1964 h 2034"/>
                <a:gd name="T62" fmla="*/ 1364 w 1394"/>
                <a:gd name="T63" fmla="*/ 1910 h 2034"/>
                <a:gd name="T64" fmla="*/ 1392 w 1394"/>
                <a:gd name="T65" fmla="*/ 592 h 2034"/>
                <a:gd name="T66" fmla="*/ 1370 w 1394"/>
                <a:gd name="T67" fmla="*/ 434 h 2034"/>
                <a:gd name="T68" fmla="*/ 1322 w 1394"/>
                <a:gd name="T69" fmla="*/ 304 h 2034"/>
                <a:gd name="T70" fmla="*/ 1252 w 1394"/>
                <a:gd name="T71" fmla="*/ 200 h 2034"/>
                <a:gd name="T72" fmla="*/ 1162 w 1394"/>
                <a:gd name="T73" fmla="*/ 120 h 2034"/>
                <a:gd name="T74" fmla="*/ 1056 w 1394"/>
                <a:gd name="T75" fmla="*/ 62 h 2034"/>
                <a:gd name="T76" fmla="*/ 938 w 1394"/>
                <a:gd name="T77" fmla="*/ 24 h 2034"/>
                <a:gd name="T78" fmla="*/ 708 w 1394"/>
                <a:gd name="T79" fmla="*/ 0 h 2034"/>
                <a:gd name="T80" fmla="*/ 1060 w 1394"/>
                <a:gd name="T81" fmla="*/ 1798 h 2034"/>
                <a:gd name="T82" fmla="*/ 904 w 1394"/>
                <a:gd name="T83" fmla="*/ 1838 h 2034"/>
                <a:gd name="T84" fmla="*/ 770 w 1394"/>
                <a:gd name="T85" fmla="*/ 1848 h 2034"/>
                <a:gd name="T86" fmla="*/ 574 w 1394"/>
                <a:gd name="T87" fmla="*/ 1820 h 2034"/>
                <a:gd name="T88" fmla="*/ 428 w 1394"/>
                <a:gd name="T89" fmla="*/ 1736 h 2034"/>
                <a:gd name="T90" fmla="*/ 354 w 1394"/>
                <a:gd name="T91" fmla="*/ 1638 h 2034"/>
                <a:gd name="T92" fmla="*/ 306 w 1394"/>
                <a:gd name="T93" fmla="*/ 1464 h 2034"/>
                <a:gd name="T94" fmla="*/ 308 w 1394"/>
                <a:gd name="T95" fmla="*/ 1340 h 2034"/>
                <a:gd name="T96" fmla="*/ 334 w 1394"/>
                <a:gd name="T97" fmla="*/ 1220 h 2034"/>
                <a:gd name="T98" fmla="*/ 386 w 1394"/>
                <a:gd name="T99" fmla="*/ 1126 h 2034"/>
                <a:gd name="T100" fmla="*/ 464 w 1394"/>
                <a:gd name="T101" fmla="*/ 1056 h 2034"/>
                <a:gd name="T102" fmla="*/ 566 w 1394"/>
                <a:gd name="T103" fmla="*/ 1004 h 2034"/>
                <a:gd name="T104" fmla="*/ 690 w 1394"/>
                <a:gd name="T105" fmla="*/ 970 h 2034"/>
                <a:gd name="T106" fmla="*/ 1000 w 1394"/>
                <a:gd name="T107" fmla="*/ 942 h 2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94" h="2034">
                  <a:moveTo>
                    <a:pt x="708" y="0"/>
                  </a:moveTo>
                  <a:lnTo>
                    <a:pt x="708" y="0"/>
                  </a:lnTo>
                  <a:lnTo>
                    <a:pt x="660" y="2"/>
                  </a:lnTo>
                  <a:lnTo>
                    <a:pt x="610" y="4"/>
                  </a:lnTo>
                  <a:lnTo>
                    <a:pt x="564" y="8"/>
                  </a:lnTo>
                  <a:lnTo>
                    <a:pt x="518" y="14"/>
                  </a:lnTo>
                  <a:lnTo>
                    <a:pt x="474" y="22"/>
                  </a:lnTo>
                  <a:lnTo>
                    <a:pt x="432" y="30"/>
                  </a:lnTo>
                  <a:lnTo>
                    <a:pt x="390" y="40"/>
                  </a:lnTo>
                  <a:lnTo>
                    <a:pt x="352" y="50"/>
                  </a:lnTo>
                  <a:lnTo>
                    <a:pt x="280" y="72"/>
                  </a:lnTo>
                  <a:lnTo>
                    <a:pt x="214" y="98"/>
                  </a:lnTo>
                  <a:lnTo>
                    <a:pt x="158" y="122"/>
                  </a:lnTo>
                  <a:lnTo>
                    <a:pt x="112" y="146"/>
                  </a:lnTo>
                  <a:lnTo>
                    <a:pt x="112" y="370"/>
                  </a:lnTo>
                  <a:lnTo>
                    <a:pt x="112" y="370"/>
                  </a:lnTo>
                  <a:lnTo>
                    <a:pt x="160" y="346"/>
                  </a:lnTo>
                  <a:lnTo>
                    <a:pt x="218" y="320"/>
                  </a:lnTo>
                  <a:lnTo>
                    <a:pt x="284" y="294"/>
                  </a:lnTo>
                  <a:lnTo>
                    <a:pt x="356" y="268"/>
                  </a:lnTo>
                  <a:lnTo>
                    <a:pt x="432" y="246"/>
                  </a:lnTo>
                  <a:lnTo>
                    <a:pt x="470" y="236"/>
                  </a:lnTo>
                  <a:lnTo>
                    <a:pt x="508" y="228"/>
                  </a:lnTo>
                  <a:lnTo>
                    <a:pt x="546" y="220"/>
                  </a:lnTo>
                  <a:lnTo>
                    <a:pt x="584" y="216"/>
                  </a:lnTo>
                  <a:lnTo>
                    <a:pt x="622" y="212"/>
                  </a:lnTo>
                  <a:lnTo>
                    <a:pt x="658" y="210"/>
                  </a:lnTo>
                  <a:lnTo>
                    <a:pt x="658" y="210"/>
                  </a:lnTo>
                  <a:lnTo>
                    <a:pt x="704" y="212"/>
                  </a:lnTo>
                  <a:lnTo>
                    <a:pt x="748" y="216"/>
                  </a:lnTo>
                  <a:lnTo>
                    <a:pt x="792" y="220"/>
                  </a:lnTo>
                  <a:lnTo>
                    <a:pt x="832" y="230"/>
                  </a:lnTo>
                  <a:lnTo>
                    <a:pt x="870" y="240"/>
                  </a:lnTo>
                  <a:lnTo>
                    <a:pt x="904" y="254"/>
                  </a:lnTo>
                  <a:lnTo>
                    <a:pt x="938" y="272"/>
                  </a:lnTo>
                  <a:lnTo>
                    <a:pt x="968" y="292"/>
                  </a:lnTo>
                  <a:lnTo>
                    <a:pt x="996" y="316"/>
                  </a:lnTo>
                  <a:lnTo>
                    <a:pt x="1008" y="330"/>
                  </a:lnTo>
                  <a:lnTo>
                    <a:pt x="1020" y="344"/>
                  </a:lnTo>
                  <a:lnTo>
                    <a:pt x="1030" y="360"/>
                  </a:lnTo>
                  <a:lnTo>
                    <a:pt x="1040" y="376"/>
                  </a:lnTo>
                  <a:lnTo>
                    <a:pt x="1050" y="394"/>
                  </a:lnTo>
                  <a:lnTo>
                    <a:pt x="1058" y="412"/>
                  </a:lnTo>
                  <a:lnTo>
                    <a:pt x="1066" y="430"/>
                  </a:lnTo>
                  <a:lnTo>
                    <a:pt x="1072" y="452"/>
                  </a:lnTo>
                  <a:lnTo>
                    <a:pt x="1082" y="496"/>
                  </a:lnTo>
                  <a:lnTo>
                    <a:pt x="1088" y="546"/>
                  </a:lnTo>
                  <a:lnTo>
                    <a:pt x="1090" y="600"/>
                  </a:lnTo>
                  <a:lnTo>
                    <a:pt x="1090" y="754"/>
                  </a:lnTo>
                  <a:lnTo>
                    <a:pt x="1090" y="754"/>
                  </a:lnTo>
                  <a:lnTo>
                    <a:pt x="974" y="756"/>
                  </a:lnTo>
                  <a:lnTo>
                    <a:pt x="862" y="762"/>
                  </a:lnTo>
                  <a:lnTo>
                    <a:pt x="756" y="772"/>
                  </a:lnTo>
                  <a:lnTo>
                    <a:pt x="704" y="778"/>
                  </a:lnTo>
                  <a:lnTo>
                    <a:pt x="654" y="786"/>
                  </a:lnTo>
                  <a:lnTo>
                    <a:pt x="606" y="794"/>
                  </a:lnTo>
                  <a:lnTo>
                    <a:pt x="558" y="804"/>
                  </a:lnTo>
                  <a:lnTo>
                    <a:pt x="512" y="816"/>
                  </a:lnTo>
                  <a:lnTo>
                    <a:pt x="468" y="828"/>
                  </a:lnTo>
                  <a:lnTo>
                    <a:pt x="426" y="842"/>
                  </a:lnTo>
                  <a:lnTo>
                    <a:pt x="384" y="858"/>
                  </a:lnTo>
                  <a:lnTo>
                    <a:pt x="346" y="874"/>
                  </a:lnTo>
                  <a:lnTo>
                    <a:pt x="308" y="892"/>
                  </a:lnTo>
                  <a:lnTo>
                    <a:pt x="272" y="912"/>
                  </a:lnTo>
                  <a:lnTo>
                    <a:pt x="240" y="932"/>
                  </a:lnTo>
                  <a:lnTo>
                    <a:pt x="208" y="956"/>
                  </a:lnTo>
                  <a:lnTo>
                    <a:pt x="178" y="980"/>
                  </a:lnTo>
                  <a:lnTo>
                    <a:pt x="150" y="1006"/>
                  </a:lnTo>
                  <a:lnTo>
                    <a:pt x="126" y="1034"/>
                  </a:lnTo>
                  <a:lnTo>
                    <a:pt x="102" y="1064"/>
                  </a:lnTo>
                  <a:lnTo>
                    <a:pt x="80" y="1096"/>
                  </a:lnTo>
                  <a:lnTo>
                    <a:pt x="62" y="1130"/>
                  </a:lnTo>
                  <a:lnTo>
                    <a:pt x="46" y="1164"/>
                  </a:lnTo>
                  <a:lnTo>
                    <a:pt x="32" y="1202"/>
                  </a:lnTo>
                  <a:lnTo>
                    <a:pt x="20" y="1242"/>
                  </a:lnTo>
                  <a:lnTo>
                    <a:pt x="12" y="1282"/>
                  </a:lnTo>
                  <a:lnTo>
                    <a:pt x="4" y="1326"/>
                  </a:lnTo>
                  <a:lnTo>
                    <a:pt x="0" y="1372"/>
                  </a:lnTo>
                  <a:lnTo>
                    <a:pt x="0" y="1420"/>
                  </a:lnTo>
                  <a:lnTo>
                    <a:pt x="0" y="1420"/>
                  </a:lnTo>
                  <a:lnTo>
                    <a:pt x="0" y="1452"/>
                  </a:lnTo>
                  <a:lnTo>
                    <a:pt x="2" y="1484"/>
                  </a:lnTo>
                  <a:lnTo>
                    <a:pt x="6" y="1516"/>
                  </a:lnTo>
                  <a:lnTo>
                    <a:pt x="10" y="1548"/>
                  </a:lnTo>
                  <a:lnTo>
                    <a:pt x="18" y="1578"/>
                  </a:lnTo>
                  <a:lnTo>
                    <a:pt x="24" y="1608"/>
                  </a:lnTo>
                  <a:lnTo>
                    <a:pt x="34" y="1638"/>
                  </a:lnTo>
                  <a:lnTo>
                    <a:pt x="44" y="1666"/>
                  </a:lnTo>
                  <a:lnTo>
                    <a:pt x="56" y="1694"/>
                  </a:lnTo>
                  <a:lnTo>
                    <a:pt x="70" y="1720"/>
                  </a:lnTo>
                  <a:lnTo>
                    <a:pt x="84" y="1746"/>
                  </a:lnTo>
                  <a:lnTo>
                    <a:pt x="102" y="1770"/>
                  </a:lnTo>
                  <a:lnTo>
                    <a:pt x="120" y="1794"/>
                  </a:lnTo>
                  <a:lnTo>
                    <a:pt x="138" y="1818"/>
                  </a:lnTo>
                  <a:lnTo>
                    <a:pt x="160" y="1840"/>
                  </a:lnTo>
                  <a:lnTo>
                    <a:pt x="182" y="1860"/>
                  </a:lnTo>
                  <a:lnTo>
                    <a:pt x="206" y="1880"/>
                  </a:lnTo>
                  <a:lnTo>
                    <a:pt x="230" y="1900"/>
                  </a:lnTo>
                  <a:lnTo>
                    <a:pt x="258" y="1918"/>
                  </a:lnTo>
                  <a:lnTo>
                    <a:pt x="286" y="1934"/>
                  </a:lnTo>
                  <a:lnTo>
                    <a:pt x="316" y="1950"/>
                  </a:lnTo>
                  <a:lnTo>
                    <a:pt x="346" y="1964"/>
                  </a:lnTo>
                  <a:lnTo>
                    <a:pt x="380" y="1976"/>
                  </a:lnTo>
                  <a:lnTo>
                    <a:pt x="414" y="1988"/>
                  </a:lnTo>
                  <a:lnTo>
                    <a:pt x="450" y="1998"/>
                  </a:lnTo>
                  <a:lnTo>
                    <a:pt x="486" y="2008"/>
                  </a:lnTo>
                  <a:lnTo>
                    <a:pt x="526" y="2016"/>
                  </a:lnTo>
                  <a:lnTo>
                    <a:pt x="566" y="2022"/>
                  </a:lnTo>
                  <a:lnTo>
                    <a:pt x="608" y="2028"/>
                  </a:lnTo>
                  <a:lnTo>
                    <a:pt x="652" y="2030"/>
                  </a:lnTo>
                  <a:lnTo>
                    <a:pt x="698" y="2034"/>
                  </a:lnTo>
                  <a:lnTo>
                    <a:pt x="744" y="2034"/>
                  </a:lnTo>
                  <a:lnTo>
                    <a:pt x="744" y="2034"/>
                  </a:lnTo>
                  <a:lnTo>
                    <a:pt x="794" y="2034"/>
                  </a:lnTo>
                  <a:lnTo>
                    <a:pt x="844" y="2032"/>
                  </a:lnTo>
                  <a:lnTo>
                    <a:pt x="892" y="2028"/>
                  </a:lnTo>
                  <a:lnTo>
                    <a:pt x="940" y="2024"/>
                  </a:lnTo>
                  <a:lnTo>
                    <a:pt x="986" y="2018"/>
                  </a:lnTo>
                  <a:lnTo>
                    <a:pt x="1030" y="2012"/>
                  </a:lnTo>
                  <a:lnTo>
                    <a:pt x="1074" y="2004"/>
                  </a:lnTo>
                  <a:lnTo>
                    <a:pt x="1116" y="1996"/>
                  </a:lnTo>
                  <a:lnTo>
                    <a:pt x="1156" y="1986"/>
                  </a:lnTo>
                  <a:lnTo>
                    <a:pt x="1194" y="1976"/>
                  </a:lnTo>
                  <a:lnTo>
                    <a:pt x="1232" y="1964"/>
                  </a:lnTo>
                  <a:lnTo>
                    <a:pt x="1268" y="1952"/>
                  </a:lnTo>
                  <a:lnTo>
                    <a:pt x="1302" y="1938"/>
                  </a:lnTo>
                  <a:lnTo>
                    <a:pt x="1334" y="1924"/>
                  </a:lnTo>
                  <a:lnTo>
                    <a:pt x="1364" y="1910"/>
                  </a:lnTo>
                  <a:lnTo>
                    <a:pt x="1394" y="1894"/>
                  </a:lnTo>
                  <a:lnTo>
                    <a:pt x="1392" y="636"/>
                  </a:lnTo>
                  <a:lnTo>
                    <a:pt x="1392" y="636"/>
                  </a:lnTo>
                  <a:lnTo>
                    <a:pt x="1392" y="592"/>
                  </a:lnTo>
                  <a:lnTo>
                    <a:pt x="1388" y="550"/>
                  </a:lnTo>
                  <a:lnTo>
                    <a:pt x="1384" y="508"/>
                  </a:lnTo>
                  <a:lnTo>
                    <a:pt x="1378" y="470"/>
                  </a:lnTo>
                  <a:lnTo>
                    <a:pt x="1370" y="434"/>
                  </a:lnTo>
                  <a:lnTo>
                    <a:pt x="1360" y="398"/>
                  </a:lnTo>
                  <a:lnTo>
                    <a:pt x="1348" y="366"/>
                  </a:lnTo>
                  <a:lnTo>
                    <a:pt x="1336" y="334"/>
                  </a:lnTo>
                  <a:lnTo>
                    <a:pt x="1322" y="304"/>
                  </a:lnTo>
                  <a:lnTo>
                    <a:pt x="1306" y="276"/>
                  </a:lnTo>
                  <a:lnTo>
                    <a:pt x="1290" y="248"/>
                  </a:lnTo>
                  <a:lnTo>
                    <a:pt x="1272" y="224"/>
                  </a:lnTo>
                  <a:lnTo>
                    <a:pt x="1252" y="200"/>
                  </a:lnTo>
                  <a:lnTo>
                    <a:pt x="1232" y="178"/>
                  </a:lnTo>
                  <a:lnTo>
                    <a:pt x="1210" y="156"/>
                  </a:lnTo>
                  <a:lnTo>
                    <a:pt x="1186" y="138"/>
                  </a:lnTo>
                  <a:lnTo>
                    <a:pt x="1162" y="120"/>
                  </a:lnTo>
                  <a:lnTo>
                    <a:pt x="1138" y="104"/>
                  </a:lnTo>
                  <a:lnTo>
                    <a:pt x="1112" y="88"/>
                  </a:lnTo>
                  <a:lnTo>
                    <a:pt x="1084" y="74"/>
                  </a:lnTo>
                  <a:lnTo>
                    <a:pt x="1056" y="62"/>
                  </a:lnTo>
                  <a:lnTo>
                    <a:pt x="1028" y="50"/>
                  </a:lnTo>
                  <a:lnTo>
                    <a:pt x="998" y="40"/>
                  </a:lnTo>
                  <a:lnTo>
                    <a:pt x="968" y="32"/>
                  </a:lnTo>
                  <a:lnTo>
                    <a:pt x="938" y="24"/>
                  </a:lnTo>
                  <a:lnTo>
                    <a:pt x="906" y="18"/>
                  </a:lnTo>
                  <a:lnTo>
                    <a:pt x="842" y="8"/>
                  </a:lnTo>
                  <a:lnTo>
                    <a:pt x="776" y="2"/>
                  </a:lnTo>
                  <a:lnTo>
                    <a:pt x="708" y="0"/>
                  </a:lnTo>
                  <a:lnTo>
                    <a:pt x="708" y="0"/>
                  </a:lnTo>
                  <a:close/>
                  <a:moveTo>
                    <a:pt x="1092" y="1782"/>
                  </a:moveTo>
                  <a:lnTo>
                    <a:pt x="1092" y="1782"/>
                  </a:lnTo>
                  <a:lnTo>
                    <a:pt x="1060" y="1798"/>
                  </a:lnTo>
                  <a:lnTo>
                    <a:pt x="1026" y="1810"/>
                  </a:lnTo>
                  <a:lnTo>
                    <a:pt x="988" y="1822"/>
                  </a:lnTo>
                  <a:lnTo>
                    <a:pt x="948" y="1832"/>
                  </a:lnTo>
                  <a:lnTo>
                    <a:pt x="904" y="1838"/>
                  </a:lnTo>
                  <a:lnTo>
                    <a:pt x="860" y="1844"/>
                  </a:lnTo>
                  <a:lnTo>
                    <a:pt x="816" y="1848"/>
                  </a:lnTo>
                  <a:lnTo>
                    <a:pt x="770" y="1848"/>
                  </a:lnTo>
                  <a:lnTo>
                    <a:pt x="770" y="1848"/>
                  </a:lnTo>
                  <a:lnTo>
                    <a:pt x="716" y="1846"/>
                  </a:lnTo>
                  <a:lnTo>
                    <a:pt x="666" y="1842"/>
                  </a:lnTo>
                  <a:lnTo>
                    <a:pt x="618" y="1832"/>
                  </a:lnTo>
                  <a:lnTo>
                    <a:pt x="574" y="1820"/>
                  </a:lnTo>
                  <a:lnTo>
                    <a:pt x="532" y="1804"/>
                  </a:lnTo>
                  <a:lnTo>
                    <a:pt x="494" y="1786"/>
                  </a:lnTo>
                  <a:lnTo>
                    <a:pt x="460" y="1762"/>
                  </a:lnTo>
                  <a:lnTo>
                    <a:pt x="428" y="1736"/>
                  </a:lnTo>
                  <a:lnTo>
                    <a:pt x="400" y="1708"/>
                  </a:lnTo>
                  <a:lnTo>
                    <a:pt x="386" y="1692"/>
                  </a:lnTo>
                  <a:lnTo>
                    <a:pt x="374" y="1674"/>
                  </a:lnTo>
                  <a:lnTo>
                    <a:pt x="354" y="1638"/>
                  </a:lnTo>
                  <a:lnTo>
                    <a:pt x="336" y="1600"/>
                  </a:lnTo>
                  <a:lnTo>
                    <a:pt x="322" y="1558"/>
                  </a:lnTo>
                  <a:lnTo>
                    <a:pt x="312" y="1512"/>
                  </a:lnTo>
                  <a:lnTo>
                    <a:pt x="306" y="1464"/>
                  </a:lnTo>
                  <a:lnTo>
                    <a:pt x="304" y="1412"/>
                  </a:lnTo>
                  <a:lnTo>
                    <a:pt x="304" y="1412"/>
                  </a:lnTo>
                  <a:lnTo>
                    <a:pt x="306" y="1376"/>
                  </a:lnTo>
                  <a:lnTo>
                    <a:pt x="308" y="1340"/>
                  </a:lnTo>
                  <a:lnTo>
                    <a:pt x="312" y="1308"/>
                  </a:lnTo>
                  <a:lnTo>
                    <a:pt x="318" y="1278"/>
                  </a:lnTo>
                  <a:lnTo>
                    <a:pt x="326" y="1248"/>
                  </a:lnTo>
                  <a:lnTo>
                    <a:pt x="334" y="1220"/>
                  </a:lnTo>
                  <a:lnTo>
                    <a:pt x="346" y="1194"/>
                  </a:lnTo>
                  <a:lnTo>
                    <a:pt x="358" y="1170"/>
                  </a:lnTo>
                  <a:lnTo>
                    <a:pt x="372" y="1148"/>
                  </a:lnTo>
                  <a:lnTo>
                    <a:pt x="386" y="1126"/>
                  </a:lnTo>
                  <a:lnTo>
                    <a:pt x="404" y="1106"/>
                  </a:lnTo>
                  <a:lnTo>
                    <a:pt x="422" y="1088"/>
                  </a:lnTo>
                  <a:lnTo>
                    <a:pt x="442" y="1072"/>
                  </a:lnTo>
                  <a:lnTo>
                    <a:pt x="464" y="1056"/>
                  </a:lnTo>
                  <a:lnTo>
                    <a:pt x="488" y="1042"/>
                  </a:lnTo>
                  <a:lnTo>
                    <a:pt x="512" y="1028"/>
                  </a:lnTo>
                  <a:lnTo>
                    <a:pt x="538" y="1016"/>
                  </a:lnTo>
                  <a:lnTo>
                    <a:pt x="566" y="1004"/>
                  </a:lnTo>
                  <a:lnTo>
                    <a:pt x="594" y="994"/>
                  </a:lnTo>
                  <a:lnTo>
                    <a:pt x="624" y="986"/>
                  </a:lnTo>
                  <a:lnTo>
                    <a:pt x="656" y="978"/>
                  </a:lnTo>
                  <a:lnTo>
                    <a:pt x="690" y="970"/>
                  </a:lnTo>
                  <a:lnTo>
                    <a:pt x="760" y="958"/>
                  </a:lnTo>
                  <a:lnTo>
                    <a:pt x="834" y="950"/>
                  </a:lnTo>
                  <a:lnTo>
                    <a:pt x="916" y="946"/>
                  </a:lnTo>
                  <a:lnTo>
                    <a:pt x="1000" y="942"/>
                  </a:lnTo>
                  <a:lnTo>
                    <a:pt x="1092" y="940"/>
                  </a:lnTo>
                  <a:lnTo>
                    <a:pt x="1092" y="17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4" name="Freeform 14"/>
            <p:cNvSpPr>
              <a:spLocks/>
            </p:cNvSpPr>
            <p:nvPr userDrawn="1"/>
          </p:nvSpPr>
          <p:spPr bwMode="auto">
            <a:xfrm>
              <a:off x="-271" y="3630"/>
              <a:ext cx="740" cy="202"/>
            </a:xfrm>
            <a:custGeom>
              <a:avLst/>
              <a:gdLst>
                <a:gd name="T0" fmla="*/ 0 w 740"/>
                <a:gd name="T1" fmla="*/ 2 h 202"/>
                <a:gd name="T2" fmla="*/ 2 w 740"/>
                <a:gd name="T3" fmla="*/ 202 h 202"/>
                <a:gd name="T4" fmla="*/ 740 w 740"/>
                <a:gd name="T5" fmla="*/ 202 h 202"/>
                <a:gd name="T6" fmla="*/ 740 w 740"/>
                <a:gd name="T7" fmla="*/ 0 h 202"/>
                <a:gd name="T8" fmla="*/ 0 w 740"/>
                <a:gd name="T9" fmla="*/ 2 h 202"/>
              </a:gdLst>
              <a:ahLst/>
              <a:cxnLst>
                <a:cxn ang="0">
                  <a:pos x="T0" y="T1"/>
                </a:cxn>
                <a:cxn ang="0">
                  <a:pos x="T2" y="T3"/>
                </a:cxn>
                <a:cxn ang="0">
                  <a:pos x="T4" y="T5"/>
                </a:cxn>
                <a:cxn ang="0">
                  <a:pos x="T6" y="T7"/>
                </a:cxn>
                <a:cxn ang="0">
                  <a:pos x="T8" y="T9"/>
                </a:cxn>
              </a:cxnLst>
              <a:rect l="0" t="0" r="r" b="b"/>
              <a:pathLst>
                <a:path w="740" h="202">
                  <a:moveTo>
                    <a:pt x="0" y="2"/>
                  </a:moveTo>
                  <a:lnTo>
                    <a:pt x="2" y="202"/>
                  </a:lnTo>
                  <a:lnTo>
                    <a:pt x="740" y="202"/>
                  </a:lnTo>
                  <a:lnTo>
                    <a:pt x="740" y="0"/>
                  </a:ln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5" name="Freeform 15"/>
            <p:cNvSpPr>
              <a:spLocks/>
            </p:cNvSpPr>
            <p:nvPr userDrawn="1"/>
          </p:nvSpPr>
          <p:spPr bwMode="auto">
            <a:xfrm>
              <a:off x="-269" y="3964"/>
              <a:ext cx="740" cy="204"/>
            </a:xfrm>
            <a:custGeom>
              <a:avLst/>
              <a:gdLst>
                <a:gd name="T0" fmla="*/ 0 w 740"/>
                <a:gd name="T1" fmla="*/ 204 h 204"/>
                <a:gd name="T2" fmla="*/ 740 w 740"/>
                <a:gd name="T3" fmla="*/ 202 h 204"/>
                <a:gd name="T4" fmla="*/ 738 w 740"/>
                <a:gd name="T5" fmla="*/ 0 h 204"/>
                <a:gd name="T6" fmla="*/ 0 w 740"/>
                <a:gd name="T7" fmla="*/ 2 h 204"/>
                <a:gd name="T8" fmla="*/ 0 w 740"/>
                <a:gd name="T9" fmla="*/ 204 h 204"/>
              </a:gdLst>
              <a:ahLst/>
              <a:cxnLst>
                <a:cxn ang="0">
                  <a:pos x="T0" y="T1"/>
                </a:cxn>
                <a:cxn ang="0">
                  <a:pos x="T2" y="T3"/>
                </a:cxn>
                <a:cxn ang="0">
                  <a:pos x="T4" y="T5"/>
                </a:cxn>
                <a:cxn ang="0">
                  <a:pos x="T6" y="T7"/>
                </a:cxn>
                <a:cxn ang="0">
                  <a:pos x="T8" y="T9"/>
                </a:cxn>
              </a:cxnLst>
              <a:rect l="0" t="0" r="r" b="b"/>
              <a:pathLst>
                <a:path w="740" h="204">
                  <a:moveTo>
                    <a:pt x="0" y="204"/>
                  </a:moveTo>
                  <a:lnTo>
                    <a:pt x="740" y="202"/>
                  </a:lnTo>
                  <a:lnTo>
                    <a:pt x="738" y="0"/>
                  </a:lnTo>
                  <a:lnTo>
                    <a:pt x="0" y="2"/>
                  </a:lnTo>
                  <a:lnTo>
                    <a:pt x="0" y="2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10" name="Title Placeholder 1"/>
          <p:cNvSpPr>
            <a:spLocks noGrp="1"/>
          </p:cNvSpPr>
          <p:nvPr>
            <p:ph type="title" hasCustomPrompt="1"/>
          </p:nvPr>
        </p:nvSpPr>
        <p:spPr>
          <a:xfrm>
            <a:off x="914400" y="288022"/>
            <a:ext cx="10871200" cy="1477962"/>
          </a:xfrm>
          <a:prstGeom prst="rect">
            <a:avLst/>
          </a:prstGeom>
        </p:spPr>
        <p:txBody>
          <a:bodyPr vert="horz" lIns="0" tIns="0" rIns="0" bIns="0" rtlCol="0" anchor="ctr">
            <a:noAutofit/>
          </a:bodyPr>
          <a:lstStyle>
            <a:lvl1pPr>
              <a:defRPr baseline="0">
                <a:solidFill>
                  <a:srgbClr val="00AB4E"/>
                </a:solidFill>
              </a:defRPr>
            </a:lvl1pPr>
          </a:lstStyle>
          <a:p>
            <a:r>
              <a:rPr lang="en-US" dirty="0"/>
              <a:t>Insert your title here</a:t>
            </a:r>
            <a:br>
              <a:rPr lang="en-US" dirty="0"/>
            </a:br>
            <a:r>
              <a:rPr lang="en-US" dirty="0"/>
              <a:t>Two lines maximum</a:t>
            </a:r>
          </a:p>
        </p:txBody>
      </p:sp>
    </p:spTree>
    <p:extLst>
      <p:ext uri="{BB962C8B-B14F-4D97-AF65-F5344CB8AC3E}">
        <p14:creationId xmlns:p14="http://schemas.microsoft.com/office/powerpoint/2010/main" val="144860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endParaRPr lang="en-GB"/>
          </a:p>
        </p:txBody>
      </p:sp>
      <p:sp>
        <p:nvSpPr>
          <p:cNvPr id="3" name="Subtitle 2"/>
          <p:cNvSpPr>
            <a:spLocks noGrp="1"/>
          </p:cNvSpPr>
          <p:nvPr>
            <p:ph type="subTitle" idx="1"/>
          </p:nvPr>
        </p:nvSpPr>
        <p:spPr>
          <a:xfrm>
            <a:off x="1524000" y="3602039"/>
            <a:ext cx="9144000" cy="276999"/>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E14D29C-F765-4BAF-9AAC-9ABFB79A7CD4}" type="datetimeFigureOut">
              <a:rPr lang="en-GB" smtClean="0"/>
              <a:t>20/11/2017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448BC1-0F6E-411E-8AE7-C08222AD6461}" type="slidenum">
              <a:rPr lang="en-GB" smtClean="0"/>
              <a:t>‹#›</a:t>
            </a:fld>
            <a:endParaRPr lang="en-GB"/>
          </a:p>
        </p:txBody>
      </p:sp>
    </p:spTree>
    <p:extLst>
      <p:ext uri="{BB962C8B-B14F-4D97-AF65-F5344CB8AC3E}">
        <p14:creationId xmlns:p14="http://schemas.microsoft.com/office/powerpoint/2010/main" val="421215345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hite">
    <p:bg>
      <p:bgPr>
        <a:solidFill>
          <a:schemeClr val="bg1"/>
        </a:solidFill>
        <a:effectLst/>
      </p:bgPr>
    </p:bg>
    <p:spTree>
      <p:nvGrpSpPr>
        <p:cNvPr id="1" name=""/>
        <p:cNvGrpSpPr/>
        <p:nvPr/>
      </p:nvGrpSpPr>
      <p:grpSpPr>
        <a:xfrm>
          <a:off x="0" y="0"/>
          <a:ext cx="0" cy="0"/>
          <a:chOff x="0" y="0"/>
          <a:chExt cx="0" cy="0"/>
        </a:xfrm>
      </p:grpSpPr>
      <p:sp>
        <p:nvSpPr>
          <p:cNvPr id="9" name="Title Placeholder 1"/>
          <p:cNvSpPr>
            <a:spLocks noGrp="1"/>
          </p:cNvSpPr>
          <p:nvPr>
            <p:ph type="title" hasCustomPrompt="1"/>
          </p:nvPr>
        </p:nvSpPr>
        <p:spPr>
          <a:xfrm>
            <a:off x="914400" y="1828800"/>
            <a:ext cx="7010400" cy="1477962"/>
          </a:xfrm>
          <a:prstGeom prst="rect">
            <a:avLst/>
          </a:prstGeom>
        </p:spPr>
        <p:txBody>
          <a:bodyPr vert="horz" lIns="0" tIns="0" rIns="0" bIns="0" rtlCol="0" anchor="ctr">
            <a:noAutofit/>
          </a:bodyPr>
          <a:lstStyle>
            <a:lvl1pPr>
              <a:defRPr baseline="0">
                <a:solidFill>
                  <a:schemeClr val="accent1"/>
                </a:solidFill>
              </a:defRPr>
            </a:lvl1pPr>
          </a:lstStyle>
          <a:p>
            <a:r>
              <a:rPr lang="en-US" dirty="0"/>
              <a:t>Insert your title here</a:t>
            </a:r>
            <a:br>
              <a:rPr lang="en-US" dirty="0"/>
            </a:br>
            <a:r>
              <a:rPr lang="en-US" dirty="0"/>
              <a:t>Two lines maximum</a:t>
            </a:r>
          </a:p>
        </p:txBody>
      </p:sp>
      <p:sp>
        <p:nvSpPr>
          <p:cNvPr id="3" name="Subtitle 2"/>
          <p:cNvSpPr>
            <a:spLocks noGrp="1"/>
          </p:cNvSpPr>
          <p:nvPr>
            <p:ph type="subTitle" idx="1" hasCustomPrompt="1"/>
          </p:nvPr>
        </p:nvSpPr>
        <p:spPr>
          <a:xfrm>
            <a:off x="914400" y="3609655"/>
            <a:ext cx="7010400" cy="1752600"/>
          </a:xfrm>
        </p:spPr>
        <p:txBody>
          <a:bodyPr lIns="0" tIns="0" rIns="0" bIns="0">
            <a:normAutofit/>
          </a:bodyPr>
          <a:lstStyle>
            <a:lvl1pPr marL="0" indent="0" algn="l">
              <a:buNone/>
              <a:defRPr sz="180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Author/speaker</a:t>
            </a:r>
          </a:p>
          <a:p>
            <a:r>
              <a:rPr lang="en-US" dirty="0"/>
              <a:t>Date</a:t>
            </a:r>
          </a:p>
        </p:txBody>
      </p:sp>
      <p:sp>
        <p:nvSpPr>
          <p:cNvPr id="28" name="TextBox 27"/>
          <p:cNvSpPr txBox="1"/>
          <p:nvPr userDrawn="1"/>
        </p:nvSpPr>
        <p:spPr>
          <a:xfrm>
            <a:off x="901700" y="6088437"/>
            <a:ext cx="4064000" cy="107722"/>
          </a:xfrm>
          <a:prstGeom prst="rect">
            <a:avLst/>
          </a:prstGeom>
          <a:noFill/>
        </p:spPr>
        <p:txBody>
          <a:bodyPr wrap="square" lIns="0" tIns="0" rIns="0" bIns="0" rtlCol="0">
            <a:spAutoFit/>
          </a:bodyPr>
          <a:lstStyle/>
          <a:p>
            <a:r>
              <a:rPr lang="en-GB" sz="700" dirty="0">
                <a:solidFill>
                  <a:schemeClr val="tx1"/>
                </a:solidFill>
              </a:rPr>
              <a:t>AAT is a registered charity. No. 1050724</a:t>
            </a:r>
          </a:p>
        </p:txBody>
      </p:sp>
      <p:grpSp>
        <p:nvGrpSpPr>
          <p:cNvPr id="2" name="Group 1"/>
          <p:cNvGrpSpPr/>
          <p:nvPr userDrawn="1"/>
        </p:nvGrpSpPr>
        <p:grpSpPr>
          <a:xfrm>
            <a:off x="8026400" y="2195513"/>
            <a:ext cx="4165600" cy="2270659"/>
            <a:chOff x="6019800" y="2195512"/>
            <a:chExt cx="3124200" cy="2270659"/>
          </a:xfrm>
        </p:grpSpPr>
        <p:sp>
          <p:nvSpPr>
            <p:cNvPr id="26" name="Freeform 5"/>
            <p:cNvSpPr>
              <a:spLocks/>
            </p:cNvSpPr>
            <p:nvPr userDrawn="1"/>
          </p:nvSpPr>
          <p:spPr bwMode="auto">
            <a:xfrm>
              <a:off x="6019800" y="2195512"/>
              <a:ext cx="3122713" cy="856516"/>
            </a:xfrm>
            <a:custGeom>
              <a:avLst/>
              <a:gdLst>
                <a:gd name="T0" fmla="*/ 0 w 4199"/>
                <a:gd name="T1" fmla="*/ 6 h 1151"/>
                <a:gd name="T2" fmla="*/ 1 w 4199"/>
                <a:gd name="T3" fmla="*/ 1151 h 1151"/>
                <a:gd name="T4" fmla="*/ 4199 w 4199"/>
                <a:gd name="T5" fmla="*/ 1144 h 1151"/>
                <a:gd name="T6" fmla="*/ 4199 w 4199"/>
                <a:gd name="T7" fmla="*/ 0 h 1151"/>
                <a:gd name="T8" fmla="*/ 0 w 4199"/>
                <a:gd name="T9" fmla="*/ 6 h 1151"/>
              </a:gdLst>
              <a:ahLst/>
              <a:cxnLst>
                <a:cxn ang="0">
                  <a:pos x="T0" y="T1"/>
                </a:cxn>
                <a:cxn ang="0">
                  <a:pos x="T2" y="T3"/>
                </a:cxn>
                <a:cxn ang="0">
                  <a:pos x="T4" y="T5"/>
                </a:cxn>
                <a:cxn ang="0">
                  <a:pos x="T6" y="T7"/>
                </a:cxn>
                <a:cxn ang="0">
                  <a:pos x="T8" y="T9"/>
                </a:cxn>
              </a:cxnLst>
              <a:rect l="0" t="0" r="r" b="b"/>
              <a:pathLst>
                <a:path w="4199" h="1151">
                  <a:moveTo>
                    <a:pt x="0" y="6"/>
                  </a:moveTo>
                  <a:lnTo>
                    <a:pt x="1" y="1151"/>
                  </a:lnTo>
                  <a:lnTo>
                    <a:pt x="4199" y="1144"/>
                  </a:lnTo>
                  <a:lnTo>
                    <a:pt x="4199" y="0"/>
                  </a:lnTo>
                  <a:lnTo>
                    <a:pt x="0" y="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dirty="0"/>
            </a:p>
          </p:txBody>
        </p:sp>
        <p:sp>
          <p:nvSpPr>
            <p:cNvPr id="27" name="Freeform 6"/>
            <p:cNvSpPr>
              <a:spLocks/>
            </p:cNvSpPr>
            <p:nvPr userDrawn="1"/>
          </p:nvSpPr>
          <p:spPr bwMode="auto">
            <a:xfrm>
              <a:off x="6021287" y="3609655"/>
              <a:ext cx="3122713" cy="856516"/>
            </a:xfrm>
            <a:custGeom>
              <a:avLst/>
              <a:gdLst>
                <a:gd name="T0" fmla="*/ 1 w 4199"/>
                <a:gd name="T1" fmla="*/ 1153 h 1153"/>
                <a:gd name="T2" fmla="*/ 4199 w 4199"/>
                <a:gd name="T3" fmla="*/ 1147 h 1153"/>
                <a:gd name="T4" fmla="*/ 4199 w 4199"/>
                <a:gd name="T5" fmla="*/ 0 h 1153"/>
                <a:gd name="T6" fmla="*/ 0 w 4199"/>
                <a:gd name="T7" fmla="*/ 5 h 1153"/>
                <a:gd name="T8" fmla="*/ 1 w 4199"/>
                <a:gd name="T9" fmla="*/ 1153 h 1153"/>
              </a:gdLst>
              <a:ahLst/>
              <a:cxnLst>
                <a:cxn ang="0">
                  <a:pos x="T0" y="T1"/>
                </a:cxn>
                <a:cxn ang="0">
                  <a:pos x="T2" y="T3"/>
                </a:cxn>
                <a:cxn ang="0">
                  <a:pos x="T4" y="T5"/>
                </a:cxn>
                <a:cxn ang="0">
                  <a:pos x="T6" y="T7"/>
                </a:cxn>
                <a:cxn ang="0">
                  <a:pos x="T8" y="T9"/>
                </a:cxn>
              </a:cxnLst>
              <a:rect l="0" t="0" r="r" b="b"/>
              <a:pathLst>
                <a:path w="4199" h="1153">
                  <a:moveTo>
                    <a:pt x="1" y="1153"/>
                  </a:moveTo>
                  <a:lnTo>
                    <a:pt x="4199" y="1147"/>
                  </a:lnTo>
                  <a:lnTo>
                    <a:pt x="4199" y="0"/>
                  </a:lnTo>
                  <a:lnTo>
                    <a:pt x="0" y="5"/>
                  </a:lnTo>
                  <a:lnTo>
                    <a:pt x="1" y="1153"/>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dirty="0"/>
            </a:p>
          </p:txBody>
        </p:sp>
      </p:grpSp>
      <p:grpSp>
        <p:nvGrpSpPr>
          <p:cNvPr id="25" name="Group 5"/>
          <p:cNvGrpSpPr>
            <a:grpSpLocks noChangeAspect="1"/>
          </p:cNvGrpSpPr>
          <p:nvPr userDrawn="1"/>
        </p:nvGrpSpPr>
        <p:grpSpPr bwMode="auto">
          <a:xfrm>
            <a:off x="10179256" y="5571271"/>
            <a:ext cx="1440000" cy="624888"/>
            <a:chOff x="-4069" y="3006"/>
            <a:chExt cx="4542" cy="2628"/>
          </a:xfrm>
          <a:solidFill>
            <a:schemeClr val="accent1"/>
          </a:solidFill>
        </p:grpSpPr>
        <p:sp>
          <p:nvSpPr>
            <p:cNvPr id="29" name="Freeform 6"/>
            <p:cNvSpPr>
              <a:spLocks noEditPoints="1"/>
            </p:cNvSpPr>
            <p:nvPr userDrawn="1"/>
          </p:nvSpPr>
          <p:spPr bwMode="auto">
            <a:xfrm>
              <a:off x="-4069" y="3600"/>
              <a:ext cx="1392" cy="2034"/>
            </a:xfrm>
            <a:custGeom>
              <a:avLst/>
              <a:gdLst>
                <a:gd name="T0" fmla="*/ 610 w 1392"/>
                <a:gd name="T1" fmla="*/ 4 h 2034"/>
                <a:gd name="T2" fmla="*/ 432 w 1392"/>
                <a:gd name="T3" fmla="*/ 30 h 2034"/>
                <a:gd name="T4" fmla="*/ 214 w 1392"/>
                <a:gd name="T5" fmla="*/ 98 h 2034"/>
                <a:gd name="T6" fmla="*/ 112 w 1392"/>
                <a:gd name="T7" fmla="*/ 372 h 2034"/>
                <a:gd name="T8" fmla="*/ 356 w 1392"/>
                <a:gd name="T9" fmla="*/ 268 h 2034"/>
                <a:gd name="T10" fmla="*/ 548 w 1392"/>
                <a:gd name="T11" fmla="*/ 220 h 2034"/>
                <a:gd name="T12" fmla="*/ 658 w 1392"/>
                <a:gd name="T13" fmla="*/ 212 h 2034"/>
                <a:gd name="T14" fmla="*/ 830 w 1392"/>
                <a:gd name="T15" fmla="*/ 230 h 2034"/>
                <a:gd name="T16" fmla="*/ 968 w 1392"/>
                <a:gd name="T17" fmla="*/ 292 h 2034"/>
                <a:gd name="T18" fmla="*/ 1030 w 1392"/>
                <a:gd name="T19" fmla="*/ 360 h 2034"/>
                <a:gd name="T20" fmla="*/ 1064 w 1392"/>
                <a:gd name="T21" fmla="*/ 432 h 2034"/>
                <a:gd name="T22" fmla="*/ 1090 w 1392"/>
                <a:gd name="T23" fmla="*/ 600 h 2034"/>
                <a:gd name="T24" fmla="*/ 862 w 1392"/>
                <a:gd name="T25" fmla="*/ 762 h 2034"/>
                <a:gd name="T26" fmla="*/ 604 w 1392"/>
                <a:gd name="T27" fmla="*/ 794 h 2034"/>
                <a:gd name="T28" fmla="*/ 424 w 1392"/>
                <a:gd name="T29" fmla="*/ 842 h 2034"/>
                <a:gd name="T30" fmla="*/ 272 w 1392"/>
                <a:gd name="T31" fmla="*/ 912 h 2034"/>
                <a:gd name="T32" fmla="*/ 150 w 1392"/>
                <a:gd name="T33" fmla="*/ 1006 h 2034"/>
                <a:gd name="T34" fmla="*/ 62 w 1392"/>
                <a:gd name="T35" fmla="*/ 1130 h 2034"/>
                <a:gd name="T36" fmla="*/ 10 w 1392"/>
                <a:gd name="T37" fmla="*/ 1282 h 2034"/>
                <a:gd name="T38" fmla="*/ 0 w 1392"/>
                <a:gd name="T39" fmla="*/ 1420 h 2034"/>
                <a:gd name="T40" fmla="*/ 10 w 1392"/>
                <a:gd name="T41" fmla="*/ 1548 h 2034"/>
                <a:gd name="T42" fmla="*/ 44 w 1392"/>
                <a:gd name="T43" fmla="*/ 1666 h 2034"/>
                <a:gd name="T44" fmla="*/ 100 w 1392"/>
                <a:gd name="T45" fmla="*/ 1770 h 2034"/>
                <a:gd name="T46" fmla="*/ 182 w 1392"/>
                <a:gd name="T47" fmla="*/ 1860 h 2034"/>
                <a:gd name="T48" fmla="*/ 286 w 1392"/>
                <a:gd name="T49" fmla="*/ 1934 h 2034"/>
                <a:gd name="T50" fmla="*/ 414 w 1392"/>
                <a:gd name="T51" fmla="*/ 1988 h 2034"/>
                <a:gd name="T52" fmla="*/ 566 w 1392"/>
                <a:gd name="T53" fmla="*/ 2022 h 2034"/>
                <a:gd name="T54" fmla="*/ 744 w 1392"/>
                <a:gd name="T55" fmla="*/ 2034 h 2034"/>
                <a:gd name="T56" fmla="*/ 892 w 1392"/>
                <a:gd name="T57" fmla="*/ 2028 h 2034"/>
                <a:gd name="T58" fmla="*/ 1072 w 1392"/>
                <a:gd name="T59" fmla="*/ 2004 h 2034"/>
                <a:gd name="T60" fmla="*/ 1230 w 1392"/>
                <a:gd name="T61" fmla="*/ 1964 h 2034"/>
                <a:gd name="T62" fmla="*/ 1364 w 1392"/>
                <a:gd name="T63" fmla="*/ 1910 h 2034"/>
                <a:gd name="T64" fmla="*/ 1390 w 1392"/>
                <a:gd name="T65" fmla="*/ 592 h 2034"/>
                <a:gd name="T66" fmla="*/ 1368 w 1392"/>
                <a:gd name="T67" fmla="*/ 434 h 2034"/>
                <a:gd name="T68" fmla="*/ 1320 w 1392"/>
                <a:gd name="T69" fmla="*/ 304 h 2034"/>
                <a:gd name="T70" fmla="*/ 1250 w 1392"/>
                <a:gd name="T71" fmla="*/ 200 h 2034"/>
                <a:gd name="T72" fmla="*/ 1162 w 1392"/>
                <a:gd name="T73" fmla="*/ 120 h 2034"/>
                <a:gd name="T74" fmla="*/ 1056 w 1392"/>
                <a:gd name="T75" fmla="*/ 62 h 2034"/>
                <a:gd name="T76" fmla="*/ 938 w 1392"/>
                <a:gd name="T77" fmla="*/ 24 h 2034"/>
                <a:gd name="T78" fmla="*/ 708 w 1392"/>
                <a:gd name="T79" fmla="*/ 0 h 2034"/>
                <a:gd name="T80" fmla="*/ 1060 w 1392"/>
                <a:gd name="T81" fmla="*/ 1798 h 2034"/>
                <a:gd name="T82" fmla="*/ 904 w 1392"/>
                <a:gd name="T83" fmla="*/ 1840 h 2034"/>
                <a:gd name="T84" fmla="*/ 770 w 1392"/>
                <a:gd name="T85" fmla="*/ 1848 h 2034"/>
                <a:gd name="T86" fmla="*/ 574 w 1392"/>
                <a:gd name="T87" fmla="*/ 1820 h 2034"/>
                <a:gd name="T88" fmla="*/ 428 w 1392"/>
                <a:gd name="T89" fmla="*/ 1736 h 2034"/>
                <a:gd name="T90" fmla="*/ 354 w 1392"/>
                <a:gd name="T91" fmla="*/ 1640 h 2034"/>
                <a:gd name="T92" fmla="*/ 306 w 1392"/>
                <a:gd name="T93" fmla="*/ 1464 h 2034"/>
                <a:gd name="T94" fmla="*/ 308 w 1392"/>
                <a:gd name="T95" fmla="*/ 1342 h 2034"/>
                <a:gd name="T96" fmla="*/ 334 w 1392"/>
                <a:gd name="T97" fmla="*/ 1222 h 2034"/>
                <a:gd name="T98" fmla="*/ 386 w 1392"/>
                <a:gd name="T99" fmla="*/ 1128 h 2034"/>
                <a:gd name="T100" fmla="*/ 464 w 1392"/>
                <a:gd name="T101" fmla="*/ 1056 h 2034"/>
                <a:gd name="T102" fmla="*/ 566 w 1392"/>
                <a:gd name="T103" fmla="*/ 1004 h 2034"/>
                <a:gd name="T104" fmla="*/ 690 w 1392"/>
                <a:gd name="T105" fmla="*/ 970 h 2034"/>
                <a:gd name="T106" fmla="*/ 1000 w 1392"/>
                <a:gd name="T107" fmla="*/ 942 h 2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92" h="2034">
                  <a:moveTo>
                    <a:pt x="708" y="0"/>
                  </a:moveTo>
                  <a:lnTo>
                    <a:pt x="708" y="0"/>
                  </a:lnTo>
                  <a:lnTo>
                    <a:pt x="658" y="2"/>
                  </a:lnTo>
                  <a:lnTo>
                    <a:pt x="610" y="4"/>
                  </a:lnTo>
                  <a:lnTo>
                    <a:pt x="564" y="8"/>
                  </a:lnTo>
                  <a:lnTo>
                    <a:pt x="518" y="14"/>
                  </a:lnTo>
                  <a:lnTo>
                    <a:pt x="474" y="22"/>
                  </a:lnTo>
                  <a:lnTo>
                    <a:pt x="432" y="30"/>
                  </a:lnTo>
                  <a:lnTo>
                    <a:pt x="390" y="40"/>
                  </a:lnTo>
                  <a:lnTo>
                    <a:pt x="352" y="50"/>
                  </a:lnTo>
                  <a:lnTo>
                    <a:pt x="278" y="74"/>
                  </a:lnTo>
                  <a:lnTo>
                    <a:pt x="214" y="98"/>
                  </a:lnTo>
                  <a:lnTo>
                    <a:pt x="158" y="122"/>
                  </a:lnTo>
                  <a:lnTo>
                    <a:pt x="110" y="146"/>
                  </a:lnTo>
                  <a:lnTo>
                    <a:pt x="112" y="372"/>
                  </a:lnTo>
                  <a:lnTo>
                    <a:pt x="112" y="372"/>
                  </a:lnTo>
                  <a:lnTo>
                    <a:pt x="158" y="346"/>
                  </a:lnTo>
                  <a:lnTo>
                    <a:pt x="216" y="320"/>
                  </a:lnTo>
                  <a:lnTo>
                    <a:pt x="284" y="294"/>
                  </a:lnTo>
                  <a:lnTo>
                    <a:pt x="356" y="268"/>
                  </a:lnTo>
                  <a:lnTo>
                    <a:pt x="432" y="246"/>
                  </a:lnTo>
                  <a:lnTo>
                    <a:pt x="470" y="236"/>
                  </a:lnTo>
                  <a:lnTo>
                    <a:pt x="508" y="228"/>
                  </a:lnTo>
                  <a:lnTo>
                    <a:pt x="548" y="220"/>
                  </a:lnTo>
                  <a:lnTo>
                    <a:pt x="586" y="216"/>
                  </a:lnTo>
                  <a:lnTo>
                    <a:pt x="622" y="212"/>
                  </a:lnTo>
                  <a:lnTo>
                    <a:pt x="658" y="212"/>
                  </a:lnTo>
                  <a:lnTo>
                    <a:pt x="658" y="212"/>
                  </a:lnTo>
                  <a:lnTo>
                    <a:pt x="704" y="212"/>
                  </a:lnTo>
                  <a:lnTo>
                    <a:pt x="748" y="216"/>
                  </a:lnTo>
                  <a:lnTo>
                    <a:pt x="790" y="222"/>
                  </a:lnTo>
                  <a:lnTo>
                    <a:pt x="830" y="230"/>
                  </a:lnTo>
                  <a:lnTo>
                    <a:pt x="868" y="240"/>
                  </a:lnTo>
                  <a:lnTo>
                    <a:pt x="904" y="254"/>
                  </a:lnTo>
                  <a:lnTo>
                    <a:pt x="938" y="272"/>
                  </a:lnTo>
                  <a:lnTo>
                    <a:pt x="968" y="292"/>
                  </a:lnTo>
                  <a:lnTo>
                    <a:pt x="994" y="316"/>
                  </a:lnTo>
                  <a:lnTo>
                    <a:pt x="1006" y="330"/>
                  </a:lnTo>
                  <a:lnTo>
                    <a:pt x="1018" y="344"/>
                  </a:lnTo>
                  <a:lnTo>
                    <a:pt x="1030" y="360"/>
                  </a:lnTo>
                  <a:lnTo>
                    <a:pt x="1040" y="376"/>
                  </a:lnTo>
                  <a:lnTo>
                    <a:pt x="1048" y="394"/>
                  </a:lnTo>
                  <a:lnTo>
                    <a:pt x="1056" y="412"/>
                  </a:lnTo>
                  <a:lnTo>
                    <a:pt x="1064" y="432"/>
                  </a:lnTo>
                  <a:lnTo>
                    <a:pt x="1070" y="452"/>
                  </a:lnTo>
                  <a:lnTo>
                    <a:pt x="1080" y="496"/>
                  </a:lnTo>
                  <a:lnTo>
                    <a:pt x="1088" y="546"/>
                  </a:lnTo>
                  <a:lnTo>
                    <a:pt x="1090" y="600"/>
                  </a:lnTo>
                  <a:lnTo>
                    <a:pt x="1090" y="754"/>
                  </a:lnTo>
                  <a:lnTo>
                    <a:pt x="1090" y="754"/>
                  </a:lnTo>
                  <a:lnTo>
                    <a:pt x="974" y="756"/>
                  </a:lnTo>
                  <a:lnTo>
                    <a:pt x="862" y="762"/>
                  </a:lnTo>
                  <a:lnTo>
                    <a:pt x="754" y="772"/>
                  </a:lnTo>
                  <a:lnTo>
                    <a:pt x="704" y="778"/>
                  </a:lnTo>
                  <a:lnTo>
                    <a:pt x="654" y="786"/>
                  </a:lnTo>
                  <a:lnTo>
                    <a:pt x="604" y="794"/>
                  </a:lnTo>
                  <a:lnTo>
                    <a:pt x="558" y="804"/>
                  </a:lnTo>
                  <a:lnTo>
                    <a:pt x="512" y="816"/>
                  </a:lnTo>
                  <a:lnTo>
                    <a:pt x="468" y="828"/>
                  </a:lnTo>
                  <a:lnTo>
                    <a:pt x="424" y="842"/>
                  </a:lnTo>
                  <a:lnTo>
                    <a:pt x="384" y="858"/>
                  </a:lnTo>
                  <a:lnTo>
                    <a:pt x="346" y="874"/>
                  </a:lnTo>
                  <a:lnTo>
                    <a:pt x="308" y="892"/>
                  </a:lnTo>
                  <a:lnTo>
                    <a:pt x="272" y="912"/>
                  </a:lnTo>
                  <a:lnTo>
                    <a:pt x="238" y="934"/>
                  </a:lnTo>
                  <a:lnTo>
                    <a:pt x="208" y="956"/>
                  </a:lnTo>
                  <a:lnTo>
                    <a:pt x="178" y="980"/>
                  </a:lnTo>
                  <a:lnTo>
                    <a:pt x="150" y="1006"/>
                  </a:lnTo>
                  <a:lnTo>
                    <a:pt x="124" y="1034"/>
                  </a:lnTo>
                  <a:lnTo>
                    <a:pt x="102" y="1064"/>
                  </a:lnTo>
                  <a:lnTo>
                    <a:pt x="80" y="1096"/>
                  </a:lnTo>
                  <a:lnTo>
                    <a:pt x="62" y="1130"/>
                  </a:lnTo>
                  <a:lnTo>
                    <a:pt x="46" y="1166"/>
                  </a:lnTo>
                  <a:lnTo>
                    <a:pt x="32" y="1202"/>
                  </a:lnTo>
                  <a:lnTo>
                    <a:pt x="20" y="1242"/>
                  </a:lnTo>
                  <a:lnTo>
                    <a:pt x="10" y="1282"/>
                  </a:lnTo>
                  <a:lnTo>
                    <a:pt x="4" y="1326"/>
                  </a:lnTo>
                  <a:lnTo>
                    <a:pt x="0" y="1372"/>
                  </a:lnTo>
                  <a:lnTo>
                    <a:pt x="0" y="1420"/>
                  </a:lnTo>
                  <a:lnTo>
                    <a:pt x="0" y="1420"/>
                  </a:lnTo>
                  <a:lnTo>
                    <a:pt x="0" y="1452"/>
                  </a:lnTo>
                  <a:lnTo>
                    <a:pt x="2" y="1486"/>
                  </a:lnTo>
                  <a:lnTo>
                    <a:pt x="6" y="1518"/>
                  </a:lnTo>
                  <a:lnTo>
                    <a:pt x="10" y="1548"/>
                  </a:lnTo>
                  <a:lnTo>
                    <a:pt x="16" y="1578"/>
                  </a:lnTo>
                  <a:lnTo>
                    <a:pt x="24" y="1608"/>
                  </a:lnTo>
                  <a:lnTo>
                    <a:pt x="34" y="1638"/>
                  </a:lnTo>
                  <a:lnTo>
                    <a:pt x="44" y="1666"/>
                  </a:lnTo>
                  <a:lnTo>
                    <a:pt x="56" y="1694"/>
                  </a:lnTo>
                  <a:lnTo>
                    <a:pt x="70" y="1720"/>
                  </a:lnTo>
                  <a:lnTo>
                    <a:pt x="84" y="1746"/>
                  </a:lnTo>
                  <a:lnTo>
                    <a:pt x="100" y="1770"/>
                  </a:lnTo>
                  <a:lnTo>
                    <a:pt x="118" y="1794"/>
                  </a:lnTo>
                  <a:lnTo>
                    <a:pt x="138" y="1818"/>
                  </a:lnTo>
                  <a:lnTo>
                    <a:pt x="158" y="1840"/>
                  </a:lnTo>
                  <a:lnTo>
                    <a:pt x="182" y="1860"/>
                  </a:lnTo>
                  <a:lnTo>
                    <a:pt x="204" y="1880"/>
                  </a:lnTo>
                  <a:lnTo>
                    <a:pt x="230" y="1900"/>
                  </a:lnTo>
                  <a:lnTo>
                    <a:pt x="256" y="1918"/>
                  </a:lnTo>
                  <a:lnTo>
                    <a:pt x="286" y="1934"/>
                  </a:lnTo>
                  <a:lnTo>
                    <a:pt x="314" y="1950"/>
                  </a:lnTo>
                  <a:lnTo>
                    <a:pt x="346" y="1964"/>
                  </a:lnTo>
                  <a:lnTo>
                    <a:pt x="378" y="1976"/>
                  </a:lnTo>
                  <a:lnTo>
                    <a:pt x="414" y="1988"/>
                  </a:lnTo>
                  <a:lnTo>
                    <a:pt x="450" y="2000"/>
                  </a:lnTo>
                  <a:lnTo>
                    <a:pt x="486" y="2008"/>
                  </a:lnTo>
                  <a:lnTo>
                    <a:pt x="526" y="2016"/>
                  </a:lnTo>
                  <a:lnTo>
                    <a:pt x="566" y="2022"/>
                  </a:lnTo>
                  <a:lnTo>
                    <a:pt x="608" y="2028"/>
                  </a:lnTo>
                  <a:lnTo>
                    <a:pt x="652" y="2032"/>
                  </a:lnTo>
                  <a:lnTo>
                    <a:pt x="698" y="2034"/>
                  </a:lnTo>
                  <a:lnTo>
                    <a:pt x="744" y="2034"/>
                  </a:lnTo>
                  <a:lnTo>
                    <a:pt x="744" y="2034"/>
                  </a:lnTo>
                  <a:lnTo>
                    <a:pt x="794" y="2034"/>
                  </a:lnTo>
                  <a:lnTo>
                    <a:pt x="844" y="2032"/>
                  </a:lnTo>
                  <a:lnTo>
                    <a:pt x="892" y="2028"/>
                  </a:lnTo>
                  <a:lnTo>
                    <a:pt x="938" y="2024"/>
                  </a:lnTo>
                  <a:lnTo>
                    <a:pt x="984" y="2018"/>
                  </a:lnTo>
                  <a:lnTo>
                    <a:pt x="1030" y="2012"/>
                  </a:lnTo>
                  <a:lnTo>
                    <a:pt x="1072" y="2004"/>
                  </a:lnTo>
                  <a:lnTo>
                    <a:pt x="1114" y="1996"/>
                  </a:lnTo>
                  <a:lnTo>
                    <a:pt x="1154" y="1986"/>
                  </a:lnTo>
                  <a:lnTo>
                    <a:pt x="1194" y="1976"/>
                  </a:lnTo>
                  <a:lnTo>
                    <a:pt x="1230" y="1964"/>
                  </a:lnTo>
                  <a:lnTo>
                    <a:pt x="1266" y="1952"/>
                  </a:lnTo>
                  <a:lnTo>
                    <a:pt x="1300" y="1938"/>
                  </a:lnTo>
                  <a:lnTo>
                    <a:pt x="1334" y="1926"/>
                  </a:lnTo>
                  <a:lnTo>
                    <a:pt x="1364" y="1910"/>
                  </a:lnTo>
                  <a:lnTo>
                    <a:pt x="1392" y="1896"/>
                  </a:lnTo>
                  <a:lnTo>
                    <a:pt x="1390" y="636"/>
                  </a:lnTo>
                  <a:lnTo>
                    <a:pt x="1390" y="636"/>
                  </a:lnTo>
                  <a:lnTo>
                    <a:pt x="1390" y="592"/>
                  </a:lnTo>
                  <a:lnTo>
                    <a:pt x="1386" y="550"/>
                  </a:lnTo>
                  <a:lnTo>
                    <a:pt x="1382" y="510"/>
                  </a:lnTo>
                  <a:lnTo>
                    <a:pt x="1376" y="470"/>
                  </a:lnTo>
                  <a:lnTo>
                    <a:pt x="1368" y="434"/>
                  </a:lnTo>
                  <a:lnTo>
                    <a:pt x="1358" y="398"/>
                  </a:lnTo>
                  <a:lnTo>
                    <a:pt x="1348" y="366"/>
                  </a:lnTo>
                  <a:lnTo>
                    <a:pt x="1334" y="334"/>
                  </a:lnTo>
                  <a:lnTo>
                    <a:pt x="1320" y="304"/>
                  </a:lnTo>
                  <a:lnTo>
                    <a:pt x="1306" y="276"/>
                  </a:lnTo>
                  <a:lnTo>
                    <a:pt x="1288" y="248"/>
                  </a:lnTo>
                  <a:lnTo>
                    <a:pt x="1270" y="224"/>
                  </a:lnTo>
                  <a:lnTo>
                    <a:pt x="1250" y="200"/>
                  </a:lnTo>
                  <a:lnTo>
                    <a:pt x="1230" y="178"/>
                  </a:lnTo>
                  <a:lnTo>
                    <a:pt x="1208" y="158"/>
                  </a:lnTo>
                  <a:lnTo>
                    <a:pt x="1186" y="138"/>
                  </a:lnTo>
                  <a:lnTo>
                    <a:pt x="1162" y="120"/>
                  </a:lnTo>
                  <a:lnTo>
                    <a:pt x="1136" y="104"/>
                  </a:lnTo>
                  <a:lnTo>
                    <a:pt x="1110" y="88"/>
                  </a:lnTo>
                  <a:lnTo>
                    <a:pt x="1084" y="74"/>
                  </a:lnTo>
                  <a:lnTo>
                    <a:pt x="1056" y="62"/>
                  </a:lnTo>
                  <a:lnTo>
                    <a:pt x="1026" y="52"/>
                  </a:lnTo>
                  <a:lnTo>
                    <a:pt x="998" y="40"/>
                  </a:lnTo>
                  <a:lnTo>
                    <a:pt x="968" y="32"/>
                  </a:lnTo>
                  <a:lnTo>
                    <a:pt x="938" y="24"/>
                  </a:lnTo>
                  <a:lnTo>
                    <a:pt x="906" y="18"/>
                  </a:lnTo>
                  <a:lnTo>
                    <a:pt x="842" y="8"/>
                  </a:lnTo>
                  <a:lnTo>
                    <a:pt x="776" y="2"/>
                  </a:lnTo>
                  <a:lnTo>
                    <a:pt x="708" y="0"/>
                  </a:lnTo>
                  <a:lnTo>
                    <a:pt x="708" y="0"/>
                  </a:lnTo>
                  <a:close/>
                  <a:moveTo>
                    <a:pt x="1092" y="1782"/>
                  </a:moveTo>
                  <a:lnTo>
                    <a:pt x="1092" y="1782"/>
                  </a:lnTo>
                  <a:lnTo>
                    <a:pt x="1060" y="1798"/>
                  </a:lnTo>
                  <a:lnTo>
                    <a:pt x="1024" y="1812"/>
                  </a:lnTo>
                  <a:lnTo>
                    <a:pt x="986" y="1822"/>
                  </a:lnTo>
                  <a:lnTo>
                    <a:pt x="946" y="1832"/>
                  </a:lnTo>
                  <a:lnTo>
                    <a:pt x="904" y="1840"/>
                  </a:lnTo>
                  <a:lnTo>
                    <a:pt x="860" y="1844"/>
                  </a:lnTo>
                  <a:lnTo>
                    <a:pt x="816" y="1848"/>
                  </a:lnTo>
                  <a:lnTo>
                    <a:pt x="770" y="1848"/>
                  </a:lnTo>
                  <a:lnTo>
                    <a:pt x="770" y="1848"/>
                  </a:lnTo>
                  <a:lnTo>
                    <a:pt x="716" y="1846"/>
                  </a:lnTo>
                  <a:lnTo>
                    <a:pt x="666" y="1842"/>
                  </a:lnTo>
                  <a:lnTo>
                    <a:pt x="618" y="1832"/>
                  </a:lnTo>
                  <a:lnTo>
                    <a:pt x="574" y="1820"/>
                  </a:lnTo>
                  <a:lnTo>
                    <a:pt x="532" y="1804"/>
                  </a:lnTo>
                  <a:lnTo>
                    <a:pt x="494" y="1786"/>
                  </a:lnTo>
                  <a:lnTo>
                    <a:pt x="460" y="1762"/>
                  </a:lnTo>
                  <a:lnTo>
                    <a:pt x="428" y="1736"/>
                  </a:lnTo>
                  <a:lnTo>
                    <a:pt x="400" y="1708"/>
                  </a:lnTo>
                  <a:lnTo>
                    <a:pt x="386" y="1692"/>
                  </a:lnTo>
                  <a:lnTo>
                    <a:pt x="374" y="1674"/>
                  </a:lnTo>
                  <a:lnTo>
                    <a:pt x="354" y="1640"/>
                  </a:lnTo>
                  <a:lnTo>
                    <a:pt x="336" y="1600"/>
                  </a:lnTo>
                  <a:lnTo>
                    <a:pt x="322" y="1558"/>
                  </a:lnTo>
                  <a:lnTo>
                    <a:pt x="312" y="1512"/>
                  </a:lnTo>
                  <a:lnTo>
                    <a:pt x="306" y="1464"/>
                  </a:lnTo>
                  <a:lnTo>
                    <a:pt x="304" y="1412"/>
                  </a:lnTo>
                  <a:lnTo>
                    <a:pt x="304" y="1412"/>
                  </a:lnTo>
                  <a:lnTo>
                    <a:pt x="304" y="1376"/>
                  </a:lnTo>
                  <a:lnTo>
                    <a:pt x="308" y="1342"/>
                  </a:lnTo>
                  <a:lnTo>
                    <a:pt x="312" y="1308"/>
                  </a:lnTo>
                  <a:lnTo>
                    <a:pt x="318" y="1278"/>
                  </a:lnTo>
                  <a:lnTo>
                    <a:pt x="324" y="1248"/>
                  </a:lnTo>
                  <a:lnTo>
                    <a:pt x="334" y="1222"/>
                  </a:lnTo>
                  <a:lnTo>
                    <a:pt x="344" y="1196"/>
                  </a:lnTo>
                  <a:lnTo>
                    <a:pt x="358" y="1172"/>
                  </a:lnTo>
                  <a:lnTo>
                    <a:pt x="372" y="1148"/>
                  </a:lnTo>
                  <a:lnTo>
                    <a:pt x="386" y="1128"/>
                  </a:lnTo>
                  <a:lnTo>
                    <a:pt x="404" y="1108"/>
                  </a:lnTo>
                  <a:lnTo>
                    <a:pt x="422" y="1088"/>
                  </a:lnTo>
                  <a:lnTo>
                    <a:pt x="442" y="1072"/>
                  </a:lnTo>
                  <a:lnTo>
                    <a:pt x="464" y="1056"/>
                  </a:lnTo>
                  <a:lnTo>
                    <a:pt x="488" y="1042"/>
                  </a:lnTo>
                  <a:lnTo>
                    <a:pt x="512" y="1028"/>
                  </a:lnTo>
                  <a:lnTo>
                    <a:pt x="538" y="1016"/>
                  </a:lnTo>
                  <a:lnTo>
                    <a:pt x="566" y="1004"/>
                  </a:lnTo>
                  <a:lnTo>
                    <a:pt x="594" y="994"/>
                  </a:lnTo>
                  <a:lnTo>
                    <a:pt x="624" y="986"/>
                  </a:lnTo>
                  <a:lnTo>
                    <a:pt x="656" y="978"/>
                  </a:lnTo>
                  <a:lnTo>
                    <a:pt x="690" y="970"/>
                  </a:lnTo>
                  <a:lnTo>
                    <a:pt x="760" y="960"/>
                  </a:lnTo>
                  <a:lnTo>
                    <a:pt x="834" y="950"/>
                  </a:lnTo>
                  <a:lnTo>
                    <a:pt x="914" y="946"/>
                  </a:lnTo>
                  <a:lnTo>
                    <a:pt x="1000" y="942"/>
                  </a:lnTo>
                  <a:lnTo>
                    <a:pt x="1090" y="942"/>
                  </a:lnTo>
                  <a:lnTo>
                    <a:pt x="1092" y="17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0" name="Freeform 7"/>
            <p:cNvSpPr>
              <a:spLocks/>
            </p:cNvSpPr>
            <p:nvPr userDrawn="1"/>
          </p:nvSpPr>
          <p:spPr bwMode="auto">
            <a:xfrm>
              <a:off x="-919" y="3006"/>
              <a:ext cx="1392" cy="2624"/>
            </a:xfrm>
            <a:custGeom>
              <a:avLst/>
              <a:gdLst>
                <a:gd name="T0" fmla="*/ 980 w 1392"/>
                <a:gd name="T1" fmla="*/ 2412 h 2624"/>
                <a:gd name="T2" fmla="*/ 888 w 1392"/>
                <a:gd name="T3" fmla="*/ 2408 h 2624"/>
                <a:gd name="T4" fmla="*/ 804 w 1392"/>
                <a:gd name="T5" fmla="*/ 2394 h 2624"/>
                <a:gd name="T6" fmla="*/ 726 w 1392"/>
                <a:gd name="T7" fmla="*/ 2370 h 2624"/>
                <a:gd name="T8" fmla="*/ 660 w 1392"/>
                <a:gd name="T9" fmla="*/ 2332 h 2624"/>
                <a:gd name="T10" fmla="*/ 618 w 1392"/>
                <a:gd name="T11" fmla="*/ 2294 h 2624"/>
                <a:gd name="T12" fmla="*/ 594 w 1392"/>
                <a:gd name="T13" fmla="*/ 2264 h 2624"/>
                <a:gd name="T14" fmla="*/ 574 w 1392"/>
                <a:gd name="T15" fmla="*/ 2230 h 2624"/>
                <a:gd name="T16" fmla="*/ 556 w 1392"/>
                <a:gd name="T17" fmla="*/ 2192 h 2624"/>
                <a:gd name="T18" fmla="*/ 544 w 1392"/>
                <a:gd name="T19" fmla="*/ 2150 h 2624"/>
                <a:gd name="T20" fmla="*/ 534 w 1392"/>
                <a:gd name="T21" fmla="*/ 2104 h 2624"/>
                <a:gd name="T22" fmla="*/ 530 w 1392"/>
                <a:gd name="T23" fmla="*/ 2052 h 2624"/>
                <a:gd name="T24" fmla="*/ 526 w 1392"/>
                <a:gd name="T25" fmla="*/ 0 h 2624"/>
                <a:gd name="T26" fmla="*/ 226 w 1392"/>
                <a:gd name="T27" fmla="*/ 626 h 2624"/>
                <a:gd name="T28" fmla="*/ 0 w 1392"/>
                <a:gd name="T29" fmla="*/ 828 h 2624"/>
                <a:gd name="T30" fmla="*/ 228 w 1392"/>
                <a:gd name="T31" fmla="*/ 1988 h 2624"/>
                <a:gd name="T32" fmla="*/ 228 w 1392"/>
                <a:gd name="T33" fmla="*/ 2032 h 2624"/>
                <a:gd name="T34" fmla="*/ 236 w 1392"/>
                <a:gd name="T35" fmla="*/ 2114 h 2624"/>
                <a:gd name="T36" fmla="*/ 250 w 1392"/>
                <a:gd name="T37" fmla="*/ 2190 h 2624"/>
                <a:gd name="T38" fmla="*/ 270 w 1392"/>
                <a:gd name="T39" fmla="*/ 2258 h 2624"/>
                <a:gd name="T40" fmla="*/ 298 w 1392"/>
                <a:gd name="T41" fmla="*/ 2320 h 2624"/>
                <a:gd name="T42" fmla="*/ 330 w 1392"/>
                <a:gd name="T43" fmla="*/ 2374 h 2624"/>
                <a:gd name="T44" fmla="*/ 368 w 1392"/>
                <a:gd name="T45" fmla="*/ 2424 h 2624"/>
                <a:gd name="T46" fmla="*/ 410 w 1392"/>
                <a:gd name="T47" fmla="*/ 2466 h 2624"/>
                <a:gd name="T48" fmla="*/ 458 w 1392"/>
                <a:gd name="T49" fmla="*/ 2504 h 2624"/>
                <a:gd name="T50" fmla="*/ 508 w 1392"/>
                <a:gd name="T51" fmla="*/ 2536 h 2624"/>
                <a:gd name="T52" fmla="*/ 564 w 1392"/>
                <a:gd name="T53" fmla="*/ 2562 h 2624"/>
                <a:gd name="T54" fmla="*/ 622 w 1392"/>
                <a:gd name="T55" fmla="*/ 2582 h 2624"/>
                <a:gd name="T56" fmla="*/ 682 w 1392"/>
                <a:gd name="T57" fmla="*/ 2600 h 2624"/>
                <a:gd name="T58" fmla="*/ 778 w 1392"/>
                <a:gd name="T59" fmla="*/ 2616 h 2624"/>
                <a:gd name="T60" fmla="*/ 912 w 1392"/>
                <a:gd name="T61" fmla="*/ 2624 h 2624"/>
                <a:gd name="T62" fmla="*/ 976 w 1392"/>
                <a:gd name="T63" fmla="*/ 2622 h 2624"/>
                <a:gd name="T64" fmla="*/ 1102 w 1392"/>
                <a:gd name="T65" fmla="*/ 2608 h 2624"/>
                <a:gd name="T66" fmla="*/ 1220 w 1392"/>
                <a:gd name="T67" fmla="*/ 2584 h 2624"/>
                <a:gd name="T68" fmla="*/ 1334 w 1392"/>
                <a:gd name="T69" fmla="*/ 2550 h 2624"/>
                <a:gd name="T70" fmla="*/ 1392 w 1392"/>
                <a:gd name="T71" fmla="*/ 2302 h 2624"/>
                <a:gd name="T72" fmla="*/ 1336 w 1392"/>
                <a:gd name="T73" fmla="*/ 2324 h 2624"/>
                <a:gd name="T74" fmla="*/ 1228 w 1392"/>
                <a:gd name="T75" fmla="*/ 2364 h 2624"/>
                <a:gd name="T76" fmla="*/ 1126 w 1392"/>
                <a:gd name="T77" fmla="*/ 2394 h 2624"/>
                <a:gd name="T78" fmla="*/ 1026 w 1392"/>
                <a:gd name="T79" fmla="*/ 2410 h 2624"/>
                <a:gd name="T80" fmla="*/ 980 w 1392"/>
                <a:gd name="T81" fmla="*/ 2412 h 2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92" h="2624">
                  <a:moveTo>
                    <a:pt x="980" y="2412"/>
                  </a:moveTo>
                  <a:lnTo>
                    <a:pt x="980" y="2412"/>
                  </a:lnTo>
                  <a:lnTo>
                    <a:pt x="934" y="2412"/>
                  </a:lnTo>
                  <a:lnTo>
                    <a:pt x="888" y="2408"/>
                  </a:lnTo>
                  <a:lnTo>
                    <a:pt x="844" y="2402"/>
                  </a:lnTo>
                  <a:lnTo>
                    <a:pt x="804" y="2394"/>
                  </a:lnTo>
                  <a:lnTo>
                    <a:pt x="764" y="2384"/>
                  </a:lnTo>
                  <a:lnTo>
                    <a:pt x="726" y="2370"/>
                  </a:lnTo>
                  <a:lnTo>
                    <a:pt x="692" y="2352"/>
                  </a:lnTo>
                  <a:lnTo>
                    <a:pt x="660" y="2332"/>
                  </a:lnTo>
                  <a:lnTo>
                    <a:pt x="632" y="2308"/>
                  </a:lnTo>
                  <a:lnTo>
                    <a:pt x="618" y="2294"/>
                  </a:lnTo>
                  <a:lnTo>
                    <a:pt x="606" y="2280"/>
                  </a:lnTo>
                  <a:lnTo>
                    <a:pt x="594" y="2264"/>
                  </a:lnTo>
                  <a:lnTo>
                    <a:pt x="584" y="2248"/>
                  </a:lnTo>
                  <a:lnTo>
                    <a:pt x="574" y="2230"/>
                  </a:lnTo>
                  <a:lnTo>
                    <a:pt x="564" y="2212"/>
                  </a:lnTo>
                  <a:lnTo>
                    <a:pt x="556" y="2192"/>
                  </a:lnTo>
                  <a:lnTo>
                    <a:pt x="550" y="2172"/>
                  </a:lnTo>
                  <a:lnTo>
                    <a:pt x="544" y="2150"/>
                  </a:lnTo>
                  <a:lnTo>
                    <a:pt x="538" y="2128"/>
                  </a:lnTo>
                  <a:lnTo>
                    <a:pt x="534" y="2104"/>
                  </a:lnTo>
                  <a:lnTo>
                    <a:pt x="532" y="2078"/>
                  </a:lnTo>
                  <a:lnTo>
                    <a:pt x="530" y="2052"/>
                  </a:lnTo>
                  <a:lnTo>
                    <a:pt x="528" y="2024"/>
                  </a:lnTo>
                  <a:lnTo>
                    <a:pt x="526" y="0"/>
                  </a:lnTo>
                  <a:lnTo>
                    <a:pt x="224" y="104"/>
                  </a:lnTo>
                  <a:lnTo>
                    <a:pt x="226" y="626"/>
                  </a:lnTo>
                  <a:lnTo>
                    <a:pt x="0" y="626"/>
                  </a:lnTo>
                  <a:lnTo>
                    <a:pt x="0" y="828"/>
                  </a:lnTo>
                  <a:lnTo>
                    <a:pt x="226" y="826"/>
                  </a:lnTo>
                  <a:lnTo>
                    <a:pt x="228" y="1988"/>
                  </a:lnTo>
                  <a:lnTo>
                    <a:pt x="228" y="1988"/>
                  </a:lnTo>
                  <a:lnTo>
                    <a:pt x="228" y="2032"/>
                  </a:lnTo>
                  <a:lnTo>
                    <a:pt x="232" y="2074"/>
                  </a:lnTo>
                  <a:lnTo>
                    <a:pt x="236" y="2114"/>
                  </a:lnTo>
                  <a:lnTo>
                    <a:pt x="242" y="2152"/>
                  </a:lnTo>
                  <a:lnTo>
                    <a:pt x="250" y="2190"/>
                  </a:lnTo>
                  <a:lnTo>
                    <a:pt x="260" y="2224"/>
                  </a:lnTo>
                  <a:lnTo>
                    <a:pt x="270" y="2258"/>
                  </a:lnTo>
                  <a:lnTo>
                    <a:pt x="284" y="2290"/>
                  </a:lnTo>
                  <a:lnTo>
                    <a:pt x="298" y="2320"/>
                  </a:lnTo>
                  <a:lnTo>
                    <a:pt x="314" y="2348"/>
                  </a:lnTo>
                  <a:lnTo>
                    <a:pt x="330" y="2374"/>
                  </a:lnTo>
                  <a:lnTo>
                    <a:pt x="348" y="2400"/>
                  </a:lnTo>
                  <a:lnTo>
                    <a:pt x="368" y="2424"/>
                  </a:lnTo>
                  <a:lnTo>
                    <a:pt x="388" y="2446"/>
                  </a:lnTo>
                  <a:lnTo>
                    <a:pt x="410" y="2466"/>
                  </a:lnTo>
                  <a:lnTo>
                    <a:pt x="434" y="2486"/>
                  </a:lnTo>
                  <a:lnTo>
                    <a:pt x="458" y="2504"/>
                  </a:lnTo>
                  <a:lnTo>
                    <a:pt x="482" y="2520"/>
                  </a:lnTo>
                  <a:lnTo>
                    <a:pt x="508" y="2536"/>
                  </a:lnTo>
                  <a:lnTo>
                    <a:pt x="536" y="2550"/>
                  </a:lnTo>
                  <a:lnTo>
                    <a:pt x="564" y="2562"/>
                  </a:lnTo>
                  <a:lnTo>
                    <a:pt x="592" y="2572"/>
                  </a:lnTo>
                  <a:lnTo>
                    <a:pt x="622" y="2582"/>
                  </a:lnTo>
                  <a:lnTo>
                    <a:pt x="652" y="2592"/>
                  </a:lnTo>
                  <a:lnTo>
                    <a:pt x="682" y="2600"/>
                  </a:lnTo>
                  <a:lnTo>
                    <a:pt x="714" y="2606"/>
                  </a:lnTo>
                  <a:lnTo>
                    <a:pt x="778" y="2616"/>
                  </a:lnTo>
                  <a:lnTo>
                    <a:pt x="844" y="2622"/>
                  </a:lnTo>
                  <a:lnTo>
                    <a:pt x="912" y="2624"/>
                  </a:lnTo>
                  <a:lnTo>
                    <a:pt x="912" y="2624"/>
                  </a:lnTo>
                  <a:lnTo>
                    <a:pt x="976" y="2622"/>
                  </a:lnTo>
                  <a:lnTo>
                    <a:pt x="1040" y="2616"/>
                  </a:lnTo>
                  <a:lnTo>
                    <a:pt x="1102" y="2608"/>
                  </a:lnTo>
                  <a:lnTo>
                    <a:pt x="1162" y="2598"/>
                  </a:lnTo>
                  <a:lnTo>
                    <a:pt x="1220" y="2584"/>
                  </a:lnTo>
                  <a:lnTo>
                    <a:pt x="1278" y="2568"/>
                  </a:lnTo>
                  <a:lnTo>
                    <a:pt x="1334" y="2550"/>
                  </a:lnTo>
                  <a:lnTo>
                    <a:pt x="1392" y="2530"/>
                  </a:lnTo>
                  <a:lnTo>
                    <a:pt x="1392" y="2302"/>
                  </a:lnTo>
                  <a:lnTo>
                    <a:pt x="1392" y="2302"/>
                  </a:lnTo>
                  <a:lnTo>
                    <a:pt x="1336" y="2324"/>
                  </a:lnTo>
                  <a:lnTo>
                    <a:pt x="1282" y="2346"/>
                  </a:lnTo>
                  <a:lnTo>
                    <a:pt x="1228" y="2364"/>
                  </a:lnTo>
                  <a:lnTo>
                    <a:pt x="1176" y="2380"/>
                  </a:lnTo>
                  <a:lnTo>
                    <a:pt x="1126" y="2394"/>
                  </a:lnTo>
                  <a:lnTo>
                    <a:pt x="1076" y="2404"/>
                  </a:lnTo>
                  <a:lnTo>
                    <a:pt x="1026" y="2410"/>
                  </a:lnTo>
                  <a:lnTo>
                    <a:pt x="980" y="2412"/>
                  </a:lnTo>
                  <a:lnTo>
                    <a:pt x="980" y="24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1" name="Freeform 8"/>
            <p:cNvSpPr>
              <a:spLocks noEditPoints="1"/>
            </p:cNvSpPr>
            <p:nvPr userDrawn="1"/>
          </p:nvSpPr>
          <p:spPr bwMode="auto">
            <a:xfrm>
              <a:off x="-2441" y="3598"/>
              <a:ext cx="1394" cy="2034"/>
            </a:xfrm>
            <a:custGeom>
              <a:avLst/>
              <a:gdLst>
                <a:gd name="T0" fmla="*/ 610 w 1394"/>
                <a:gd name="T1" fmla="*/ 4 h 2034"/>
                <a:gd name="T2" fmla="*/ 432 w 1394"/>
                <a:gd name="T3" fmla="*/ 30 h 2034"/>
                <a:gd name="T4" fmla="*/ 214 w 1394"/>
                <a:gd name="T5" fmla="*/ 98 h 2034"/>
                <a:gd name="T6" fmla="*/ 112 w 1394"/>
                <a:gd name="T7" fmla="*/ 370 h 2034"/>
                <a:gd name="T8" fmla="*/ 356 w 1394"/>
                <a:gd name="T9" fmla="*/ 268 h 2034"/>
                <a:gd name="T10" fmla="*/ 546 w 1394"/>
                <a:gd name="T11" fmla="*/ 220 h 2034"/>
                <a:gd name="T12" fmla="*/ 658 w 1394"/>
                <a:gd name="T13" fmla="*/ 210 h 2034"/>
                <a:gd name="T14" fmla="*/ 832 w 1394"/>
                <a:gd name="T15" fmla="*/ 230 h 2034"/>
                <a:gd name="T16" fmla="*/ 968 w 1394"/>
                <a:gd name="T17" fmla="*/ 292 h 2034"/>
                <a:gd name="T18" fmla="*/ 1030 w 1394"/>
                <a:gd name="T19" fmla="*/ 360 h 2034"/>
                <a:gd name="T20" fmla="*/ 1066 w 1394"/>
                <a:gd name="T21" fmla="*/ 430 h 2034"/>
                <a:gd name="T22" fmla="*/ 1090 w 1394"/>
                <a:gd name="T23" fmla="*/ 600 h 2034"/>
                <a:gd name="T24" fmla="*/ 862 w 1394"/>
                <a:gd name="T25" fmla="*/ 762 h 2034"/>
                <a:gd name="T26" fmla="*/ 606 w 1394"/>
                <a:gd name="T27" fmla="*/ 794 h 2034"/>
                <a:gd name="T28" fmla="*/ 426 w 1394"/>
                <a:gd name="T29" fmla="*/ 842 h 2034"/>
                <a:gd name="T30" fmla="*/ 272 w 1394"/>
                <a:gd name="T31" fmla="*/ 912 h 2034"/>
                <a:gd name="T32" fmla="*/ 150 w 1394"/>
                <a:gd name="T33" fmla="*/ 1006 h 2034"/>
                <a:gd name="T34" fmla="*/ 62 w 1394"/>
                <a:gd name="T35" fmla="*/ 1130 h 2034"/>
                <a:gd name="T36" fmla="*/ 12 w 1394"/>
                <a:gd name="T37" fmla="*/ 1282 h 2034"/>
                <a:gd name="T38" fmla="*/ 0 w 1394"/>
                <a:gd name="T39" fmla="*/ 1420 h 2034"/>
                <a:gd name="T40" fmla="*/ 10 w 1394"/>
                <a:gd name="T41" fmla="*/ 1548 h 2034"/>
                <a:gd name="T42" fmla="*/ 44 w 1394"/>
                <a:gd name="T43" fmla="*/ 1666 h 2034"/>
                <a:gd name="T44" fmla="*/ 102 w 1394"/>
                <a:gd name="T45" fmla="*/ 1770 h 2034"/>
                <a:gd name="T46" fmla="*/ 182 w 1394"/>
                <a:gd name="T47" fmla="*/ 1860 h 2034"/>
                <a:gd name="T48" fmla="*/ 286 w 1394"/>
                <a:gd name="T49" fmla="*/ 1934 h 2034"/>
                <a:gd name="T50" fmla="*/ 414 w 1394"/>
                <a:gd name="T51" fmla="*/ 1988 h 2034"/>
                <a:gd name="T52" fmla="*/ 566 w 1394"/>
                <a:gd name="T53" fmla="*/ 2022 h 2034"/>
                <a:gd name="T54" fmla="*/ 744 w 1394"/>
                <a:gd name="T55" fmla="*/ 2034 h 2034"/>
                <a:gd name="T56" fmla="*/ 892 w 1394"/>
                <a:gd name="T57" fmla="*/ 2028 h 2034"/>
                <a:gd name="T58" fmla="*/ 1074 w 1394"/>
                <a:gd name="T59" fmla="*/ 2004 h 2034"/>
                <a:gd name="T60" fmla="*/ 1232 w 1394"/>
                <a:gd name="T61" fmla="*/ 1964 h 2034"/>
                <a:gd name="T62" fmla="*/ 1364 w 1394"/>
                <a:gd name="T63" fmla="*/ 1910 h 2034"/>
                <a:gd name="T64" fmla="*/ 1392 w 1394"/>
                <a:gd name="T65" fmla="*/ 592 h 2034"/>
                <a:gd name="T66" fmla="*/ 1370 w 1394"/>
                <a:gd name="T67" fmla="*/ 434 h 2034"/>
                <a:gd name="T68" fmla="*/ 1322 w 1394"/>
                <a:gd name="T69" fmla="*/ 304 h 2034"/>
                <a:gd name="T70" fmla="*/ 1252 w 1394"/>
                <a:gd name="T71" fmla="*/ 200 h 2034"/>
                <a:gd name="T72" fmla="*/ 1162 w 1394"/>
                <a:gd name="T73" fmla="*/ 120 h 2034"/>
                <a:gd name="T74" fmla="*/ 1056 w 1394"/>
                <a:gd name="T75" fmla="*/ 62 h 2034"/>
                <a:gd name="T76" fmla="*/ 938 w 1394"/>
                <a:gd name="T77" fmla="*/ 24 h 2034"/>
                <a:gd name="T78" fmla="*/ 708 w 1394"/>
                <a:gd name="T79" fmla="*/ 0 h 2034"/>
                <a:gd name="T80" fmla="*/ 1060 w 1394"/>
                <a:gd name="T81" fmla="*/ 1798 h 2034"/>
                <a:gd name="T82" fmla="*/ 904 w 1394"/>
                <a:gd name="T83" fmla="*/ 1838 h 2034"/>
                <a:gd name="T84" fmla="*/ 770 w 1394"/>
                <a:gd name="T85" fmla="*/ 1848 h 2034"/>
                <a:gd name="T86" fmla="*/ 574 w 1394"/>
                <a:gd name="T87" fmla="*/ 1820 h 2034"/>
                <a:gd name="T88" fmla="*/ 428 w 1394"/>
                <a:gd name="T89" fmla="*/ 1736 h 2034"/>
                <a:gd name="T90" fmla="*/ 354 w 1394"/>
                <a:gd name="T91" fmla="*/ 1638 h 2034"/>
                <a:gd name="T92" fmla="*/ 306 w 1394"/>
                <a:gd name="T93" fmla="*/ 1464 h 2034"/>
                <a:gd name="T94" fmla="*/ 308 w 1394"/>
                <a:gd name="T95" fmla="*/ 1340 h 2034"/>
                <a:gd name="T96" fmla="*/ 334 w 1394"/>
                <a:gd name="T97" fmla="*/ 1220 h 2034"/>
                <a:gd name="T98" fmla="*/ 386 w 1394"/>
                <a:gd name="T99" fmla="*/ 1126 h 2034"/>
                <a:gd name="T100" fmla="*/ 464 w 1394"/>
                <a:gd name="T101" fmla="*/ 1056 h 2034"/>
                <a:gd name="T102" fmla="*/ 566 w 1394"/>
                <a:gd name="T103" fmla="*/ 1004 h 2034"/>
                <a:gd name="T104" fmla="*/ 690 w 1394"/>
                <a:gd name="T105" fmla="*/ 970 h 2034"/>
                <a:gd name="T106" fmla="*/ 1000 w 1394"/>
                <a:gd name="T107" fmla="*/ 942 h 2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94" h="2034">
                  <a:moveTo>
                    <a:pt x="708" y="0"/>
                  </a:moveTo>
                  <a:lnTo>
                    <a:pt x="708" y="0"/>
                  </a:lnTo>
                  <a:lnTo>
                    <a:pt x="660" y="2"/>
                  </a:lnTo>
                  <a:lnTo>
                    <a:pt x="610" y="4"/>
                  </a:lnTo>
                  <a:lnTo>
                    <a:pt x="564" y="8"/>
                  </a:lnTo>
                  <a:lnTo>
                    <a:pt x="518" y="14"/>
                  </a:lnTo>
                  <a:lnTo>
                    <a:pt x="474" y="22"/>
                  </a:lnTo>
                  <a:lnTo>
                    <a:pt x="432" y="30"/>
                  </a:lnTo>
                  <a:lnTo>
                    <a:pt x="390" y="40"/>
                  </a:lnTo>
                  <a:lnTo>
                    <a:pt x="352" y="50"/>
                  </a:lnTo>
                  <a:lnTo>
                    <a:pt x="280" y="72"/>
                  </a:lnTo>
                  <a:lnTo>
                    <a:pt x="214" y="98"/>
                  </a:lnTo>
                  <a:lnTo>
                    <a:pt x="158" y="122"/>
                  </a:lnTo>
                  <a:lnTo>
                    <a:pt x="112" y="146"/>
                  </a:lnTo>
                  <a:lnTo>
                    <a:pt x="112" y="370"/>
                  </a:lnTo>
                  <a:lnTo>
                    <a:pt x="112" y="370"/>
                  </a:lnTo>
                  <a:lnTo>
                    <a:pt x="160" y="346"/>
                  </a:lnTo>
                  <a:lnTo>
                    <a:pt x="218" y="320"/>
                  </a:lnTo>
                  <a:lnTo>
                    <a:pt x="284" y="294"/>
                  </a:lnTo>
                  <a:lnTo>
                    <a:pt x="356" y="268"/>
                  </a:lnTo>
                  <a:lnTo>
                    <a:pt x="432" y="246"/>
                  </a:lnTo>
                  <a:lnTo>
                    <a:pt x="470" y="236"/>
                  </a:lnTo>
                  <a:lnTo>
                    <a:pt x="508" y="228"/>
                  </a:lnTo>
                  <a:lnTo>
                    <a:pt x="546" y="220"/>
                  </a:lnTo>
                  <a:lnTo>
                    <a:pt x="584" y="216"/>
                  </a:lnTo>
                  <a:lnTo>
                    <a:pt x="622" y="212"/>
                  </a:lnTo>
                  <a:lnTo>
                    <a:pt x="658" y="210"/>
                  </a:lnTo>
                  <a:lnTo>
                    <a:pt x="658" y="210"/>
                  </a:lnTo>
                  <a:lnTo>
                    <a:pt x="704" y="212"/>
                  </a:lnTo>
                  <a:lnTo>
                    <a:pt x="748" y="216"/>
                  </a:lnTo>
                  <a:lnTo>
                    <a:pt x="792" y="220"/>
                  </a:lnTo>
                  <a:lnTo>
                    <a:pt x="832" y="230"/>
                  </a:lnTo>
                  <a:lnTo>
                    <a:pt x="870" y="240"/>
                  </a:lnTo>
                  <a:lnTo>
                    <a:pt x="904" y="254"/>
                  </a:lnTo>
                  <a:lnTo>
                    <a:pt x="938" y="272"/>
                  </a:lnTo>
                  <a:lnTo>
                    <a:pt x="968" y="292"/>
                  </a:lnTo>
                  <a:lnTo>
                    <a:pt x="996" y="316"/>
                  </a:lnTo>
                  <a:lnTo>
                    <a:pt x="1008" y="330"/>
                  </a:lnTo>
                  <a:lnTo>
                    <a:pt x="1020" y="344"/>
                  </a:lnTo>
                  <a:lnTo>
                    <a:pt x="1030" y="360"/>
                  </a:lnTo>
                  <a:lnTo>
                    <a:pt x="1040" y="376"/>
                  </a:lnTo>
                  <a:lnTo>
                    <a:pt x="1050" y="394"/>
                  </a:lnTo>
                  <a:lnTo>
                    <a:pt x="1058" y="412"/>
                  </a:lnTo>
                  <a:lnTo>
                    <a:pt x="1066" y="430"/>
                  </a:lnTo>
                  <a:lnTo>
                    <a:pt x="1072" y="452"/>
                  </a:lnTo>
                  <a:lnTo>
                    <a:pt x="1082" y="496"/>
                  </a:lnTo>
                  <a:lnTo>
                    <a:pt x="1088" y="546"/>
                  </a:lnTo>
                  <a:lnTo>
                    <a:pt x="1090" y="600"/>
                  </a:lnTo>
                  <a:lnTo>
                    <a:pt x="1090" y="754"/>
                  </a:lnTo>
                  <a:lnTo>
                    <a:pt x="1090" y="754"/>
                  </a:lnTo>
                  <a:lnTo>
                    <a:pt x="974" y="756"/>
                  </a:lnTo>
                  <a:lnTo>
                    <a:pt x="862" y="762"/>
                  </a:lnTo>
                  <a:lnTo>
                    <a:pt x="756" y="772"/>
                  </a:lnTo>
                  <a:lnTo>
                    <a:pt x="704" y="778"/>
                  </a:lnTo>
                  <a:lnTo>
                    <a:pt x="654" y="786"/>
                  </a:lnTo>
                  <a:lnTo>
                    <a:pt x="606" y="794"/>
                  </a:lnTo>
                  <a:lnTo>
                    <a:pt x="558" y="804"/>
                  </a:lnTo>
                  <a:lnTo>
                    <a:pt x="512" y="816"/>
                  </a:lnTo>
                  <a:lnTo>
                    <a:pt x="468" y="828"/>
                  </a:lnTo>
                  <a:lnTo>
                    <a:pt x="426" y="842"/>
                  </a:lnTo>
                  <a:lnTo>
                    <a:pt x="384" y="858"/>
                  </a:lnTo>
                  <a:lnTo>
                    <a:pt x="346" y="874"/>
                  </a:lnTo>
                  <a:lnTo>
                    <a:pt x="308" y="892"/>
                  </a:lnTo>
                  <a:lnTo>
                    <a:pt x="272" y="912"/>
                  </a:lnTo>
                  <a:lnTo>
                    <a:pt x="240" y="932"/>
                  </a:lnTo>
                  <a:lnTo>
                    <a:pt x="208" y="956"/>
                  </a:lnTo>
                  <a:lnTo>
                    <a:pt x="178" y="980"/>
                  </a:lnTo>
                  <a:lnTo>
                    <a:pt x="150" y="1006"/>
                  </a:lnTo>
                  <a:lnTo>
                    <a:pt x="126" y="1034"/>
                  </a:lnTo>
                  <a:lnTo>
                    <a:pt x="102" y="1064"/>
                  </a:lnTo>
                  <a:lnTo>
                    <a:pt x="80" y="1096"/>
                  </a:lnTo>
                  <a:lnTo>
                    <a:pt x="62" y="1130"/>
                  </a:lnTo>
                  <a:lnTo>
                    <a:pt x="46" y="1164"/>
                  </a:lnTo>
                  <a:lnTo>
                    <a:pt x="32" y="1202"/>
                  </a:lnTo>
                  <a:lnTo>
                    <a:pt x="20" y="1242"/>
                  </a:lnTo>
                  <a:lnTo>
                    <a:pt x="12" y="1282"/>
                  </a:lnTo>
                  <a:lnTo>
                    <a:pt x="4" y="1326"/>
                  </a:lnTo>
                  <a:lnTo>
                    <a:pt x="0" y="1372"/>
                  </a:lnTo>
                  <a:lnTo>
                    <a:pt x="0" y="1420"/>
                  </a:lnTo>
                  <a:lnTo>
                    <a:pt x="0" y="1420"/>
                  </a:lnTo>
                  <a:lnTo>
                    <a:pt x="0" y="1452"/>
                  </a:lnTo>
                  <a:lnTo>
                    <a:pt x="2" y="1484"/>
                  </a:lnTo>
                  <a:lnTo>
                    <a:pt x="6" y="1516"/>
                  </a:lnTo>
                  <a:lnTo>
                    <a:pt x="10" y="1548"/>
                  </a:lnTo>
                  <a:lnTo>
                    <a:pt x="18" y="1578"/>
                  </a:lnTo>
                  <a:lnTo>
                    <a:pt x="24" y="1608"/>
                  </a:lnTo>
                  <a:lnTo>
                    <a:pt x="34" y="1638"/>
                  </a:lnTo>
                  <a:lnTo>
                    <a:pt x="44" y="1666"/>
                  </a:lnTo>
                  <a:lnTo>
                    <a:pt x="56" y="1694"/>
                  </a:lnTo>
                  <a:lnTo>
                    <a:pt x="70" y="1720"/>
                  </a:lnTo>
                  <a:lnTo>
                    <a:pt x="84" y="1746"/>
                  </a:lnTo>
                  <a:lnTo>
                    <a:pt x="102" y="1770"/>
                  </a:lnTo>
                  <a:lnTo>
                    <a:pt x="120" y="1794"/>
                  </a:lnTo>
                  <a:lnTo>
                    <a:pt x="138" y="1818"/>
                  </a:lnTo>
                  <a:lnTo>
                    <a:pt x="160" y="1840"/>
                  </a:lnTo>
                  <a:lnTo>
                    <a:pt x="182" y="1860"/>
                  </a:lnTo>
                  <a:lnTo>
                    <a:pt x="206" y="1880"/>
                  </a:lnTo>
                  <a:lnTo>
                    <a:pt x="230" y="1900"/>
                  </a:lnTo>
                  <a:lnTo>
                    <a:pt x="258" y="1918"/>
                  </a:lnTo>
                  <a:lnTo>
                    <a:pt x="286" y="1934"/>
                  </a:lnTo>
                  <a:lnTo>
                    <a:pt x="316" y="1950"/>
                  </a:lnTo>
                  <a:lnTo>
                    <a:pt x="346" y="1964"/>
                  </a:lnTo>
                  <a:lnTo>
                    <a:pt x="380" y="1976"/>
                  </a:lnTo>
                  <a:lnTo>
                    <a:pt x="414" y="1988"/>
                  </a:lnTo>
                  <a:lnTo>
                    <a:pt x="450" y="1998"/>
                  </a:lnTo>
                  <a:lnTo>
                    <a:pt x="486" y="2008"/>
                  </a:lnTo>
                  <a:lnTo>
                    <a:pt x="526" y="2016"/>
                  </a:lnTo>
                  <a:lnTo>
                    <a:pt x="566" y="2022"/>
                  </a:lnTo>
                  <a:lnTo>
                    <a:pt x="608" y="2028"/>
                  </a:lnTo>
                  <a:lnTo>
                    <a:pt x="652" y="2030"/>
                  </a:lnTo>
                  <a:lnTo>
                    <a:pt x="698" y="2034"/>
                  </a:lnTo>
                  <a:lnTo>
                    <a:pt x="744" y="2034"/>
                  </a:lnTo>
                  <a:lnTo>
                    <a:pt x="744" y="2034"/>
                  </a:lnTo>
                  <a:lnTo>
                    <a:pt x="794" y="2034"/>
                  </a:lnTo>
                  <a:lnTo>
                    <a:pt x="844" y="2032"/>
                  </a:lnTo>
                  <a:lnTo>
                    <a:pt x="892" y="2028"/>
                  </a:lnTo>
                  <a:lnTo>
                    <a:pt x="940" y="2024"/>
                  </a:lnTo>
                  <a:lnTo>
                    <a:pt x="986" y="2018"/>
                  </a:lnTo>
                  <a:lnTo>
                    <a:pt x="1030" y="2012"/>
                  </a:lnTo>
                  <a:lnTo>
                    <a:pt x="1074" y="2004"/>
                  </a:lnTo>
                  <a:lnTo>
                    <a:pt x="1116" y="1996"/>
                  </a:lnTo>
                  <a:lnTo>
                    <a:pt x="1156" y="1986"/>
                  </a:lnTo>
                  <a:lnTo>
                    <a:pt x="1194" y="1976"/>
                  </a:lnTo>
                  <a:lnTo>
                    <a:pt x="1232" y="1964"/>
                  </a:lnTo>
                  <a:lnTo>
                    <a:pt x="1268" y="1952"/>
                  </a:lnTo>
                  <a:lnTo>
                    <a:pt x="1302" y="1938"/>
                  </a:lnTo>
                  <a:lnTo>
                    <a:pt x="1334" y="1924"/>
                  </a:lnTo>
                  <a:lnTo>
                    <a:pt x="1364" y="1910"/>
                  </a:lnTo>
                  <a:lnTo>
                    <a:pt x="1394" y="1894"/>
                  </a:lnTo>
                  <a:lnTo>
                    <a:pt x="1392" y="636"/>
                  </a:lnTo>
                  <a:lnTo>
                    <a:pt x="1392" y="636"/>
                  </a:lnTo>
                  <a:lnTo>
                    <a:pt x="1392" y="592"/>
                  </a:lnTo>
                  <a:lnTo>
                    <a:pt x="1388" y="550"/>
                  </a:lnTo>
                  <a:lnTo>
                    <a:pt x="1384" y="508"/>
                  </a:lnTo>
                  <a:lnTo>
                    <a:pt x="1378" y="470"/>
                  </a:lnTo>
                  <a:lnTo>
                    <a:pt x="1370" y="434"/>
                  </a:lnTo>
                  <a:lnTo>
                    <a:pt x="1360" y="398"/>
                  </a:lnTo>
                  <a:lnTo>
                    <a:pt x="1348" y="366"/>
                  </a:lnTo>
                  <a:lnTo>
                    <a:pt x="1336" y="334"/>
                  </a:lnTo>
                  <a:lnTo>
                    <a:pt x="1322" y="304"/>
                  </a:lnTo>
                  <a:lnTo>
                    <a:pt x="1306" y="276"/>
                  </a:lnTo>
                  <a:lnTo>
                    <a:pt x="1290" y="248"/>
                  </a:lnTo>
                  <a:lnTo>
                    <a:pt x="1272" y="224"/>
                  </a:lnTo>
                  <a:lnTo>
                    <a:pt x="1252" y="200"/>
                  </a:lnTo>
                  <a:lnTo>
                    <a:pt x="1232" y="178"/>
                  </a:lnTo>
                  <a:lnTo>
                    <a:pt x="1210" y="156"/>
                  </a:lnTo>
                  <a:lnTo>
                    <a:pt x="1186" y="138"/>
                  </a:lnTo>
                  <a:lnTo>
                    <a:pt x="1162" y="120"/>
                  </a:lnTo>
                  <a:lnTo>
                    <a:pt x="1138" y="104"/>
                  </a:lnTo>
                  <a:lnTo>
                    <a:pt x="1112" y="88"/>
                  </a:lnTo>
                  <a:lnTo>
                    <a:pt x="1084" y="74"/>
                  </a:lnTo>
                  <a:lnTo>
                    <a:pt x="1056" y="62"/>
                  </a:lnTo>
                  <a:lnTo>
                    <a:pt x="1028" y="50"/>
                  </a:lnTo>
                  <a:lnTo>
                    <a:pt x="998" y="40"/>
                  </a:lnTo>
                  <a:lnTo>
                    <a:pt x="968" y="32"/>
                  </a:lnTo>
                  <a:lnTo>
                    <a:pt x="938" y="24"/>
                  </a:lnTo>
                  <a:lnTo>
                    <a:pt x="906" y="18"/>
                  </a:lnTo>
                  <a:lnTo>
                    <a:pt x="842" y="8"/>
                  </a:lnTo>
                  <a:lnTo>
                    <a:pt x="776" y="2"/>
                  </a:lnTo>
                  <a:lnTo>
                    <a:pt x="708" y="0"/>
                  </a:lnTo>
                  <a:lnTo>
                    <a:pt x="708" y="0"/>
                  </a:lnTo>
                  <a:close/>
                  <a:moveTo>
                    <a:pt x="1092" y="1782"/>
                  </a:moveTo>
                  <a:lnTo>
                    <a:pt x="1092" y="1782"/>
                  </a:lnTo>
                  <a:lnTo>
                    <a:pt x="1060" y="1798"/>
                  </a:lnTo>
                  <a:lnTo>
                    <a:pt x="1026" y="1810"/>
                  </a:lnTo>
                  <a:lnTo>
                    <a:pt x="988" y="1822"/>
                  </a:lnTo>
                  <a:lnTo>
                    <a:pt x="948" y="1832"/>
                  </a:lnTo>
                  <a:lnTo>
                    <a:pt x="904" y="1838"/>
                  </a:lnTo>
                  <a:lnTo>
                    <a:pt x="860" y="1844"/>
                  </a:lnTo>
                  <a:lnTo>
                    <a:pt x="816" y="1848"/>
                  </a:lnTo>
                  <a:lnTo>
                    <a:pt x="770" y="1848"/>
                  </a:lnTo>
                  <a:lnTo>
                    <a:pt x="770" y="1848"/>
                  </a:lnTo>
                  <a:lnTo>
                    <a:pt x="716" y="1846"/>
                  </a:lnTo>
                  <a:lnTo>
                    <a:pt x="666" y="1842"/>
                  </a:lnTo>
                  <a:lnTo>
                    <a:pt x="618" y="1832"/>
                  </a:lnTo>
                  <a:lnTo>
                    <a:pt x="574" y="1820"/>
                  </a:lnTo>
                  <a:lnTo>
                    <a:pt x="532" y="1804"/>
                  </a:lnTo>
                  <a:lnTo>
                    <a:pt x="494" y="1786"/>
                  </a:lnTo>
                  <a:lnTo>
                    <a:pt x="460" y="1762"/>
                  </a:lnTo>
                  <a:lnTo>
                    <a:pt x="428" y="1736"/>
                  </a:lnTo>
                  <a:lnTo>
                    <a:pt x="400" y="1708"/>
                  </a:lnTo>
                  <a:lnTo>
                    <a:pt x="386" y="1692"/>
                  </a:lnTo>
                  <a:lnTo>
                    <a:pt x="374" y="1674"/>
                  </a:lnTo>
                  <a:lnTo>
                    <a:pt x="354" y="1638"/>
                  </a:lnTo>
                  <a:lnTo>
                    <a:pt x="336" y="1600"/>
                  </a:lnTo>
                  <a:lnTo>
                    <a:pt x="322" y="1558"/>
                  </a:lnTo>
                  <a:lnTo>
                    <a:pt x="312" y="1512"/>
                  </a:lnTo>
                  <a:lnTo>
                    <a:pt x="306" y="1464"/>
                  </a:lnTo>
                  <a:lnTo>
                    <a:pt x="304" y="1412"/>
                  </a:lnTo>
                  <a:lnTo>
                    <a:pt x="304" y="1412"/>
                  </a:lnTo>
                  <a:lnTo>
                    <a:pt x="306" y="1376"/>
                  </a:lnTo>
                  <a:lnTo>
                    <a:pt x="308" y="1340"/>
                  </a:lnTo>
                  <a:lnTo>
                    <a:pt x="312" y="1308"/>
                  </a:lnTo>
                  <a:lnTo>
                    <a:pt x="318" y="1278"/>
                  </a:lnTo>
                  <a:lnTo>
                    <a:pt x="326" y="1248"/>
                  </a:lnTo>
                  <a:lnTo>
                    <a:pt x="334" y="1220"/>
                  </a:lnTo>
                  <a:lnTo>
                    <a:pt x="346" y="1194"/>
                  </a:lnTo>
                  <a:lnTo>
                    <a:pt x="358" y="1170"/>
                  </a:lnTo>
                  <a:lnTo>
                    <a:pt x="372" y="1148"/>
                  </a:lnTo>
                  <a:lnTo>
                    <a:pt x="386" y="1126"/>
                  </a:lnTo>
                  <a:lnTo>
                    <a:pt x="404" y="1106"/>
                  </a:lnTo>
                  <a:lnTo>
                    <a:pt x="422" y="1088"/>
                  </a:lnTo>
                  <a:lnTo>
                    <a:pt x="442" y="1072"/>
                  </a:lnTo>
                  <a:lnTo>
                    <a:pt x="464" y="1056"/>
                  </a:lnTo>
                  <a:lnTo>
                    <a:pt x="488" y="1042"/>
                  </a:lnTo>
                  <a:lnTo>
                    <a:pt x="512" y="1028"/>
                  </a:lnTo>
                  <a:lnTo>
                    <a:pt x="538" y="1016"/>
                  </a:lnTo>
                  <a:lnTo>
                    <a:pt x="566" y="1004"/>
                  </a:lnTo>
                  <a:lnTo>
                    <a:pt x="594" y="994"/>
                  </a:lnTo>
                  <a:lnTo>
                    <a:pt x="624" y="986"/>
                  </a:lnTo>
                  <a:lnTo>
                    <a:pt x="656" y="978"/>
                  </a:lnTo>
                  <a:lnTo>
                    <a:pt x="690" y="970"/>
                  </a:lnTo>
                  <a:lnTo>
                    <a:pt x="760" y="958"/>
                  </a:lnTo>
                  <a:lnTo>
                    <a:pt x="834" y="950"/>
                  </a:lnTo>
                  <a:lnTo>
                    <a:pt x="916" y="946"/>
                  </a:lnTo>
                  <a:lnTo>
                    <a:pt x="1000" y="942"/>
                  </a:lnTo>
                  <a:lnTo>
                    <a:pt x="1092" y="940"/>
                  </a:lnTo>
                  <a:lnTo>
                    <a:pt x="1092" y="17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2" name="Freeform 9"/>
            <p:cNvSpPr>
              <a:spLocks/>
            </p:cNvSpPr>
            <p:nvPr userDrawn="1"/>
          </p:nvSpPr>
          <p:spPr bwMode="auto">
            <a:xfrm>
              <a:off x="-271" y="3630"/>
              <a:ext cx="740" cy="202"/>
            </a:xfrm>
            <a:custGeom>
              <a:avLst/>
              <a:gdLst>
                <a:gd name="T0" fmla="*/ 0 w 740"/>
                <a:gd name="T1" fmla="*/ 2 h 202"/>
                <a:gd name="T2" fmla="*/ 2 w 740"/>
                <a:gd name="T3" fmla="*/ 202 h 202"/>
                <a:gd name="T4" fmla="*/ 740 w 740"/>
                <a:gd name="T5" fmla="*/ 202 h 202"/>
                <a:gd name="T6" fmla="*/ 740 w 740"/>
                <a:gd name="T7" fmla="*/ 0 h 202"/>
                <a:gd name="T8" fmla="*/ 0 w 740"/>
                <a:gd name="T9" fmla="*/ 2 h 202"/>
              </a:gdLst>
              <a:ahLst/>
              <a:cxnLst>
                <a:cxn ang="0">
                  <a:pos x="T0" y="T1"/>
                </a:cxn>
                <a:cxn ang="0">
                  <a:pos x="T2" y="T3"/>
                </a:cxn>
                <a:cxn ang="0">
                  <a:pos x="T4" y="T5"/>
                </a:cxn>
                <a:cxn ang="0">
                  <a:pos x="T6" y="T7"/>
                </a:cxn>
                <a:cxn ang="0">
                  <a:pos x="T8" y="T9"/>
                </a:cxn>
              </a:cxnLst>
              <a:rect l="0" t="0" r="r" b="b"/>
              <a:pathLst>
                <a:path w="740" h="202">
                  <a:moveTo>
                    <a:pt x="0" y="2"/>
                  </a:moveTo>
                  <a:lnTo>
                    <a:pt x="2" y="202"/>
                  </a:lnTo>
                  <a:lnTo>
                    <a:pt x="740" y="202"/>
                  </a:lnTo>
                  <a:lnTo>
                    <a:pt x="740" y="0"/>
                  </a:ln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3" name="Freeform 10"/>
            <p:cNvSpPr>
              <a:spLocks/>
            </p:cNvSpPr>
            <p:nvPr userDrawn="1"/>
          </p:nvSpPr>
          <p:spPr bwMode="auto">
            <a:xfrm>
              <a:off x="-269" y="3964"/>
              <a:ext cx="740" cy="204"/>
            </a:xfrm>
            <a:custGeom>
              <a:avLst/>
              <a:gdLst>
                <a:gd name="T0" fmla="*/ 0 w 740"/>
                <a:gd name="T1" fmla="*/ 204 h 204"/>
                <a:gd name="T2" fmla="*/ 740 w 740"/>
                <a:gd name="T3" fmla="*/ 202 h 204"/>
                <a:gd name="T4" fmla="*/ 738 w 740"/>
                <a:gd name="T5" fmla="*/ 0 h 204"/>
                <a:gd name="T6" fmla="*/ 0 w 740"/>
                <a:gd name="T7" fmla="*/ 2 h 204"/>
                <a:gd name="T8" fmla="*/ 0 w 740"/>
                <a:gd name="T9" fmla="*/ 204 h 204"/>
              </a:gdLst>
              <a:ahLst/>
              <a:cxnLst>
                <a:cxn ang="0">
                  <a:pos x="T0" y="T1"/>
                </a:cxn>
                <a:cxn ang="0">
                  <a:pos x="T2" y="T3"/>
                </a:cxn>
                <a:cxn ang="0">
                  <a:pos x="T4" y="T5"/>
                </a:cxn>
                <a:cxn ang="0">
                  <a:pos x="T6" y="T7"/>
                </a:cxn>
                <a:cxn ang="0">
                  <a:pos x="T8" y="T9"/>
                </a:cxn>
              </a:cxnLst>
              <a:rect l="0" t="0" r="r" b="b"/>
              <a:pathLst>
                <a:path w="740" h="204">
                  <a:moveTo>
                    <a:pt x="0" y="204"/>
                  </a:moveTo>
                  <a:lnTo>
                    <a:pt x="740" y="202"/>
                  </a:lnTo>
                  <a:lnTo>
                    <a:pt x="738" y="0"/>
                  </a:lnTo>
                  <a:lnTo>
                    <a:pt x="0" y="2"/>
                  </a:lnTo>
                  <a:lnTo>
                    <a:pt x="0" y="2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4" name="Freeform 11"/>
            <p:cNvSpPr>
              <a:spLocks noEditPoints="1"/>
            </p:cNvSpPr>
            <p:nvPr userDrawn="1"/>
          </p:nvSpPr>
          <p:spPr bwMode="auto">
            <a:xfrm>
              <a:off x="-4069" y="3600"/>
              <a:ext cx="1392" cy="2034"/>
            </a:xfrm>
            <a:custGeom>
              <a:avLst/>
              <a:gdLst>
                <a:gd name="T0" fmla="*/ 610 w 1392"/>
                <a:gd name="T1" fmla="*/ 4 h 2034"/>
                <a:gd name="T2" fmla="*/ 432 w 1392"/>
                <a:gd name="T3" fmla="*/ 30 h 2034"/>
                <a:gd name="T4" fmla="*/ 214 w 1392"/>
                <a:gd name="T5" fmla="*/ 98 h 2034"/>
                <a:gd name="T6" fmla="*/ 112 w 1392"/>
                <a:gd name="T7" fmla="*/ 372 h 2034"/>
                <a:gd name="T8" fmla="*/ 356 w 1392"/>
                <a:gd name="T9" fmla="*/ 268 h 2034"/>
                <a:gd name="T10" fmla="*/ 548 w 1392"/>
                <a:gd name="T11" fmla="*/ 220 h 2034"/>
                <a:gd name="T12" fmla="*/ 658 w 1392"/>
                <a:gd name="T13" fmla="*/ 212 h 2034"/>
                <a:gd name="T14" fmla="*/ 830 w 1392"/>
                <a:gd name="T15" fmla="*/ 230 h 2034"/>
                <a:gd name="T16" fmla="*/ 968 w 1392"/>
                <a:gd name="T17" fmla="*/ 292 h 2034"/>
                <a:gd name="T18" fmla="*/ 1030 w 1392"/>
                <a:gd name="T19" fmla="*/ 360 h 2034"/>
                <a:gd name="T20" fmla="*/ 1064 w 1392"/>
                <a:gd name="T21" fmla="*/ 432 h 2034"/>
                <a:gd name="T22" fmla="*/ 1090 w 1392"/>
                <a:gd name="T23" fmla="*/ 600 h 2034"/>
                <a:gd name="T24" fmla="*/ 862 w 1392"/>
                <a:gd name="T25" fmla="*/ 762 h 2034"/>
                <a:gd name="T26" fmla="*/ 604 w 1392"/>
                <a:gd name="T27" fmla="*/ 794 h 2034"/>
                <a:gd name="T28" fmla="*/ 424 w 1392"/>
                <a:gd name="T29" fmla="*/ 842 h 2034"/>
                <a:gd name="T30" fmla="*/ 272 w 1392"/>
                <a:gd name="T31" fmla="*/ 912 h 2034"/>
                <a:gd name="T32" fmla="*/ 150 w 1392"/>
                <a:gd name="T33" fmla="*/ 1006 h 2034"/>
                <a:gd name="T34" fmla="*/ 62 w 1392"/>
                <a:gd name="T35" fmla="*/ 1130 h 2034"/>
                <a:gd name="T36" fmla="*/ 10 w 1392"/>
                <a:gd name="T37" fmla="*/ 1282 h 2034"/>
                <a:gd name="T38" fmla="*/ 0 w 1392"/>
                <a:gd name="T39" fmla="*/ 1420 h 2034"/>
                <a:gd name="T40" fmla="*/ 10 w 1392"/>
                <a:gd name="T41" fmla="*/ 1548 h 2034"/>
                <a:gd name="T42" fmla="*/ 44 w 1392"/>
                <a:gd name="T43" fmla="*/ 1666 h 2034"/>
                <a:gd name="T44" fmla="*/ 100 w 1392"/>
                <a:gd name="T45" fmla="*/ 1770 h 2034"/>
                <a:gd name="T46" fmla="*/ 182 w 1392"/>
                <a:gd name="T47" fmla="*/ 1860 h 2034"/>
                <a:gd name="T48" fmla="*/ 286 w 1392"/>
                <a:gd name="T49" fmla="*/ 1934 h 2034"/>
                <a:gd name="T50" fmla="*/ 414 w 1392"/>
                <a:gd name="T51" fmla="*/ 1988 h 2034"/>
                <a:gd name="T52" fmla="*/ 566 w 1392"/>
                <a:gd name="T53" fmla="*/ 2022 h 2034"/>
                <a:gd name="T54" fmla="*/ 744 w 1392"/>
                <a:gd name="T55" fmla="*/ 2034 h 2034"/>
                <a:gd name="T56" fmla="*/ 892 w 1392"/>
                <a:gd name="T57" fmla="*/ 2028 h 2034"/>
                <a:gd name="T58" fmla="*/ 1072 w 1392"/>
                <a:gd name="T59" fmla="*/ 2004 h 2034"/>
                <a:gd name="T60" fmla="*/ 1230 w 1392"/>
                <a:gd name="T61" fmla="*/ 1964 h 2034"/>
                <a:gd name="T62" fmla="*/ 1364 w 1392"/>
                <a:gd name="T63" fmla="*/ 1910 h 2034"/>
                <a:gd name="T64" fmla="*/ 1390 w 1392"/>
                <a:gd name="T65" fmla="*/ 592 h 2034"/>
                <a:gd name="T66" fmla="*/ 1368 w 1392"/>
                <a:gd name="T67" fmla="*/ 434 h 2034"/>
                <a:gd name="T68" fmla="*/ 1320 w 1392"/>
                <a:gd name="T69" fmla="*/ 304 h 2034"/>
                <a:gd name="T70" fmla="*/ 1250 w 1392"/>
                <a:gd name="T71" fmla="*/ 200 h 2034"/>
                <a:gd name="T72" fmla="*/ 1162 w 1392"/>
                <a:gd name="T73" fmla="*/ 120 h 2034"/>
                <a:gd name="T74" fmla="*/ 1056 w 1392"/>
                <a:gd name="T75" fmla="*/ 62 h 2034"/>
                <a:gd name="T76" fmla="*/ 938 w 1392"/>
                <a:gd name="T77" fmla="*/ 24 h 2034"/>
                <a:gd name="T78" fmla="*/ 708 w 1392"/>
                <a:gd name="T79" fmla="*/ 0 h 2034"/>
                <a:gd name="T80" fmla="*/ 1060 w 1392"/>
                <a:gd name="T81" fmla="*/ 1798 h 2034"/>
                <a:gd name="T82" fmla="*/ 904 w 1392"/>
                <a:gd name="T83" fmla="*/ 1840 h 2034"/>
                <a:gd name="T84" fmla="*/ 770 w 1392"/>
                <a:gd name="T85" fmla="*/ 1848 h 2034"/>
                <a:gd name="T86" fmla="*/ 574 w 1392"/>
                <a:gd name="T87" fmla="*/ 1820 h 2034"/>
                <a:gd name="T88" fmla="*/ 428 w 1392"/>
                <a:gd name="T89" fmla="*/ 1736 h 2034"/>
                <a:gd name="T90" fmla="*/ 354 w 1392"/>
                <a:gd name="T91" fmla="*/ 1640 h 2034"/>
                <a:gd name="T92" fmla="*/ 306 w 1392"/>
                <a:gd name="T93" fmla="*/ 1464 h 2034"/>
                <a:gd name="T94" fmla="*/ 308 w 1392"/>
                <a:gd name="T95" fmla="*/ 1342 h 2034"/>
                <a:gd name="T96" fmla="*/ 334 w 1392"/>
                <a:gd name="T97" fmla="*/ 1222 h 2034"/>
                <a:gd name="T98" fmla="*/ 386 w 1392"/>
                <a:gd name="T99" fmla="*/ 1128 h 2034"/>
                <a:gd name="T100" fmla="*/ 464 w 1392"/>
                <a:gd name="T101" fmla="*/ 1056 h 2034"/>
                <a:gd name="T102" fmla="*/ 566 w 1392"/>
                <a:gd name="T103" fmla="*/ 1004 h 2034"/>
                <a:gd name="T104" fmla="*/ 690 w 1392"/>
                <a:gd name="T105" fmla="*/ 970 h 2034"/>
                <a:gd name="T106" fmla="*/ 1000 w 1392"/>
                <a:gd name="T107" fmla="*/ 942 h 2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92" h="2034">
                  <a:moveTo>
                    <a:pt x="708" y="0"/>
                  </a:moveTo>
                  <a:lnTo>
                    <a:pt x="708" y="0"/>
                  </a:lnTo>
                  <a:lnTo>
                    <a:pt x="658" y="2"/>
                  </a:lnTo>
                  <a:lnTo>
                    <a:pt x="610" y="4"/>
                  </a:lnTo>
                  <a:lnTo>
                    <a:pt x="564" y="8"/>
                  </a:lnTo>
                  <a:lnTo>
                    <a:pt x="518" y="14"/>
                  </a:lnTo>
                  <a:lnTo>
                    <a:pt x="474" y="22"/>
                  </a:lnTo>
                  <a:lnTo>
                    <a:pt x="432" y="30"/>
                  </a:lnTo>
                  <a:lnTo>
                    <a:pt x="390" y="40"/>
                  </a:lnTo>
                  <a:lnTo>
                    <a:pt x="352" y="50"/>
                  </a:lnTo>
                  <a:lnTo>
                    <a:pt x="278" y="74"/>
                  </a:lnTo>
                  <a:lnTo>
                    <a:pt x="214" y="98"/>
                  </a:lnTo>
                  <a:lnTo>
                    <a:pt x="158" y="122"/>
                  </a:lnTo>
                  <a:lnTo>
                    <a:pt x="110" y="146"/>
                  </a:lnTo>
                  <a:lnTo>
                    <a:pt x="112" y="372"/>
                  </a:lnTo>
                  <a:lnTo>
                    <a:pt x="112" y="372"/>
                  </a:lnTo>
                  <a:lnTo>
                    <a:pt x="158" y="346"/>
                  </a:lnTo>
                  <a:lnTo>
                    <a:pt x="216" y="320"/>
                  </a:lnTo>
                  <a:lnTo>
                    <a:pt x="284" y="294"/>
                  </a:lnTo>
                  <a:lnTo>
                    <a:pt x="356" y="268"/>
                  </a:lnTo>
                  <a:lnTo>
                    <a:pt x="432" y="246"/>
                  </a:lnTo>
                  <a:lnTo>
                    <a:pt x="470" y="236"/>
                  </a:lnTo>
                  <a:lnTo>
                    <a:pt x="508" y="228"/>
                  </a:lnTo>
                  <a:lnTo>
                    <a:pt x="548" y="220"/>
                  </a:lnTo>
                  <a:lnTo>
                    <a:pt x="586" y="216"/>
                  </a:lnTo>
                  <a:lnTo>
                    <a:pt x="622" y="212"/>
                  </a:lnTo>
                  <a:lnTo>
                    <a:pt x="658" y="212"/>
                  </a:lnTo>
                  <a:lnTo>
                    <a:pt x="658" y="212"/>
                  </a:lnTo>
                  <a:lnTo>
                    <a:pt x="704" y="212"/>
                  </a:lnTo>
                  <a:lnTo>
                    <a:pt x="748" y="216"/>
                  </a:lnTo>
                  <a:lnTo>
                    <a:pt x="790" y="222"/>
                  </a:lnTo>
                  <a:lnTo>
                    <a:pt x="830" y="230"/>
                  </a:lnTo>
                  <a:lnTo>
                    <a:pt x="868" y="240"/>
                  </a:lnTo>
                  <a:lnTo>
                    <a:pt x="904" y="254"/>
                  </a:lnTo>
                  <a:lnTo>
                    <a:pt x="938" y="272"/>
                  </a:lnTo>
                  <a:lnTo>
                    <a:pt x="968" y="292"/>
                  </a:lnTo>
                  <a:lnTo>
                    <a:pt x="994" y="316"/>
                  </a:lnTo>
                  <a:lnTo>
                    <a:pt x="1006" y="330"/>
                  </a:lnTo>
                  <a:lnTo>
                    <a:pt x="1018" y="344"/>
                  </a:lnTo>
                  <a:lnTo>
                    <a:pt x="1030" y="360"/>
                  </a:lnTo>
                  <a:lnTo>
                    <a:pt x="1040" y="376"/>
                  </a:lnTo>
                  <a:lnTo>
                    <a:pt x="1048" y="394"/>
                  </a:lnTo>
                  <a:lnTo>
                    <a:pt x="1056" y="412"/>
                  </a:lnTo>
                  <a:lnTo>
                    <a:pt x="1064" y="432"/>
                  </a:lnTo>
                  <a:lnTo>
                    <a:pt x="1070" y="452"/>
                  </a:lnTo>
                  <a:lnTo>
                    <a:pt x="1080" y="496"/>
                  </a:lnTo>
                  <a:lnTo>
                    <a:pt x="1088" y="546"/>
                  </a:lnTo>
                  <a:lnTo>
                    <a:pt x="1090" y="600"/>
                  </a:lnTo>
                  <a:lnTo>
                    <a:pt x="1090" y="754"/>
                  </a:lnTo>
                  <a:lnTo>
                    <a:pt x="1090" y="754"/>
                  </a:lnTo>
                  <a:lnTo>
                    <a:pt x="974" y="756"/>
                  </a:lnTo>
                  <a:lnTo>
                    <a:pt x="862" y="762"/>
                  </a:lnTo>
                  <a:lnTo>
                    <a:pt x="754" y="772"/>
                  </a:lnTo>
                  <a:lnTo>
                    <a:pt x="704" y="778"/>
                  </a:lnTo>
                  <a:lnTo>
                    <a:pt x="654" y="786"/>
                  </a:lnTo>
                  <a:lnTo>
                    <a:pt x="604" y="794"/>
                  </a:lnTo>
                  <a:lnTo>
                    <a:pt x="558" y="804"/>
                  </a:lnTo>
                  <a:lnTo>
                    <a:pt x="512" y="816"/>
                  </a:lnTo>
                  <a:lnTo>
                    <a:pt x="468" y="828"/>
                  </a:lnTo>
                  <a:lnTo>
                    <a:pt x="424" y="842"/>
                  </a:lnTo>
                  <a:lnTo>
                    <a:pt x="384" y="858"/>
                  </a:lnTo>
                  <a:lnTo>
                    <a:pt x="346" y="874"/>
                  </a:lnTo>
                  <a:lnTo>
                    <a:pt x="308" y="892"/>
                  </a:lnTo>
                  <a:lnTo>
                    <a:pt x="272" y="912"/>
                  </a:lnTo>
                  <a:lnTo>
                    <a:pt x="238" y="934"/>
                  </a:lnTo>
                  <a:lnTo>
                    <a:pt x="208" y="956"/>
                  </a:lnTo>
                  <a:lnTo>
                    <a:pt x="178" y="980"/>
                  </a:lnTo>
                  <a:lnTo>
                    <a:pt x="150" y="1006"/>
                  </a:lnTo>
                  <a:lnTo>
                    <a:pt x="124" y="1034"/>
                  </a:lnTo>
                  <a:lnTo>
                    <a:pt x="102" y="1064"/>
                  </a:lnTo>
                  <a:lnTo>
                    <a:pt x="80" y="1096"/>
                  </a:lnTo>
                  <a:lnTo>
                    <a:pt x="62" y="1130"/>
                  </a:lnTo>
                  <a:lnTo>
                    <a:pt x="46" y="1166"/>
                  </a:lnTo>
                  <a:lnTo>
                    <a:pt x="32" y="1202"/>
                  </a:lnTo>
                  <a:lnTo>
                    <a:pt x="20" y="1242"/>
                  </a:lnTo>
                  <a:lnTo>
                    <a:pt x="10" y="1282"/>
                  </a:lnTo>
                  <a:lnTo>
                    <a:pt x="4" y="1326"/>
                  </a:lnTo>
                  <a:lnTo>
                    <a:pt x="0" y="1372"/>
                  </a:lnTo>
                  <a:lnTo>
                    <a:pt x="0" y="1420"/>
                  </a:lnTo>
                  <a:lnTo>
                    <a:pt x="0" y="1420"/>
                  </a:lnTo>
                  <a:lnTo>
                    <a:pt x="0" y="1452"/>
                  </a:lnTo>
                  <a:lnTo>
                    <a:pt x="2" y="1486"/>
                  </a:lnTo>
                  <a:lnTo>
                    <a:pt x="6" y="1518"/>
                  </a:lnTo>
                  <a:lnTo>
                    <a:pt x="10" y="1548"/>
                  </a:lnTo>
                  <a:lnTo>
                    <a:pt x="16" y="1578"/>
                  </a:lnTo>
                  <a:lnTo>
                    <a:pt x="24" y="1608"/>
                  </a:lnTo>
                  <a:lnTo>
                    <a:pt x="34" y="1638"/>
                  </a:lnTo>
                  <a:lnTo>
                    <a:pt x="44" y="1666"/>
                  </a:lnTo>
                  <a:lnTo>
                    <a:pt x="56" y="1694"/>
                  </a:lnTo>
                  <a:lnTo>
                    <a:pt x="70" y="1720"/>
                  </a:lnTo>
                  <a:lnTo>
                    <a:pt x="84" y="1746"/>
                  </a:lnTo>
                  <a:lnTo>
                    <a:pt x="100" y="1770"/>
                  </a:lnTo>
                  <a:lnTo>
                    <a:pt x="118" y="1794"/>
                  </a:lnTo>
                  <a:lnTo>
                    <a:pt x="138" y="1818"/>
                  </a:lnTo>
                  <a:lnTo>
                    <a:pt x="158" y="1840"/>
                  </a:lnTo>
                  <a:lnTo>
                    <a:pt x="182" y="1860"/>
                  </a:lnTo>
                  <a:lnTo>
                    <a:pt x="204" y="1880"/>
                  </a:lnTo>
                  <a:lnTo>
                    <a:pt x="230" y="1900"/>
                  </a:lnTo>
                  <a:lnTo>
                    <a:pt x="256" y="1918"/>
                  </a:lnTo>
                  <a:lnTo>
                    <a:pt x="286" y="1934"/>
                  </a:lnTo>
                  <a:lnTo>
                    <a:pt x="314" y="1950"/>
                  </a:lnTo>
                  <a:lnTo>
                    <a:pt x="346" y="1964"/>
                  </a:lnTo>
                  <a:lnTo>
                    <a:pt x="378" y="1976"/>
                  </a:lnTo>
                  <a:lnTo>
                    <a:pt x="414" y="1988"/>
                  </a:lnTo>
                  <a:lnTo>
                    <a:pt x="450" y="2000"/>
                  </a:lnTo>
                  <a:lnTo>
                    <a:pt x="486" y="2008"/>
                  </a:lnTo>
                  <a:lnTo>
                    <a:pt x="526" y="2016"/>
                  </a:lnTo>
                  <a:lnTo>
                    <a:pt x="566" y="2022"/>
                  </a:lnTo>
                  <a:lnTo>
                    <a:pt x="608" y="2028"/>
                  </a:lnTo>
                  <a:lnTo>
                    <a:pt x="652" y="2032"/>
                  </a:lnTo>
                  <a:lnTo>
                    <a:pt x="698" y="2034"/>
                  </a:lnTo>
                  <a:lnTo>
                    <a:pt x="744" y="2034"/>
                  </a:lnTo>
                  <a:lnTo>
                    <a:pt x="744" y="2034"/>
                  </a:lnTo>
                  <a:lnTo>
                    <a:pt x="794" y="2034"/>
                  </a:lnTo>
                  <a:lnTo>
                    <a:pt x="844" y="2032"/>
                  </a:lnTo>
                  <a:lnTo>
                    <a:pt x="892" y="2028"/>
                  </a:lnTo>
                  <a:lnTo>
                    <a:pt x="938" y="2024"/>
                  </a:lnTo>
                  <a:lnTo>
                    <a:pt x="984" y="2018"/>
                  </a:lnTo>
                  <a:lnTo>
                    <a:pt x="1030" y="2012"/>
                  </a:lnTo>
                  <a:lnTo>
                    <a:pt x="1072" y="2004"/>
                  </a:lnTo>
                  <a:lnTo>
                    <a:pt x="1114" y="1996"/>
                  </a:lnTo>
                  <a:lnTo>
                    <a:pt x="1154" y="1986"/>
                  </a:lnTo>
                  <a:lnTo>
                    <a:pt x="1194" y="1976"/>
                  </a:lnTo>
                  <a:lnTo>
                    <a:pt x="1230" y="1964"/>
                  </a:lnTo>
                  <a:lnTo>
                    <a:pt x="1266" y="1952"/>
                  </a:lnTo>
                  <a:lnTo>
                    <a:pt x="1300" y="1938"/>
                  </a:lnTo>
                  <a:lnTo>
                    <a:pt x="1334" y="1926"/>
                  </a:lnTo>
                  <a:lnTo>
                    <a:pt x="1364" y="1910"/>
                  </a:lnTo>
                  <a:lnTo>
                    <a:pt x="1392" y="1896"/>
                  </a:lnTo>
                  <a:lnTo>
                    <a:pt x="1390" y="636"/>
                  </a:lnTo>
                  <a:lnTo>
                    <a:pt x="1390" y="636"/>
                  </a:lnTo>
                  <a:lnTo>
                    <a:pt x="1390" y="592"/>
                  </a:lnTo>
                  <a:lnTo>
                    <a:pt x="1386" y="550"/>
                  </a:lnTo>
                  <a:lnTo>
                    <a:pt x="1382" y="510"/>
                  </a:lnTo>
                  <a:lnTo>
                    <a:pt x="1376" y="470"/>
                  </a:lnTo>
                  <a:lnTo>
                    <a:pt x="1368" y="434"/>
                  </a:lnTo>
                  <a:lnTo>
                    <a:pt x="1358" y="398"/>
                  </a:lnTo>
                  <a:lnTo>
                    <a:pt x="1348" y="366"/>
                  </a:lnTo>
                  <a:lnTo>
                    <a:pt x="1334" y="334"/>
                  </a:lnTo>
                  <a:lnTo>
                    <a:pt x="1320" y="304"/>
                  </a:lnTo>
                  <a:lnTo>
                    <a:pt x="1306" y="276"/>
                  </a:lnTo>
                  <a:lnTo>
                    <a:pt x="1288" y="248"/>
                  </a:lnTo>
                  <a:lnTo>
                    <a:pt x="1270" y="224"/>
                  </a:lnTo>
                  <a:lnTo>
                    <a:pt x="1250" y="200"/>
                  </a:lnTo>
                  <a:lnTo>
                    <a:pt x="1230" y="178"/>
                  </a:lnTo>
                  <a:lnTo>
                    <a:pt x="1208" y="158"/>
                  </a:lnTo>
                  <a:lnTo>
                    <a:pt x="1186" y="138"/>
                  </a:lnTo>
                  <a:lnTo>
                    <a:pt x="1162" y="120"/>
                  </a:lnTo>
                  <a:lnTo>
                    <a:pt x="1136" y="104"/>
                  </a:lnTo>
                  <a:lnTo>
                    <a:pt x="1110" y="88"/>
                  </a:lnTo>
                  <a:lnTo>
                    <a:pt x="1084" y="74"/>
                  </a:lnTo>
                  <a:lnTo>
                    <a:pt x="1056" y="62"/>
                  </a:lnTo>
                  <a:lnTo>
                    <a:pt x="1026" y="52"/>
                  </a:lnTo>
                  <a:lnTo>
                    <a:pt x="998" y="40"/>
                  </a:lnTo>
                  <a:lnTo>
                    <a:pt x="968" y="32"/>
                  </a:lnTo>
                  <a:lnTo>
                    <a:pt x="938" y="24"/>
                  </a:lnTo>
                  <a:lnTo>
                    <a:pt x="906" y="18"/>
                  </a:lnTo>
                  <a:lnTo>
                    <a:pt x="842" y="8"/>
                  </a:lnTo>
                  <a:lnTo>
                    <a:pt x="776" y="2"/>
                  </a:lnTo>
                  <a:lnTo>
                    <a:pt x="708" y="0"/>
                  </a:lnTo>
                  <a:lnTo>
                    <a:pt x="708" y="0"/>
                  </a:lnTo>
                  <a:close/>
                  <a:moveTo>
                    <a:pt x="1092" y="1782"/>
                  </a:moveTo>
                  <a:lnTo>
                    <a:pt x="1092" y="1782"/>
                  </a:lnTo>
                  <a:lnTo>
                    <a:pt x="1060" y="1798"/>
                  </a:lnTo>
                  <a:lnTo>
                    <a:pt x="1024" y="1812"/>
                  </a:lnTo>
                  <a:lnTo>
                    <a:pt x="986" y="1822"/>
                  </a:lnTo>
                  <a:lnTo>
                    <a:pt x="946" y="1832"/>
                  </a:lnTo>
                  <a:lnTo>
                    <a:pt x="904" y="1840"/>
                  </a:lnTo>
                  <a:lnTo>
                    <a:pt x="860" y="1844"/>
                  </a:lnTo>
                  <a:lnTo>
                    <a:pt x="816" y="1848"/>
                  </a:lnTo>
                  <a:lnTo>
                    <a:pt x="770" y="1848"/>
                  </a:lnTo>
                  <a:lnTo>
                    <a:pt x="770" y="1848"/>
                  </a:lnTo>
                  <a:lnTo>
                    <a:pt x="716" y="1846"/>
                  </a:lnTo>
                  <a:lnTo>
                    <a:pt x="666" y="1842"/>
                  </a:lnTo>
                  <a:lnTo>
                    <a:pt x="618" y="1832"/>
                  </a:lnTo>
                  <a:lnTo>
                    <a:pt x="574" y="1820"/>
                  </a:lnTo>
                  <a:lnTo>
                    <a:pt x="532" y="1804"/>
                  </a:lnTo>
                  <a:lnTo>
                    <a:pt x="494" y="1786"/>
                  </a:lnTo>
                  <a:lnTo>
                    <a:pt x="460" y="1762"/>
                  </a:lnTo>
                  <a:lnTo>
                    <a:pt x="428" y="1736"/>
                  </a:lnTo>
                  <a:lnTo>
                    <a:pt x="400" y="1708"/>
                  </a:lnTo>
                  <a:lnTo>
                    <a:pt x="386" y="1692"/>
                  </a:lnTo>
                  <a:lnTo>
                    <a:pt x="374" y="1674"/>
                  </a:lnTo>
                  <a:lnTo>
                    <a:pt x="354" y="1640"/>
                  </a:lnTo>
                  <a:lnTo>
                    <a:pt x="336" y="1600"/>
                  </a:lnTo>
                  <a:lnTo>
                    <a:pt x="322" y="1558"/>
                  </a:lnTo>
                  <a:lnTo>
                    <a:pt x="312" y="1512"/>
                  </a:lnTo>
                  <a:lnTo>
                    <a:pt x="306" y="1464"/>
                  </a:lnTo>
                  <a:lnTo>
                    <a:pt x="304" y="1412"/>
                  </a:lnTo>
                  <a:lnTo>
                    <a:pt x="304" y="1412"/>
                  </a:lnTo>
                  <a:lnTo>
                    <a:pt x="304" y="1376"/>
                  </a:lnTo>
                  <a:lnTo>
                    <a:pt x="308" y="1342"/>
                  </a:lnTo>
                  <a:lnTo>
                    <a:pt x="312" y="1308"/>
                  </a:lnTo>
                  <a:lnTo>
                    <a:pt x="318" y="1278"/>
                  </a:lnTo>
                  <a:lnTo>
                    <a:pt x="324" y="1248"/>
                  </a:lnTo>
                  <a:lnTo>
                    <a:pt x="334" y="1222"/>
                  </a:lnTo>
                  <a:lnTo>
                    <a:pt x="344" y="1196"/>
                  </a:lnTo>
                  <a:lnTo>
                    <a:pt x="358" y="1172"/>
                  </a:lnTo>
                  <a:lnTo>
                    <a:pt x="372" y="1148"/>
                  </a:lnTo>
                  <a:lnTo>
                    <a:pt x="386" y="1128"/>
                  </a:lnTo>
                  <a:lnTo>
                    <a:pt x="404" y="1108"/>
                  </a:lnTo>
                  <a:lnTo>
                    <a:pt x="422" y="1088"/>
                  </a:lnTo>
                  <a:lnTo>
                    <a:pt x="442" y="1072"/>
                  </a:lnTo>
                  <a:lnTo>
                    <a:pt x="464" y="1056"/>
                  </a:lnTo>
                  <a:lnTo>
                    <a:pt x="488" y="1042"/>
                  </a:lnTo>
                  <a:lnTo>
                    <a:pt x="512" y="1028"/>
                  </a:lnTo>
                  <a:lnTo>
                    <a:pt x="538" y="1016"/>
                  </a:lnTo>
                  <a:lnTo>
                    <a:pt x="566" y="1004"/>
                  </a:lnTo>
                  <a:lnTo>
                    <a:pt x="594" y="994"/>
                  </a:lnTo>
                  <a:lnTo>
                    <a:pt x="624" y="986"/>
                  </a:lnTo>
                  <a:lnTo>
                    <a:pt x="656" y="978"/>
                  </a:lnTo>
                  <a:lnTo>
                    <a:pt x="690" y="970"/>
                  </a:lnTo>
                  <a:lnTo>
                    <a:pt x="760" y="960"/>
                  </a:lnTo>
                  <a:lnTo>
                    <a:pt x="834" y="950"/>
                  </a:lnTo>
                  <a:lnTo>
                    <a:pt x="914" y="946"/>
                  </a:lnTo>
                  <a:lnTo>
                    <a:pt x="1000" y="942"/>
                  </a:lnTo>
                  <a:lnTo>
                    <a:pt x="1090" y="942"/>
                  </a:lnTo>
                  <a:lnTo>
                    <a:pt x="1092" y="17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5" name="Freeform 12"/>
            <p:cNvSpPr>
              <a:spLocks/>
            </p:cNvSpPr>
            <p:nvPr userDrawn="1"/>
          </p:nvSpPr>
          <p:spPr bwMode="auto">
            <a:xfrm>
              <a:off x="-919" y="3006"/>
              <a:ext cx="1392" cy="2624"/>
            </a:xfrm>
            <a:custGeom>
              <a:avLst/>
              <a:gdLst>
                <a:gd name="T0" fmla="*/ 980 w 1392"/>
                <a:gd name="T1" fmla="*/ 2412 h 2624"/>
                <a:gd name="T2" fmla="*/ 888 w 1392"/>
                <a:gd name="T3" fmla="*/ 2408 h 2624"/>
                <a:gd name="T4" fmla="*/ 804 w 1392"/>
                <a:gd name="T5" fmla="*/ 2394 h 2624"/>
                <a:gd name="T6" fmla="*/ 726 w 1392"/>
                <a:gd name="T7" fmla="*/ 2370 h 2624"/>
                <a:gd name="T8" fmla="*/ 660 w 1392"/>
                <a:gd name="T9" fmla="*/ 2332 h 2624"/>
                <a:gd name="T10" fmla="*/ 618 w 1392"/>
                <a:gd name="T11" fmla="*/ 2294 h 2624"/>
                <a:gd name="T12" fmla="*/ 594 w 1392"/>
                <a:gd name="T13" fmla="*/ 2264 h 2624"/>
                <a:gd name="T14" fmla="*/ 574 w 1392"/>
                <a:gd name="T15" fmla="*/ 2230 h 2624"/>
                <a:gd name="T16" fmla="*/ 556 w 1392"/>
                <a:gd name="T17" fmla="*/ 2192 h 2624"/>
                <a:gd name="T18" fmla="*/ 544 w 1392"/>
                <a:gd name="T19" fmla="*/ 2150 h 2624"/>
                <a:gd name="T20" fmla="*/ 534 w 1392"/>
                <a:gd name="T21" fmla="*/ 2104 h 2624"/>
                <a:gd name="T22" fmla="*/ 530 w 1392"/>
                <a:gd name="T23" fmla="*/ 2052 h 2624"/>
                <a:gd name="T24" fmla="*/ 526 w 1392"/>
                <a:gd name="T25" fmla="*/ 0 h 2624"/>
                <a:gd name="T26" fmla="*/ 226 w 1392"/>
                <a:gd name="T27" fmla="*/ 626 h 2624"/>
                <a:gd name="T28" fmla="*/ 0 w 1392"/>
                <a:gd name="T29" fmla="*/ 828 h 2624"/>
                <a:gd name="T30" fmla="*/ 228 w 1392"/>
                <a:gd name="T31" fmla="*/ 1988 h 2624"/>
                <a:gd name="T32" fmla="*/ 228 w 1392"/>
                <a:gd name="T33" fmla="*/ 2032 h 2624"/>
                <a:gd name="T34" fmla="*/ 236 w 1392"/>
                <a:gd name="T35" fmla="*/ 2114 h 2624"/>
                <a:gd name="T36" fmla="*/ 250 w 1392"/>
                <a:gd name="T37" fmla="*/ 2190 h 2624"/>
                <a:gd name="T38" fmla="*/ 270 w 1392"/>
                <a:gd name="T39" fmla="*/ 2258 h 2624"/>
                <a:gd name="T40" fmla="*/ 298 w 1392"/>
                <a:gd name="T41" fmla="*/ 2320 h 2624"/>
                <a:gd name="T42" fmla="*/ 330 w 1392"/>
                <a:gd name="T43" fmla="*/ 2374 h 2624"/>
                <a:gd name="T44" fmla="*/ 368 w 1392"/>
                <a:gd name="T45" fmla="*/ 2424 h 2624"/>
                <a:gd name="T46" fmla="*/ 410 w 1392"/>
                <a:gd name="T47" fmla="*/ 2466 h 2624"/>
                <a:gd name="T48" fmla="*/ 458 w 1392"/>
                <a:gd name="T49" fmla="*/ 2504 h 2624"/>
                <a:gd name="T50" fmla="*/ 508 w 1392"/>
                <a:gd name="T51" fmla="*/ 2536 h 2624"/>
                <a:gd name="T52" fmla="*/ 564 w 1392"/>
                <a:gd name="T53" fmla="*/ 2562 h 2624"/>
                <a:gd name="T54" fmla="*/ 622 w 1392"/>
                <a:gd name="T55" fmla="*/ 2582 h 2624"/>
                <a:gd name="T56" fmla="*/ 682 w 1392"/>
                <a:gd name="T57" fmla="*/ 2600 h 2624"/>
                <a:gd name="T58" fmla="*/ 778 w 1392"/>
                <a:gd name="T59" fmla="*/ 2616 h 2624"/>
                <a:gd name="T60" fmla="*/ 912 w 1392"/>
                <a:gd name="T61" fmla="*/ 2624 h 2624"/>
                <a:gd name="T62" fmla="*/ 976 w 1392"/>
                <a:gd name="T63" fmla="*/ 2622 h 2624"/>
                <a:gd name="T64" fmla="*/ 1102 w 1392"/>
                <a:gd name="T65" fmla="*/ 2608 h 2624"/>
                <a:gd name="T66" fmla="*/ 1220 w 1392"/>
                <a:gd name="T67" fmla="*/ 2584 h 2624"/>
                <a:gd name="T68" fmla="*/ 1334 w 1392"/>
                <a:gd name="T69" fmla="*/ 2550 h 2624"/>
                <a:gd name="T70" fmla="*/ 1392 w 1392"/>
                <a:gd name="T71" fmla="*/ 2302 h 2624"/>
                <a:gd name="T72" fmla="*/ 1336 w 1392"/>
                <a:gd name="T73" fmla="*/ 2324 h 2624"/>
                <a:gd name="T74" fmla="*/ 1228 w 1392"/>
                <a:gd name="T75" fmla="*/ 2364 h 2624"/>
                <a:gd name="T76" fmla="*/ 1126 w 1392"/>
                <a:gd name="T77" fmla="*/ 2394 h 2624"/>
                <a:gd name="T78" fmla="*/ 1026 w 1392"/>
                <a:gd name="T79" fmla="*/ 2410 h 2624"/>
                <a:gd name="T80" fmla="*/ 980 w 1392"/>
                <a:gd name="T81" fmla="*/ 2412 h 2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92" h="2624">
                  <a:moveTo>
                    <a:pt x="980" y="2412"/>
                  </a:moveTo>
                  <a:lnTo>
                    <a:pt x="980" y="2412"/>
                  </a:lnTo>
                  <a:lnTo>
                    <a:pt x="934" y="2412"/>
                  </a:lnTo>
                  <a:lnTo>
                    <a:pt x="888" y="2408"/>
                  </a:lnTo>
                  <a:lnTo>
                    <a:pt x="844" y="2402"/>
                  </a:lnTo>
                  <a:lnTo>
                    <a:pt x="804" y="2394"/>
                  </a:lnTo>
                  <a:lnTo>
                    <a:pt x="764" y="2384"/>
                  </a:lnTo>
                  <a:lnTo>
                    <a:pt x="726" y="2370"/>
                  </a:lnTo>
                  <a:lnTo>
                    <a:pt x="692" y="2352"/>
                  </a:lnTo>
                  <a:lnTo>
                    <a:pt x="660" y="2332"/>
                  </a:lnTo>
                  <a:lnTo>
                    <a:pt x="632" y="2308"/>
                  </a:lnTo>
                  <a:lnTo>
                    <a:pt x="618" y="2294"/>
                  </a:lnTo>
                  <a:lnTo>
                    <a:pt x="606" y="2280"/>
                  </a:lnTo>
                  <a:lnTo>
                    <a:pt x="594" y="2264"/>
                  </a:lnTo>
                  <a:lnTo>
                    <a:pt x="584" y="2248"/>
                  </a:lnTo>
                  <a:lnTo>
                    <a:pt x="574" y="2230"/>
                  </a:lnTo>
                  <a:lnTo>
                    <a:pt x="564" y="2212"/>
                  </a:lnTo>
                  <a:lnTo>
                    <a:pt x="556" y="2192"/>
                  </a:lnTo>
                  <a:lnTo>
                    <a:pt x="550" y="2172"/>
                  </a:lnTo>
                  <a:lnTo>
                    <a:pt x="544" y="2150"/>
                  </a:lnTo>
                  <a:lnTo>
                    <a:pt x="538" y="2128"/>
                  </a:lnTo>
                  <a:lnTo>
                    <a:pt x="534" y="2104"/>
                  </a:lnTo>
                  <a:lnTo>
                    <a:pt x="532" y="2078"/>
                  </a:lnTo>
                  <a:lnTo>
                    <a:pt x="530" y="2052"/>
                  </a:lnTo>
                  <a:lnTo>
                    <a:pt x="528" y="2024"/>
                  </a:lnTo>
                  <a:lnTo>
                    <a:pt x="526" y="0"/>
                  </a:lnTo>
                  <a:lnTo>
                    <a:pt x="224" y="104"/>
                  </a:lnTo>
                  <a:lnTo>
                    <a:pt x="226" y="626"/>
                  </a:lnTo>
                  <a:lnTo>
                    <a:pt x="0" y="626"/>
                  </a:lnTo>
                  <a:lnTo>
                    <a:pt x="0" y="828"/>
                  </a:lnTo>
                  <a:lnTo>
                    <a:pt x="226" y="826"/>
                  </a:lnTo>
                  <a:lnTo>
                    <a:pt x="228" y="1988"/>
                  </a:lnTo>
                  <a:lnTo>
                    <a:pt x="228" y="1988"/>
                  </a:lnTo>
                  <a:lnTo>
                    <a:pt x="228" y="2032"/>
                  </a:lnTo>
                  <a:lnTo>
                    <a:pt x="232" y="2074"/>
                  </a:lnTo>
                  <a:lnTo>
                    <a:pt x="236" y="2114"/>
                  </a:lnTo>
                  <a:lnTo>
                    <a:pt x="242" y="2152"/>
                  </a:lnTo>
                  <a:lnTo>
                    <a:pt x="250" y="2190"/>
                  </a:lnTo>
                  <a:lnTo>
                    <a:pt x="260" y="2224"/>
                  </a:lnTo>
                  <a:lnTo>
                    <a:pt x="270" y="2258"/>
                  </a:lnTo>
                  <a:lnTo>
                    <a:pt x="284" y="2290"/>
                  </a:lnTo>
                  <a:lnTo>
                    <a:pt x="298" y="2320"/>
                  </a:lnTo>
                  <a:lnTo>
                    <a:pt x="314" y="2348"/>
                  </a:lnTo>
                  <a:lnTo>
                    <a:pt x="330" y="2374"/>
                  </a:lnTo>
                  <a:lnTo>
                    <a:pt x="348" y="2400"/>
                  </a:lnTo>
                  <a:lnTo>
                    <a:pt x="368" y="2424"/>
                  </a:lnTo>
                  <a:lnTo>
                    <a:pt x="388" y="2446"/>
                  </a:lnTo>
                  <a:lnTo>
                    <a:pt x="410" y="2466"/>
                  </a:lnTo>
                  <a:lnTo>
                    <a:pt x="434" y="2486"/>
                  </a:lnTo>
                  <a:lnTo>
                    <a:pt x="458" y="2504"/>
                  </a:lnTo>
                  <a:lnTo>
                    <a:pt x="482" y="2520"/>
                  </a:lnTo>
                  <a:lnTo>
                    <a:pt x="508" y="2536"/>
                  </a:lnTo>
                  <a:lnTo>
                    <a:pt x="536" y="2550"/>
                  </a:lnTo>
                  <a:lnTo>
                    <a:pt x="564" y="2562"/>
                  </a:lnTo>
                  <a:lnTo>
                    <a:pt x="592" y="2572"/>
                  </a:lnTo>
                  <a:lnTo>
                    <a:pt x="622" y="2582"/>
                  </a:lnTo>
                  <a:lnTo>
                    <a:pt x="652" y="2592"/>
                  </a:lnTo>
                  <a:lnTo>
                    <a:pt x="682" y="2600"/>
                  </a:lnTo>
                  <a:lnTo>
                    <a:pt x="714" y="2606"/>
                  </a:lnTo>
                  <a:lnTo>
                    <a:pt x="778" y="2616"/>
                  </a:lnTo>
                  <a:lnTo>
                    <a:pt x="844" y="2622"/>
                  </a:lnTo>
                  <a:lnTo>
                    <a:pt x="912" y="2624"/>
                  </a:lnTo>
                  <a:lnTo>
                    <a:pt x="912" y="2624"/>
                  </a:lnTo>
                  <a:lnTo>
                    <a:pt x="976" y="2622"/>
                  </a:lnTo>
                  <a:lnTo>
                    <a:pt x="1040" y="2616"/>
                  </a:lnTo>
                  <a:lnTo>
                    <a:pt x="1102" y="2608"/>
                  </a:lnTo>
                  <a:lnTo>
                    <a:pt x="1162" y="2598"/>
                  </a:lnTo>
                  <a:lnTo>
                    <a:pt x="1220" y="2584"/>
                  </a:lnTo>
                  <a:lnTo>
                    <a:pt x="1278" y="2568"/>
                  </a:lnTo>
                  <a:lnTo>
                    <a:pt x="1334" y="2550"/>
                  </a:lnTo>
                  <a:lnTo>
                    <a:pt x="1392" y="2530"/>
                  </a:lnTo>
                  <a:lnTo>
                    <a:pt x="1392" y="2302"/>
                  </a:lnTo>
                  <a:lnTo>
                    <a:pt x="1392" y="2302"/>
                  </a:lnTo>
                  <a:lnTo>
                    <a:pt x="1336" y="2324"/>
                  </a:lnTo>
                  <a:lnTo>
                    <a:pt x="1282" y="2346"/>
                  </a:lnTo>
                  <a:lnTo>
                    <a:pt x="1228" y="2364"/>
                  </a:lnTo>
                  <a:lnTo>
                    <a:pt x="1176" y="2380"/>
                  </a:lnTo>
                  <a:lnTo>
                    <a:pt x="1126" y="2394"/>
                  </a:lnTo>
                  <a:lnTo>
                    <a:pt x="1076" y="2404"/>
                  </a:lnTo>
                  <a:lnTo>
                    <a:pt x="1026" y="2410"/>
                  </a:lnTo>
                  <a:lnTo>
                    <a:pt x="980" y="2412"/>
                  </a:lnTo>
                  <a:lnTo>
                    <a:pt x="980" y="24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6" name="Freeform 13"/>
            <p:cNvSpPr>
              <a:spLocks noEditPoints="1"/>
            </p:cNvSpPr>
            <p:nvPr userDrawn="1"/>
          </p:nvSpPr>
          <p:spPr bwMode="auto">
            <a:xfrm>
              <a:off x="-2441" y="3598"/>
              <a:ext cx="1394" cy="2034"/>
            </a:xfrm>
            <a:custGeom>
              <a:avLst/>
              <a:gdLst>
                <a:gd name="T0" fmla="*/ 610 w 1394"/>
                <a:gd name="T1" fmla="*/ 4 h 2034"/>
                <a:gd name="T2" fmla="*/ 432 w 1394"/>
                <a:gd name="T3" fmla="*/ 30 h 2034"/>
                <a:gd name="T4" fmla="*/ 214 w 1394"/>
                <a:gd name="T5" fmla="*/ 98 h 2034"/>
                <a:gd name="T6" fmla="*/ 112 w 1394"/>
                <a:gd name="T7" fmla="*/ 370 h 2034"/>
                <a:gd name="T8" fmla="*/ 356 w 1394"/>
                <a:gd name="T9" fmla="*/ 268 h 2034"/>
                <a:gd name="T10" fmla="*/ 546 w 1394"/>
                <a:gd name="T11" fmla="*/ 220 h 2034"/>
                <a:gd name="T12" fmla="*/ 658 w 1394"/>
                <a:gd name="T13" fmla="*/ 210 h 2034"/>
                <a:gd name="T14" fmla="*/ 832 w 1394"/>
                <a:gd name="T15" fmla="*/ 230 h 2034"/>
                <a:gd name="T16" fmla="*/ 968 w 1394"/>
                <a:gd name="T17" fmla="*/ 292 h 2034"/>
                <a:gd name="T18" fmla="*/ 1030 w 1394"/>
                <a:gd name="T19" fmla="*/ 360 h 2034"/>
                <a:gd name="T20" fmla="*/ 1066 w 1394"/>
                <a:gd name="T21" fmla="*/ 430 h 2034"/>
                <a:gd name="T22" fmla="*/ 1090 w 1394"/>
                <a:gd name="T23" fmla="*/ 600 h 2034"/>
                <a:gd name="T24" fmla="*/ 862 w 1394"/>
                <a:gd name="T25" fmla="*/ 762 h 2034"/>
                <a:gd name="T26" fmla="*/ 606 w 1394"/>
                <a:gd name="T27" fmla="*/ 794 h 2034"/>
                <a:gd name="T28" fmla="*/ 426 w 1394"/>
                <a:gd name="T29" fmla="*/ 842 h 2034"/>
                <a:gd name="T30" fmla="*/ 272 w 1394"/>
                <a:gd name="T31" fmla="*/ 912 h 2034"/>
                <a:gd name="T32" fmla="*/ 150 w 1394"/>
                <a:gd name="T33" fmla="*/ 1006 h 2034"/>
                <a:gd name="T34" fmla="*/ 62 w 1394"/>
                <a:gd name="T35" fmla="*/ 1130 h 2034"/>
                <a:gd name="T36" fmla="*/ 12 w 1394"/>
                <a:gd name="T37" fmla="*/ 1282 h 2034"/>
                <a:gd name="T38" fmla="*/ 0 w 1394"/>
                <a:gd name="T39" fmla="*/ 1420 h 2034"/>
                <a:gd name="T40" fmla="*/ 10 w 1394"/>
                <a:gd name="T41" fmla="*/ 1548 h 2034"/>
                <a:gd name="T42" fmla="*/ 44 w 1394"/>
                <a:gd name="T43" fmla="*/ 1666 h 2034"/>
                <a:gd name="T44" fmla="*/ 102 w 1394"/>
                <a:gd name="T45" fmla="*/ 1770 h 2034"/>
                <a:gd name="T46" fmla="*/ 182 w 1394"/>
                <a:gd name="T47" fmla="*/ 1860 h 2034"/>
                <a:gd name="T48" fmla="*/ 286 w 1394"/>
                <a:gd name="T49" fmla="*/ 1934 h 2034"/>
                <a:gd name="T50" fmla="*/ 414 w 1394"/>
                <a:gd name="T51" fmla="*/ 1988 h 2034"/>
                <a:gd name="T52" fmla="*/ 566 w 1394"/>
                <a:gd name="T53" fmla="*/ 2022 h 2034"/>
                <a:gd name="T54" fmla="*/ 744 w 1394"/>
                <a:gd name="T55" fmla="*/ 2034 h 2034"/>
                <a:gd name="T56" fmla="*/ 892 w 1394"/>
                <a:gd name="T57" fmla="*/ 2028 h 2034"/>
                <a:gd name="T58" fmla="*/ 1074 w 1394"/>
                <a:gd name="T59" fmla="*/ 2004 h 2034"/>
                <a:gd name="T60" fmla="*/ 1232 w 1394"/>
                <a:gd name="T61" fmla="*/ 1964 h 2034"/>
                <a:gd name="T62" fmla="*/ 1364 w 1394"/>
                <a:gd name="T63" fmla="*/ 1910 h 2034"/>
                <a:gd name="T64" fmla="*/ 1392 w 1394"/>
                <a:gd name="T65" fmla="*/ 592 h 2034"/>
                <a:gd name="T66" fmla="*/ 1370 w 1394"/>
                <a:gd name="T67" fmla="*/ 434 h 2034"/>
                <a:gd name="T68" fmla="*/ 1322 w 1394"/>
                <a:gd name="T69" fmla="*/ 304 h 2034"/>
                <a:gd name="T70" fmla="*/ 1252 w 1394"/>
                <a:gd name="T71" fmla="*/ 200 h 2034"/>
                <a:gd name="T72" fmla="*/ 1162 w 1394"/>
                <a:gd name="T73" fmla="*/ 120 h 2034"/>
                <a:gd name="T74" fmla="*/ 1056 w 1394"/>
                <a:gd name="T75" fmla="*/ 62 h 2034"/>
                <a:gd name="T76" fmla="*/ 938 w 1394"/>
                <a:gd name="T77" fmla="*/ 24 h 2034"/>
                <a:gd name="T78" fmla="*/ 708 w 1394"/>
                <a:gd name="T79" fmla="*/ 0 h 2034"/>
                <a:gd name="T80" fmla="*/ 1060 w 1394"/>
                <a:gd name="T81" fmla="*/ 1798 h 2034"/>
                <a:gd name="T82" fmla="*/ 904 w 1394"/>
                <a:gd name="T83" fmla="*/ 1838 h 2034"/>
                <a:gd name="T84" fmla="*/ 770 w 1394"/>
                <a:gd name="T85" fmla="*/ 1848 h 2034"/>
                <a:gd name="T86" fmla="*/ 574 w 1394"/>
                <a:gd name="T87" fmla="*/ 1820 h 2034"/>
                <a:gd name="T88" fmla="*/ 428 w 1394"/>
                <a:gd name="T89" fmla="*/ 1736 h 2034"/>
                <a:gd name="T90" fmla="*/ 354 w 1394"/>
                <a:gd name="T91" fmla="*/ 1638 h 2034"/>
                <a:gd name="T92" fmla="*/ 306 w 1394"/>
                <a:gd name="T93" fmla="*/ 1464 h 2034"/>
                <a:gd name="T94" fmla="*/ 308 w 1394"/>
                <a:gd name="T95" fmla="*/ 1340 h 2034"/>
                <a:gd name="T96" fmla="*/ 334 w 1394"/>
                <a:gd name="T97" fmla="*/ 1220 h 2034"/>
                <a:gd name="T98" fmla="*/ 386 w 1394"/>
                <a:gd name="T99" fmla="*/ 1126 h 2034"/>
                <a:gd name="T100" fmla="*/ 464 w 1394"/>
                <a:gd name="T101" fmla="*/ 1056 h 2034"/>
                <a:gd name="T102" fmla="*/ 566 w 1394"/>
                <a:gd name="T103" fmla="*/ 1004 h 2034"/>
                <a:gd name="T104" fmla="*/ 690 w 1394"/>
                <a:gd name="T105" fmla="*/ 970 h 2034"/>
                <a:gd name="T106" fmla="*/ 1000 w 1394"/>
                <a:gd name="T107" fmla="*/ 942 h 2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94" h="2034">
                  <a:moveTo>
                    <a:pt x="708" y="0"/>
                  </a:moveTo>
                  <a:lnTo>
                    <a:pt x="708" y="0"/>
                  </a:lnTo>
                  <a:lnTo>
                    <a:pt x="660" y="2"/>
                  </a:lnTo>
                  <a:lnTo>
                    <a:pt x="610" y="4"/>
                  </a:lnTo>
                  <a:lnTo>
                    <a:pt x="564" y="8"/>
                  </a:lnTo>
                  <a:lnTo>
                    <a:pt x="518" y="14"/>
                  </a:lnTo>
                  <a:lnTo>
                    <a:pt x="474" y="22"/>
                  </a:lnTo>
                  <a:lnTo>
                    <a:pt x="432" y="30"/>
                  </a:lnTo>
                  <a:lnTo>
                    <a:pt x="390" y="40"/>
                  </a:lnTo>
                  <a:lnTo>
                    <a:pt x="352" y="50"/>
                  </a:lnTo>
                  <a:lnTo>
                    <a:pt x="280" y="72"/>
                  </a:lnTo>
                  <a:lnTo>
                    <a:pt x="214" y="98"/>
                  </a:lnTo>
                  <a:lnTo>
                    <a:pt x="158" y="122"/>
                  </a:lnTo>
                  <a:lnTo>
                    <a:pt x="112" y="146"/>
                  </a:lnTo>
                  <a:lnTo>
                    <a:pt x="112" y="370"/>
                  </a:lnTo>
                  <a:lnTo>
                    <a:pt x="112" y="370"/>
                  </a:lnTo>
                  <a:lnTo>
                    <a:pt x="160" y="346"/>
                  </a:lnTo>
                  <a:lnTo>
                    <a:pt x="218" y="320"/>
                  </a:lnTo>
                  <a:lnTo>
                    <a:pt x="284" y="294"/>
                  </a:lnTo>
                  <a:lnTo>
                    <a:pt x="356" y="268"/>
                  </a:lnTo>
                  <a:lnTo>
                    <a:pt x="432" y="246"/>
                  </a:lnTo>
                  <a:lnTo>
                    <a:pt x="470" y="236"/>
                  </a:lnTo>
                  <a:lnTo>
                    <a:pt x="508" y="228"/>
                  </a:lnTo>
                  <a:lnTo>
                    <a:pt x="546" y="220"/>
                  </a:lnTo>
                  <a:lnTo>
                    <a:pt x="584" y="216"/>
                  </a:lnTo>
                  <a:lnTo>
                    <a:pt x="622" y="212"/>
                  </a:lnTo>
                  <a:lnTo>
                    <a:pt x="658" y="210"/>
                  </a:lnTo>
                  <a:lnTo>
                    <a:pt x="658" y="210"/>
                  </a:lnTo>
                  <a:lnTo>
                    <a:pt x="704" y="212"/>
                  </a:lnTo>
                  <a:lnTo>
                    <a:pt x="748" y="216"/>
                  </a:lnTo>
                  <a:lnTo>
                    <a:pt x="792" y="220"/>
                  </a:lnTo>
                  <a:lnTo>
                    <a:pt x="832" y="230"/>
                  </a:lnTo>
                  <a:lnTo>
                    <a:pt x="870" y="240"/>
                  </a:lnTo>
                  <a:lnTo>
                    <a:pt x="904" y="254"/>
                  </a:lnTo>
                  <a:lnTo>
                    <a:pt x="938" y="272"/>
                  </a:lnTo>
                  <a:lnTo>
                    <a:pt x="968" y="292"/>
                  </a:lnTo>
                  <a:lnTo>
                    <a:pt x="996" y="316"/>
                  </a:lnTo>
                  <a:lnTo>
                    <a:pt x="1008" y="330"/>
                  </a:lnTo>
                  <a:lnTo>
                    <a:pt x="1020" y="344"/>
                  </a:lnTo>
                  <a:lnTo>
                    <a:pt x="1030" y="360"/>
                  </a:lnTo>
                  <a:lnTo>
                    <a:pt x="1040" y="376"/>
                  </a:lnTo>
                  <a:lnTo>
                    <a:pt x="1050" y="394"/>
                  </a:lnTo>
                  <a:lnTo>
                    <a:pt x="1058" y="412"/>
                  </a:lnTo>
                  <a:lnTo>
                    <a:pt x="1066" y="430"/>
                  </a:lnTo>
                  <a:lnTo>
                    <a:pt x="1072" y="452"/>
                  </a:lnTo>
                  <a:lnTo>
                    <a:pt x="1082" y="496"/>
                  </a:lnTo>
                  <a:lnTo>
                    <a:pt x="1088" y="546"/>
                  </a:lnTo>
                  <a:lnTo>
                    <a:pt x="1090" y="600"/>
                  </a:lnTo>
                  <a:lnTo>
                    <a:pt x="1090" y="754"/>
                  </a:lnTo>
                  <a:lnTo>
                    <a:pt x="1090" y="754"/>
                  </a:lnTo>
                  <a:lnTo>
                    <a:pt x="974" y="756"/>
                  </a:lnTo>
                  <a:lnTo>
                    <a:pt x="862" y="762"/>
                  </a:lnTo>
                  <a:lnTo>
                    <a:pt x="756" y="772"/>
                  </a:lnTo>
                  <a:lnTo>
                    <a:pt x="704" y="778"/>
                  </a:lnTo>
                  <a:lnTo>
                    <a:pt x="654" y="786"/>
                  </a:lnTo>
                  <a:lnTo>
                    <a:pt x="606" y="794"/>
                  </a:lnTo>
                  <a:lnTo>
                    <a:pt x="558" y="804"/>
                  </a:lnTo>
                  <a:lnTo>
                    <a:pt x="512" y="816"/>
                  </a:lnTo>
                  <a:lnTo>
                    <a:pt x="468" y="828"/>
                  </a:lnTo>
                  <a:lnTo>
                    <a:pt x="426" y="842"/>
                  </a:lnTo>
                  <a:lnTo>
                    <a:pt x="384" y="858"/>
                  </a:lnTo>
                  <a:lnTo>
                    <a:pt x="346" y="874"/>
                  </a:lnTo>
                  <a:lnTo>
                    <a:pt x="308" y="892"/>
                  </a:lnTo>
                  <a:lnTo>
                    <a:pt x="272" y="912"/>
                  </a:lnTo>
                  <a:lnTo>
                    <a:pt x="240" y="932"/>
                  </a:lnTo>
                  <a:lnTo>
                    <a:pt x="208" y="956"/>
                  </a:lnTo>
                  <a:lnTo>
                    <a:pt x="178" y="980"/>
                  </a:lnTo>
                  <a:lnTo>
                    <a:pt x="150" y="1006"/>
                  </a:lnTo>
                  <a:lnTo>
                    <a:pt x="126" y="1034"/>
                  </a:lnTo>
                  <a:lnTo>
                    <a:pt x="102" y="1064"/>
                  </a:lnTo>
                  <a:lnTo>
                    <a:pt x="80" y="1096"/>
                  </a:lnTo>
                  <a:lnTo>
                    <a:pt x="62" y="1130"/>
                  </a:lnTo>
                  <a:lnTo>
                    <a:pt x="46" y="1164"/>
                  </a:lnTo>
                  <a:lnTo>
                    <a:pt x="32" y="1202"/>
                  </a:lnTo>
                  <a:lnTo>
                    <a:pt x="20" y="1242"/>
                  </a:lnTo>
                  <a:lnTo>
                    <a:pt x="12" y="1282"/>
                  </a:lnTo>
                  <a:lnTo>
                    <a:pt x="4" y="1326"/>
                  </a:lnTo>
                  <a:lnTo>
                    <a:pt x="0" y="1372"/>
                  </a:lnTo>
                  <a:lnTo>
                    <a:pt x="0" y="1420"/>
                  </a:lnTo>
                  <a:lnTo>
                    <a:pt x="0" y="1420"/>
                  </a:lnTo>
                  <a:lnTo>
                    <a:pt x="0" y="1452"/>
                  </a:lnTo>
                  <a:lnTo>
                    <a:pt x="2" y="1484"/>
                  </a:lnTo>
                  <a:lnTo>
                    <a:pt x="6" y="1516"/>
                  </a:lnTo>
                  <a:lnTo>
                    <a:pt x="10" y="1548"/>
                  </a:lnTo>
                  <a:lnTo>
                    <a:pt x="18" y="1578"/>
                  </a:lnTo>
                  <a:lnTo>
                    <a:pt x="24" y="1608"/>
                  </a:lnTo>
                  <a:lnTo>
                    <a:pt x="34" y="1638"/>
                  </a:lnTo>
                  <a:lnTo>
                    <a:pt x="44" y="1666"/>
                  </a:lnTo>
                  <a:lnTo>
                    <a:pt x="56" y="1694"/>
                  </a:lnTo>
                  <a:lnTo>
                    <a:pt x="70" y="1720"/>
                  </a:lnTo>
                  <a:lnTo>
                    <a:pt x="84" y="1746"/>
                  </a:lnTo>
                  <a:lnTo>
                    <a:pt x="102" y="1770"/>
                  </a:lnTo>
                  <a:lnTo>
                    <a:pt x="120" y="1794"/>
                  </a:lnTo>
                  <a:lnTo>
                    <a:pt x="138" y="1818"/>
                  </a:lnTo>
                  <a:lnTo>
                    <a:pt x="160" y="1840"/>
                  </a:lnTo>
                  <a:lnTo>
                    <a:pt x="182" y="1860"/>
                  </a:lnTo>
                  <a:lnTo>
                    <a:pt x="206" y="1880"/>
                  </a:lnTo>
                  <a:lnTo>
                    <a:pt x="230" y="1900"/>
                  </a:lnTo>
                  <a:lnTo>
                    <a:pt x="258" y="1918"/>
                  </a:lnTo>
                  <a:lnTo>
                    <a:pt x="286" y="1934"/>
                  </a:lnTo>
                  <a:lnTo>
                    <a:pt x="316" y="1950"/>
                  </a:lnTo>
                  <a:lnTo>
                    <a:pt x="346" y="1964"/>
                  </a:lnTo>
                  <a:lnTo>
                    <a:pt x="380" y="1976"/>
                  </a:lnTo>
                  <a:lnTo>
                    <a:pt x="414" y="1988"/>
                  </a:lnTo>
                  <a:lnTo>
                    <a:pt x="450" y="1998"/>
                  </a:lnTo>
                  <a:lnTo>
                    <a:pt x="486" y="2008"/>
                  </a:lnTo>
                  <a:lnTo>
                    <a:pt x="526" y="2016"/>
                  </a:lnTo>
                  <a:lnTo>
                    <a:pt x="566" y="2022"/>
                  </a:lnTo>
                  <a:lnTo>
                    <a:pt x="608" y="2028"/>
                  </a:lnTo>
                  <a:lnTo>
                    <a:pt x="652" y="2030"/>
                  </a:lnTo>
                  <a:lnTo>
                    <a:pt x="698" y="2034"/>
                  </a:lnTo>
                  <a:lnTo>
                    <a:pt x="744" y="2034"/>
                  </a:lnTo>
                  <a:lnTo>
                    <a:pt x="744" y="2034"/>
                  </a:lnTo>
                  <a:lnTo>
                    <a:pt x="794" y="2034"/>
                  </a:lnTo>
                  <a:lnTo>
                    <a:pt x="844" y="2032"/>
                  </a:lnTo>
                  <a:lnTo>
                    <a:pt x="892" y="2028"/>
                  </a:lnTo>
                  <a:lnTo>
                    <a:pt x="940" y="2024"/>
                  </a:lnTo>
                  <a:lnTo>
                    <a:pt x="986" y="2018"/>
                  </a:lnTo>
                  <a:lnTo>
                    <a:pt x="1030" y="2012"/>
                  </a:lnTo>
                  <a:lnTo>
                    <a:pt x="1074" y="2004"/>
                  </a:lnTo>
                  <a:lnTo>
                    <a:pt x="1116" y="1996"/>
                  </a:lnTo>
                  <a:lnTo>
                    <a:pt x="1156" y="1986"/>
                  </a:lnTo>
                  <a:lnTo>
                    <a:pt x="1194" y="1976"/>
                  </a:lnTo>
                  <a:lnTo>
                    <a:pt x="1232" y="1964"/>
                  </a:lnTo>
                  <a:lnTo>
                    <a:pt x="1268" y="1952"/>
                  </a:lnTo>
                  <a:lnTo>
                    <a:pt x="1302" y="1938"/>
                  </a:lnTo>
                  <a:lnTo>
                    <a:pt x="1334" y="1924"/>
                  </a:lnTo>
                  <a:lnTo>
                    <a:pt x="1364" y="1910"/>
                  </a:lnTo>
                  <a:lnTo>
                    <a:pt x="1394" y="1894"/>
                  </a:lnTo>
                  <a:lnTo>
                    <a:pt x="1392" y="636"/>
                  </a:lnTo>
                  <a:lnTo>
                    <a:pt x="1392" y="636"/>
                  </a:lnTo>
                  <a:lnTo>
                    <a:pt x="1392" y="592"/>
                  </a:lnTo>
                  <a:lnTo>
                    <a:pt x="1388" y="550"/>
                  </a:lnTo>
                  <a:lnTo>
                    <a:pt x="1384" y="508"/>
                  </a:lnTo>
                  <a:lnTo>
                    <a:pt x="1378" y="470"/>
                  </a:lnTo>
                  <a:lnTo>
                    <a:pt x="1370" y="434"/>
                  </a:lnTo>
                  <a:lnTo>
                    <a:pt x="1360" y="398"/>
                  </a:lnTo>
                  <a:lnTo>
                    <a:pt x="1348" y="366"/>
                  </a:lnTo>
                  <a:lnTo>
                    <a:pt x="1336" y="334"/>
                  </a:lnTo>
                  <a:lnTo>
                    <a:pt x="1322" y="304"/>
                  </a:lnTo>
                  <a:lnTo>
                    <a:pt x="1306" y="276"/>
                  </a:lnTo>
                  <a:lnTo>
                    <a:pt x="1290" y="248"/>
                  </a:lnTo>
                  <a:lnTo>
                    <a:pt x="1272" y="224"/>
                  </a:lnTo>
                  <a:lnTo>
                    <a:pt x="1252" y="200"/>
                  </a:lnTo>
                  <a:lnTo>
                    <a:pt x="1232" y="178"/>
                  </a:lnTo>
                  <a:lnTo>
                    <a:pt x="1210" y="156"/>
                  </a:lnTo>
                  <a:lnTo>
                    <a:pt x="1186" y="138"/>
                  </a:lnTo>
                  <a:lnTo>
                    <a:pt x="1162" y="120"/>
                  </a:lnTo>
                  <a:lnTo>
                    <a:pt x="1138" y="104"/>
                  </a:lnTo>
                  <a:lnTo>
                    <a:pt x="1112" y="88"/>
                  </a:lnTo>
                  <a:lnTo>
                    <a:pt x="1084" y="74"/>
                  </a:lnTo>
                  <a:lnTo>
                    <a:pt x="1056" y="62"/>
                  </a:lnTo>
                  <a:lnTo>
                    <a:pt x="1028" y="50"/>
                  </a:lnTo>
                  <a:lnTo>
                    <a:pt x="998" y="40"/>
                  </a:lnTo>
                  <a:lnTo>
                    <a:pt x="968" y="32"/>
                  </a:lnTo>
                  <a:lnTo>
                    <a:pt x="938" y="24"/>
                  </a:lnTo>
                  <a:lnTo>
                    <a:pt x="906" y="18"/>
                  </a:lnTo>
                  <a:lnTo>
                    <a:pt x="842" y="8"/>
                  </a:lnTo>
                  <a:lnTo>
                    <a:pt x="776" y="2"/>
                  </a:lnTo>
                  <a:lnTo>
                    <a:pt x="708" y="0"/>
                  </a:lnTo>
                  <a:lnTo>
                    <a:pt x="708" y="0"/>
                  </a:lnTo>
                  <a:close/>
                  <a:moveTo>
                    <a:pt x="1092" y="1782"/>
                  </a:moveTo>
                  <a:lnTo>
                    <a:pt x="1092" y="1782"/>
                  </a:lnTo>
                  <a:lnTo>
                    <a:pt x="1060" y="1798"/>
                  </a:lnTo>
                  <a:lnTo>
                    <a:pt x="1026" y="1810"/>
                  </a:lnTo>
                  <a:lnTo>
                    <a:pt x="988" y="1822"/>
                  </a:lnTo>
                  <a:lnTo>
                    <a:pt x="948" y="1832"/>
                  </a:lnTo>
                  <a:lnTo>
                    <a:pt x="904" y="1838"/>
                  </a:lnTo>
                  <a:lnTo>
                    <a:pt x="860" y="1844"/>
                  </a:lnTo>
                  <a:lnTo>
                    <a:pt x="816" y="1848"/>
                  </a:lnTo>
                  <a:lnTo>
                    <a:pt x="770" y="1848"/>
                  </a:lnTo>
                  <a:lnTo>
                    <a:pt x="770" y="1848"/>
                  </a:lnTo>
                  <a:lnTo>
                    <a:pt x="716" y="1846"/>
                  </a:lnTo>
                  <a:lnTo>
                    <a:pt x="666" y="1842"/>
                  </a:lnTo>
                  <a:lnTo>
                    <a:pt x="618" y="1832"/>
                  </a:lnTo>
                  <a:lnTo>
                    <a:pt x="574" y="1820"/>
                  </a:lnTo>
                  <a:lnTo>
                    <a:pt x="532" y="1804"/>
                  </a:lnTo>
                  <a:lnTo>
                    <a:pt x="494" y="1786"/>
                  </a:lnTo>
                  <a:lnTo>
                    <a:pt x="460" y="1762"/>
                  </a:lnTo>
                  <a:lnTo>
                    <a:pt x="428" y="1736"/>
                  </a:lnTo>
                  <a:lnTo>
                    <a:pt x="400" y="1708"/>
                  </a:lnTo>
                  <a:lnTo>
                    <a:pt x="386" y="1692"/>
                  </a:lnTo>
                  <a:lnTo>
                    <a:pt x="374" y="1674"/>
                  </a:lnTo>
                  <a:lnTo>
                    <a:pt x="354" y="1638"/>
                  </a:lnTo>
                  <a:lnTo>
                    <a:pt x="336" y="1600"/>
                  </a:lnTo>
                  <a:lnTo>
                    <a:pt x="322" y="1558"/>
                  </a:lnTo>
                  <a:lnTo>
                    <a:pt x="312" y="1512"/>
                  </a:lnTo>
                  <a:lnTo>
                    <a:pt x="306" y="1464"/>
                  </a:lnTo>
                  <a:lnTo>
                    <a:pt x="304" y="1412"/>
                  </a:lnTo>
                  <a:lnTo>
                    <a:pt x="304" y="1412"/>
                  </a:lnTo>
                  <a:lnTo>
                    <a:pt x="306" y="1376"/>
                  </a:lnTo>
                  <a:lnTo>
                    <a:pt x="308" y="1340"/>
                  </a:lnTo>
                  <a:lnTo>
                    <a:pt x="312" y="1308"/>
                  </a:lnTo>
                  <a:lnTo>
                    <a:pt x="318" y="1278"/>
                  </a:lnTo>
                  <a:lnTo>
                    <a:pt x="326" y="1248"/>
                  </a:lnTo>
                  <a:lnTo>
                    <a:pt x="334" y="1220"/>
                  </a:lnTo>
                  <a:lnTo>
                    <a:pt x="346" y="1194"/>
                  </a:lnTo>
                  <a:lnTo>
                    <a:pt x="358" y="1170"/>
                  </a:lnTo>
                  <a:lnTo>
                    <a:pt x="372" y="1148"/>
                  </a:lnTo>
                  <a:lnTo>
                    <a:pt x="386" y="1126"/>
                  </a:lnTo>
                  <a:lnTo>
                    <a:pt x="404" y="1106"/>
                  </a:lnTo>
                  <a:lnTo>
                    <a:pt x="422" y="1088"/>
                  </a:lnTo>
                  <a:lnTo>
                    <a:pt x="442" y="1072"/>
                  </a:lnTo>
                  <a:lnTo>
                    <a:pt x="464" y="1056"/>
                  </a:lnTo>
                  <a:lnTo>
                    <a:pt x="488" y="1042"/>
                  </a:lnTo>
                  <a:lnTo>
                    <a:pt x="512" y="1028"/>
                  </a:lnTo>
                  <a:lnTo>
                    <a:pt x="538" y="1016"/>
                  </a:lnTo>
                  <a:lnTo>
                    <a:pt x="566" y="1004"/>
                  </a:lnTo>
                  <a:lnTo>
                    <a:pt x="594" y="994"/>
                  </a:lnTo>
                  <a:lnTo>
                    <a:pt x="624" y="986"/>
                  </a:lnTo>
                  <a:lnTo>
                    <a:pt x="656" y="978"/>
                  </a:lnTo>
                  <a:lnTo>
                    <a:pt x="690" y="970"/>
                  </a:lnTo>
                  <a:lnTo>
                    <a:pt x="760" y="958"/>
                  </a:lnTo>
                  <a:lnTo>
                    <a:pt x="834" y="950"/>
                  </a:lnTo>
                  <a:lnTo>
                    <a:pt x="916" y="946"/>
                  </a:lnTo>
                  <a:lnTo>
                    <a:pt x="1000" y="942"/>
                  </a:lnTo>
                  <a:lnTo>
                    <a:pt x="1092" y="940"/>
                  </a:lnTo>
                  <a:lnTo>
                    <a:pt x="1092" y="17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7" name="Freeform 14"/>
            <p:cNvSpPr>
              <a:spLocks/>
            </p:cNvSpPr>
            <p:nvPr userDrawn="1"/>
          </p:nvSpPr>
          <p:spPr bwMode="auto">
            <a:xfrm>
              <a:off x="-271" y="3630"/>
              <a:ext cx="740" cy="202"/>
            </a:xfrm>
            <a:custGeom>
              <a:avLst/>
              <a:gdLst>
                <a:gd name="T0" fmla="*/ 0 w 740"/>
                <a:gd name="T1" fmla="*/ 2 h 202"/>
                <a:gd name="T2" fmla="*/ 2 w 740"/>
                <a:gd name="T3" fmla="*/ 202 h 202"/>
                <a:gd name="T4" fmla="*/ 740 w 740"/>
                <a:gd name="T5" fmla="*/ 202 h 202"/>
                <a:gd name="T6" fmla="*/ 740 w 740"/>
                <a:gd name="T7" fmla="*/ 0 h 202"/>
                <a:gd name="T8" fmla="*/ 0 w 740"/>
                <a:gd name="T9" fmla="*/ 2 h 202"/>
              </a:gdLst>
              <a:ahLst/>
              <a:cxnLst>
                <a:cxn ang="0">
                  <a:pos x="T0" y="T1"/>
                </a:cxn>
                <a:cxn ang="0">
                  <a:pos x="T2" y="T3"/>
                </a:cxn>
                <a:cxn ang="0">
                  <a:pos x="T4" y="T5"/>
                </a:cxn>
                <a:cxn ang="0">
                  <a:pos x="T6" y="T7"/>
                </a:cxn>
                <a:cxn ang="0">
                  <a:pos x="T8" y="T9"/>
                </a:cxn>
              </a:cxnLst>
              <a:rect l="0" t="0" r="r" b="b"/>
              <a:pathLst>
                <a:path w="740" h="202">
                  <a:moveTo>
                    <a:pt x="0" y="2"/>
                  </a:moveTo>
                  <a:lnTo>
                    <a:pt x="2" y="202"/>
                  </a:lnTo>
                  <a:lnTo>
                    <a:pt x="740" y="202"/>
                  </a:lnTo>
                  <a:lnTo>
                    <a:pt x="740" y="0"/>
                  </a:ln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8" name="Freeform 15"/>
            <p:cNvSpPr>
              <a:spLocks/>
            </p:cNvSpPr>
            <p:nvPr userDrawn="1"/>
          </p:nvSpPr>
          <p:spPr bwMode="auto">
            <a:xfrm>
              <a:off x="-269" y="3964"/>
              <a:ext cx="740" cy="204"/>
            </a:xfrm>
            <a:custGeom>
              <a:avLst/>
              <a:gdLst>
                <a:gd name="T0" fmla="*/ 0 w 740"/>
                <a:gd name="T1" fmla="*/ 204 h 204"/>
                <a:gd name="T2" fmla="*/ 740 w 740"/>
                <a:gd name="T3" fmla="*/ 202 h 204"/>
                <a:gd name="T4" fmla="*/ 738 w 740"/>
                <a:gd name="T5" fmla="*/ 0 h 204"/>
                <a:gd name="T6" fmla="*/ 0 w 740"/>
                <a:gd name="T7" fmla="*/ 2 h 204"/>
                <a:gd name="T8" fmla="*/ 0 w 740"/>
                <a:gd name="T9" fmla="*/ 204 h 204"/>
              </a:gdLst>
              <a:ahLst/>
              <a:cxnLst>
                <a:cxn ang="0">
                  <a:pos x="T0" y="T1"/>
                </a:cxn>
                <a:cxn ang="0">
                  <a:pos x="T2" y="T3"/>
                </a:cxn>
                <a:cxn ang="0">
                  <a:pos x="T4" y="T5"/>
                </a:cxn>
                <a:cxn ang="0">
                  <a:pos x="T6" y="T7"/>
                </a:cxn>
                <a:cxn ang="0">
                  <a:pos x="T8" y="T9"/>
                </a:cxn>
              </a:cxnLst>
              <a:rect l="0" t="0" r="r" b="b"/>
              <a:pathLst>
                <a:path w="740" h="204">
                  <a:moveTo>
                    <a:pt x="0" y="204"/>
                  </a:moveTo>
                  <a:lnTo>
                    <a:pt x="740" y="202"/>
                  </a:lnTo>
                  <a:lnTo>
                    <a:pt x="738" y="0"/>
                  </a:lnTo>
                  <a:lnTo>
                    <a:pt x="0" y="2"/>
                  </a:lnTo>
                  <a:lnTo>
                    <a:pt x="0" y="2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grpSp>
    </p:spTree>
    <p:extLst>
      <p:ext uri="{BB962C8B-B14F-4D97-AF65-F5344CB8AC3E}">
        <p14:creationId xmlns:p14="http://schemas.microsoft.com/office/powerpoint/2010/main" val="716209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slide 1 column">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11/20/2017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10" name="Title Placeholder 1"/>
          <p:cNvSpPr>
            <a:spLocks noGrp="1"/>
          </p:cNvSpPr>
          <p:nvPr>
            <p:ph type="title" hasCustomPrompt="1"/>
          </p:nvPr>
        </p:nvSpPr>
        <p:spPr>
          <a:xfrm>
            <a:off x="914400" y="288022"/>
            <a:ext cx="10871200" cy="1477962"/>
          </a:xfrm>
          <a:prstGeom prst="rect">
            <a:avLst/>
          </a:prstGeom>
        </p:spPr>
        <p:txBody>
          <a:bodyPr vert="horz" lIns="0" tIns="0" rIns="0" bIns="0" rtlCol="0" anchor="ctr">
            <a:noAutofit/>
          </a:bodyPr>
          <a:lstStyle>
            <a:lvl1pPr>
              <a:defRPr baseline="0">
                <a:solidFill>
                  <a:srgbClr val="00AB4E"/>
                </a:solidFill>
              </a:defRPr>
            </a:lvl1pPr>
          </a:lstStyle>
          <a:p>
            <a:r>
              <a:rPr lang="en-US" dirty="0"/>
              <a:t>Insert your title here</a:t>
            </a:r>
            <a:br>
              <a:rPr lang="en-US" dirty="0"/>
            </a:br>
            <a:r>
              <a:rPr lang="en-US" dirty="0"/>
              <a:t>Two lines maximum</a:t>
            </a:r>
          </a:p>
        </p:txBody>
      </p:sp>
      <p:sp>
        <p:nvSpPr>
          <p:cNvPr id="12" name="Text Placeholder 11"/>
          <p:cNvSpPr>
            <a:spLocks noGrp="1"/>
          </p:cNvSpPr>
          <p:nvPr>
            <p:ph type="body" sz="quarter" idx="13"/>
          </p:nvPr>
        </p:nvSpPr>
        <p:spPr>
          <a:xfrm>
            <a:off x="914400" y="2057400"/>
            <a:ext cx="10871200" cy="16004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2 columns">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11/20/2017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10" name="Title Placeholder 1"/>
          <p:cNvSpPr>
            <a:spLocks noGrp="1"/>
          </p:cNvSpPr>
          <p:nvPr>
            <p:ph type="title" hasCustomPrompt="1"/>
          </p:nvPr>
        </p:nvSpPr>
        <p:spPr>
          <a:xfrm>
            <a:off x="914400" y="288022"/>
            <a:ext cx="10871200" cy="1477962"/>
          </a:xfrm>
          <a:prstGeom prst="rect">
            <a:avLst/>
          </a:prstGeom>
        </p:spPr>
        <p:txBody>
          <a:bodyPr vert="horz" lIns="0" tIns="0" rIns="0" bIns="0" rtlCol="0" anchor="ctr">
            <a:noAutofit/>
          </a:bodyPr>
          <a:lstStyle>
            <a:lvl1pPr>
              <a:defRPr baseline="0">
                <a:solidFill>
                  <a:srgbClr val="00AB4E"/>
                </a:solidFill>
              </a:defRPr>
            </a:lvl1pPr>
          </a:lstStyle>
          <a:p>
            <a:r>
              <a:rPr lang="en-US" dirty="0"/>
              <a:t>Insert your title here</a:t>
            </a:r>
            <a:br>
              <a:rPr lang="en-US" dirty="0"/>
            </a:br>
            <a:r>
              <a:rPr lang="en-US" dirty="0"/>
              <a:t>Two lines maximum</a:t>
            </a:r>
          </a:p>
        </p:txBody>
      </p:sp>
      <p:sp>
        <p:nvSpPr>
          <p:cNvPr id="12" name="Text Placeholder 11"/>
          <p:cNvSpPr>
            <a:spLocks noGrp="1"/>
          </p:cNvSpPr>
          <p:nvPr>
            <p:ph type="body" sz="quarter" idx="13"/>
          </p:nvPr>
        </p:nvSpPr>
        <p:spPr>
          <a:xfrm>
            <a:off x="914400" y="2057400"/>
            <a:ext cx="5283200" cy="16004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Text Placeholder 11"/>
          <p:cNvSpPr>
            <a:spLocks noGrp="1"/>
          </p:cNvSpPr>
          <p:nvPr>
            <p:ph type="body" sz="quarter" idx="14"/>
          </p:nvPr>
        </p:nvSpPr>
        <p:spPr>
          <a:xfrm>
            <a:off x="6502400" y="2057400"/>
            <a:ext cx="5283200" cy="16004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970144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11/20/2017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10" name="Title Placeholder 1"/>
          <p:cNvSpPr>
            <a:spLocks noGrp="1"/>
          </p:cNvSpPr>
          <p:nvPr>
            <p:ph type="title" hasCustomPrompt="1"/>
          </p:nvPr>
        </p:nvSpPr>
        <p:spPr>
          <a:xfrm>
            <a:off x="914400" y="288022"/>
            <a:ext cx="10871200" cy="1477962"/>
          </a:xfrm>
          <a:prstGeom prst="rect">
            <a:avLst/>
          </a:prstGeom>
        </p:spPr>
        <p:txBody>
          <a:bodyPr vert="horz" lIns="0" tIns="0" rIns="0" bIns="0" rtlCol="0" anchor="ctr">
            <a:noAutofit/>
          </a:bodyPr>
          <a:lstStyle>
            <a:lvl1pPr>
              <a:defRPr baseline="0">
                <a:solidFill>
                  <a:srgbClr val="00AB4E"/>
                </a:solidFill>
              </a:defRPr>
            </a:lvl1pPr>
          </a:lstStyle>
          <a:p>
            <a:r>
              <a:rPr lang="en-US" dirty="0"/>
              <a:t>Insert your title here</a:t>
            </a:r>
            <a:br>
              <a:rPr lang="en-US" dirty="0"/>
            </a:br>
            <a:r>
              <a:rPr lang="en-US" dirty="0"/>
              <a:t>Two lines maximum</a:t>
            </a:r>
          </a:p>
        </p:txBody>
      </p:sp>
      <p:sp>
        <p:nvSpPr>
          <p:cNvPr id="12" name="Text Placeholder 11"/>
          <p:cNvSpPr>
            <a:spLocks noGrp="1"/>
          </p:cNvSpPr>
          <p:nvPr>
            <p:ph type="body" sz="quarter" idx="13"/>
          </p:nvPr>
        </p:nvSpPr>
        <p:spPr>
          <a:xfrm>
            <a:off x="914400" y="2057400"/>
            <a:ext cx="5283200" cy="16004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 name="Picture Placeholder 2"/>
          <p:cNvSpPr>
            <a:spLocks noGrp="1"/>
          </p:cNvSpPr>
          <p:nvPr>
            <p:ph type="pic" sz="quarter" idx="14"/>
          </p:nvPr>
        </p:nvSpPr>
        <p:spPr>
          <a:xfrm>
            <a:off x="6502400" y="2057400"/>
            <a:ext cx="5283200" cy="3657600"/>
          </a:xfrm>
          <a:solidFill>
            <a:srgbClr val="DDFFEC"/>
          </a:solidFill>
        </p:spPr>
        <p:txBody>
          <a:bodyPr anchor="ctr" anchorCtr="0">
            <a:noAutofit/>
          </a:bodyPr>
          <a:lstStyle>
            <a:lvl1pPr algn="ctr">
              <a:defRPr/>
            </a:lvl1pPr>
          </a:lstStyle>
          <a:p>
            <a:r>
              <a:rPr lang="en-US"/>
              <a:t>Click icon to add picture</a:t>
            </a:r>
            <a:endParaRPr lang="en-GB" dirty="0"/>
          </a:p>
        </p:txBody>
      </p:sp>
    </p:spTree>
    <p:extLst>
      <p:ext uri="{BB962C8B-B14F-4D97-AF65-F5344CB8AC3E}">
        <p14:creationId xmlns:p14="http://schemas.microsoft.com/office/powerpoint/2010/main" val="1513642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sp>
        <p:nvSpPr>
          <p:cNvPr id="3" name="Picture Placeholder 2"/>
          <p:cNvSpPr>
            <a:spLocks noGrp="1"/>
          </p:cNvSpPr>
          <p:nvPr>
            <p:ph type="pic" sz="quarter" idx="14"/>
          </p:nvPr>
        </p:nvSpPr>
        <p:spPr>
          <a:xfrm>
            <a:off x="914400" y="288022"/>
            <a:ext cx="11074400" cy="5426978"/>
          </a:xfrm>
          <a:solidFill>
            <a:srgbClr val="DDFFEC"/>
          </a:solidFill>
        </p:spPr>
        <p:txBody>
          <a:bodyPr anchor="ctr" anchorCtr="0">
            <a:noAutofit/>
          </a:bodyPr>
          <a:lstStyle>
            <a:lvl1pPr algn="ctr">
              <a:defRPr/>
            </a:lvl1pPr>
          </a:lstStyle>
          <a:p>
            <a:r>
              <a:rPr lang="en-US"/>
              <a:t>Click icon to add picture</a:t>
            </a:r>
            <a:endParaRPr lang="en-GB" dirty="0"/>
          </a:p>
        </p:txBody>
      </p:sp>
      <p:sp>
        <p:nvSpPr>
          <p:cNvPr id="4" name="Date Placeholder 3"/>
          <p:cNvSpPr>
            <a:spLocks noGrp="1"/>
          </p:cNvSpPr>
          <p:nvPr>
            <p:ph type="dt" sz="half" idx="10"/>
          </p:nvPr>
        </p:nvSpPr>
        <p:spPr/>
        <p:txBody>
          <a:bodyPr/>
          <a:lstStyle/>
          <a:p>
            <a:fld id="{1D8BD707-D9CF-40AE-B4C6-C98DA3205C09}" type="datetimeFigureOut">
              <a:rPr lang="en-US" smtClean="0"/>
              <a:pPr/>
              <a:t>11/20/2017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10" name="Title Placeholder 1"/>
          <p:cNvSpPr>
            <a:spLocks noGrp="1"/>
          </p:cNvSpPr>
          <p:nvPr>
            <p:ph type="title" hasCustomPrompt="1"/>
          </p:nvPr>
        </p:nvSpPr>
        <p:spPr>
          <a:xfrm>
            <a:off x="1117600" y="288022"/>
            <a:ext cx="10668000" cy="1477962"/>
          </a:xfrm>
          <a:prstGeom prst="rect">
            <a:avLst/>
          </a:prstGeom>
        </p:spPr>
        <p:txBody>
          <a:bodyPr vert="horz" lIns="0" tIns="0" rIns="0" bIns="0" rtlCol="0" anchor="ctr">
            <a:noAutofit/>
          </a:bodyPr>
          <a:lstStyle>
            <a:lvl1pPr>
              <a:defRPr baseline="0">
                <a:solidFill>
                  <a:schemeClr val="bg1"/>
                </a:solidFill>
              </a:defRPr>
            </a:lvl1pPr>
          </a:lstStyle>
          <a:p>
            <a:r>
              <a:rPr lang="en-US" dirty="0"/>
              <a:t>Insert your title here</a:t>
            </a:r>
            <a:br>
              <a:rPr lang="en-US" dirty="0"/>
            </a:br>
            <a:r>
              <a:rPr lang="en-US" dirty="0"/>
              <a:t>Two lines maximum</a:t>
            </a:r>
          </a:p>
        </p:txBody>
      </p:sp>
    </p:spTree>
    <p:extLst>
      <p:ext uri="{BB962C8B-B14F-4D97-AF65-F5344CB8AC3E}">
        <p14:creationId xmlns:p14="http://schemas.microsoft.com/office/powerpoint/2010/main" val="36244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of contents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11/20/2017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10" name="Title Placeholder 1"/>
          <p:cNvSpPr>
            <a:spLocks noGrp="1"/>
          </p:cNvSpPr>
          <p:nvPr>
            <p:ph type="title" hasCustomPrompt="1"/>
          </p:nvPr>
        </p:nvSpPr>
        <p:spPr>
          <a:xfrm>
            <a:off x="914400" y="288022"/>
            <a:ext cx="10871200" cy="1477962"/>
          </a:xfrm>
          <a:prstGeom prst="rect">
            <a:avLst/>
          </a:prstGeom>
        </p:spPr>
        <p:txBody>
          <a:bodyPr vert="horz" lIns="0" tIns="0" rIns="0" bIns="0" rtlCol="0" anchor="ctr">
            <a:noAutofit/>
          </a:bodyPr>
          <a:lstStyle>
            <a:lvl1pPr>
              <a:defRPr baseline="0">
                <a:solidFill>
                  <a:srgbClr val="00AB4E"/>
                </a:solidFill>
              </a:defRPr>
            </a:lvl1pPr>
          </a:lstStyle>
          <a:p>
            <a:r>
              <a:rPr lang="en-US" dirty="0"/>
              <a:t>Insert your title here</a:t>
            </a:r>
            <a:br>
              <a:rPr lang="en-US" dirty="0"/>
            </a:br>
            <a:r>
              <a:rPr lang="en-US" dirty="0"/>
              <a:t>Two lines maximum</a:t>
            </a:r>
          </a:p>
        </p:txBody>
      </p:sp>
      <p:sp>
        <p:nvSpPr>
          <p:cNvPr id="8" name="Table Placeholder 7"/>
          <p:cNvSpPr>
            <a:spLocks noGrp="1"/>
          </p:cNvSpPr>
          <p:nvPr>
            <p:ph type="tbl" sz="quarter" idx="13"/>
          </p:nvPr>
        </p:nvSpPr>
        <p:spPr>
          <a:xfrm>
            <a:off x="914400" y="2057400"/>
            <a:ext cx="6959600" cy="307777"/>
          </a:xfrm>
        </p:spPr>
        <p:txBody>
          <a:bodyPr/>
          <a:lstStyle/>
          <a:p>
            <a:r>
              <a:rPr lang="en-US"/>
              <a:t>Click icon to add table</a:t>
            </a:r>
            <a:endParaRPr lang="en-GB" dirty="0"/>
          </a:p>
        </p:txBody>
      </p:sp>
    </p:spTree>
    <p:extLst>
      <p:ext uri="{BB962C8B-B14F-4D97-AF65-F5344CB8AC3E}">
        <p14:creationId xmlns:p14="http://schemas.microsoft.com/office/powerpoint/2010/main" val="3630229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 of contents and image">
    <p:spTree>
      <p:nvGrpSpPr>
        <p:cNvPr id="1" name=""/>
        <p:cNvGrpSpPr/>
        <p:nvPr/>
      </p:nvGrpSpPr>
      <p:grpSpPr>
        <a:xfrm>
          <a:off x="0" y="0"/>
          <a:ext cx="0" cy="0"/>
          <a:chOff x="0" y="0"/>
          <a:chExt cx="0" cy="0"/>
        </a:xfrm>
      </p:grpSpPr>
      <p:sp>
        <p:nvSpPr>
          <p:cNvPr id="14" name="Picture Placeholder 12"/>
          <p:cNvSpPr>
            <a:spLocks noGrp="1"/>
          </p:cNvSpPr>
          <p:nvPr>
            <p:ph type="pic" sz="quarter" idx="15"/>
          </p:nvPr>
        </p:nvSpPr>
        <p:spPr>
          <a:xfrm>
            <a:off x="914400" y="287338"/>
            <a:ext cx="10871200" cy="5427662"/>
          </a:xfrm>
          <a:solidFill>
            <a:schemeClr val="tx2"/>
          </a:solidFill>
        </p:spPr>
        <p:txBody>
          <a:bodyPr vert="horz" lIns="0" tIns="0" rIns="180000" bIns="0" rtlCol="0" anchor="ctr" anchorCtr="0">
            <a:noAutofit/>
          </a:bodyPr>
          <a:lstStyle>
            <a:lvl1pPr>
              <a:defRPr lang="en-GB">
                <a:solidFill>
                  <a:schemeClr val="bg1"/>
                </a:solidFill>
              </a:defRPr>
            </a:lvl1pPr>
          </a:lstStyle>
          <a:p>
            <a:pPr lvl="0" algn="r"/>
            <a:r>
              <a:rPr lang="en-US"/>
              <a:t>Click icon to add picture</a:t>
            </a:r>
            <a:endParaRPr lang="en-GB" dirty="0"/>
          </a:p>
        </p:txBody>
      </p:sp>
      <p:sp>
        <p:nvSpPr>
          <p:cNvPr id="4" name="Date Placeholder 3"/>
          <p:cNvSpPr>
            <a:spLocks noGrp="1"/>
          </p:cNvSpPr>
          <p:nvPr>
            <p:ph type="dt" sz="half" idx="10"/>
          </p:nvPr>
        </p:nvSpPr>
        <p:spPr/>
        <p:txBody>
          <a:bodyPr/>
          <a:lstStyle/>
          <a:p>
            <a:fld id="{1D8BD707-D9CF-40AE-B4C6-C98DA3205C09}" type="datetimeFigureOut">
              <a:rPr lang="en-US" smtClean="0"/>
              <a:pPr/>
              <a:t>11/20/2017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11" name="Rectangle 10"/>
          <p:cNvSpPr/>
          <p:nvPr userDrawn="1"/>
        </p:nvSpPr>
        <p:spPr>
          <a:xfrm>
            <a:off x="1320800" y="287338"/>
            <a:ext cx="4978400" cy="5122862"/>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lstStyle/>
          <a:p>
            <a:pPr algn="ctr"/>
            <a:endParaRPr lang="en-GB" sz="1800" dirty="0"/>
          </a:p>
        </p:txBody>
      </p:sp>
      <p:sp>
        <p:nvSpPr>
          <p:cNvPr id="8" name="Table Placeholder 7"/>
          <p:cNvSpPr>
            <a:spLocks noGrp="1"/>
          </p:cNvSpPr>
          <p:nvPr>
            <p:ph type="tbl" sz="quarter" idx="13"/>
          </p:nvPr>
        </p:nvSpPr>
        <p:spPr>
          <a:xfrm>
            <a:off x="1625600" y="2057400"/>
            <a:ext cx="4470400" cy="307777"/>
          </a:xfrm>
        </p:spPr>
        <p:txBody>
          <a:bodyPr/>
          <a:lstStyle/>
          <a:p>
            <a:r>
              <a:rPr lang="en-US"/>
              <a:t>Click icon to add table</a:t>
            </a:r>
            <a:endParaRPr lang="en-GB" dirty="0"/>
          </a:p>
        </p:txBody>
      </p:sp>
      <p:sp>
        <p:nvSpPr>
          <p:cNvPr id="10" name="Title Placeholder 1"/>
          <p:cNvSpPr>
            <a:spLocks noGrp="1"/>
          </p:cNvSpPr>
          <p:nvPr>
            <p:ph type="title" hasCustomPrompt="1"/>
          </p:nvPr>
        </p:nvSpPr>
        <p:spPr>
          <a:xfrm>
            <a:off x="1625600" y="288022"/>
            <a:ext cx="10160000" cy="1477962"/>
          </a:xfrm>
          <a:prstGeom prst="rect">
            <a:avLst/>
          </a:prstGeom>
        </p:spPr>
        <p:txBody>
          <a:bodyPr vert="horz" lIns="0" tIns="0" rIns="0" bIns="0" rtlCol="0" anchor="ctr">
            <a:noAutofit/>
          </a:bodyPr>
          <a:lstStyle>
            <a:lvl1pPr>
              <a:defRPr baseline="0">
                <a:solidFill>
                  <a:srgbClr val="00AB4E"/>
                </a:solidFill>
              </a:defRPr>
            </a:lvl1pPr>
          </a:lstStyle>
          <a:p>
            <a:r>
              <a:rPr lang="en-US" dirty="0"/>
              <a:t>Insert your title here</a:t>
            </a:r>
            <a:br>
              <a:rPr lang="en-US" dirty="0"/>
            </a:br>
            <a:r>
              <a:rPr lang="en-US" dirty="0"/>
              <a:t>Two lines maximum</a:t>
            </a:r>
          </a:p>
        </p:txBody>
      </p:sp>
    </p:spTree>
    <p:extLst>
      <p:ext uri="{BB962C8B-B14F-4D97-AF65-F5344CB8AC3E}">
        <p14:creationId xmlns:p14="http://schemas.microsoft.com/office/powerpoint/2010/main" val="1864775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ack page">
    <p:bg>
      <p:bgPr>
        <a:solidFill>
          <a:schemeClr val="accent1"/>
        </a:solidFill>
        <a:effectLst/>
      </p:bgPr>
    </p:bg>
    <p:spTree>
      <p:nvGrpSpPr>
        <p:cNvPr id="1" name=""/>
        <p:cNvGrpSpPr/>
        <p:nvPr/>
      </p:nvGrpSpPr>
      <p:grpSpPr>
        <a:xfrm>
          <a:off x="0" y="0"/>
          <a:ext cx="0" cy="0"/>
          <a:chOff x="0" y="0"/>
          <a:chExt cx="0" cy="0"/>
        </a:xfrm>
      </p:grpSpPr>
      <p:grpSp>
        <p:nvGrpSpPr>
          <p:cNvPr id="19" name="Group 18"/>
          <p:cNvGrpSpPr/>
          <p:nvPr userDrawn="1"/>
        </p:nvGrpSpPr>
        <p:grpSpPr>
          <a:xfrm>
            <a:off x="0" y="533400"/>
            <a:ext cx="711200" cy="1028700"/>
            <a:chOff x="0" y="3810000"/>
            <a:chExt cx="3335338" cy="2424113"/>
          </a:xfrm>
          <a:solidFill>
            <a:schemeClr val="bg1"/>
          </a:solidFill>
        </p:grpSpPr>
        <p:sp>
          <p:nvSpPr>
            <p:cNvPr id="20" name="Freeform 5"/>
            <p:cNvSpPr>
              <a:spLocks/>
            </p:cNvSpPr>
            <p:nvPr userDrawn="1"/>
          </p:nvSpPr>
          <p:spPr bwMode="auto">
            <a:xfrm>
              <a:off x="0" y="3810000"/>
              <a:ext cx="3333751" cy="914400"/>
            </a:xfrm>
            <a:custGeom>
              <a:avLst/>
              <a:gdLst>
                <a:gd name="T0" fmla="*/ 0 w 4199"/>
                <a:gd name="T1" fmla="*/ 6 h 1151"/>
                <a:gd name="T2" fmla="*/ 1 w 4199"/>
                <a:gd name="T3" fmla="*/ 1151 h 1151"/>
                <a:gd name="T4" fmla="*/ 4199 w 4199"/>
                <a:gd name="T5" fmla="*/ 1144 h 1151"/>
                <a:gd name="T6" fmla="*/ 4199 w 4199"/>
                <a:gd name="T7" fmla="*/ 0 h 1151"/>
                <a:gd name="T8" fmla="*/ 0 w 4199"/>
                <a:gd name="T9" fmla="*/ 6 h 1151"/>
              </a:gdLst>
              <a:ahLst/>
              <a:cxnLst>
                <a:cxn ang="0">
                  <a:pos x="T0" y="T1"/>
                </a:cxn>
                <a:cxn ang="0">
                  <a:pos x="T2" y="T3"/>
                </a:cxn>
                <a:cxn ang="0">
                  <a:pos x="T4" y="T5"/>
                </a:cxn>
                <a:cxn ang="0">
                  <a:pos x="T6" y="T7"/>
                </a:cxn>
                <a:cxn ang="0">
                  <a:pos x="T8" y="T9"/>
                </a:cxn>
              </a:cxnLst>
              <a:rect l="0" t="0" r="r" b="b"/>
              <a:pathLst>
                <a:path w="4199" h="1151">
                  <a:moveTo>
                    <a:pt x="0" y="6"/>
                  </a:moveTo>
                  <a:lnTo>
                    <a:pt x="1" y="1151"/>
                  </a:lnTo>
                  <a:lnTo>
                    <a:pt x="4199" y="1144"/>
                  </a:lnTo>
                  <a:lnTo>
                    <a:pt x="4199" y="0"/>
                  </a:lnTo>
                  <a:lnTo>
                    <a:pt x="0"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dirty="0"/>
            </a:p>
          </p:txBody>
        </p:sp>
        <p:sp>
          <p:nvSpPr>
            <p:cNvPr id="21" name="Freeform 6"/>
            <p:cNvSpPr>
              <a:spLocks/>
            </p:cNvSpPr>
            <p:nvPr userDrawn="1"/>
          </p:nvSpPr>
          <p:spPr bwMode="auto">
            <a:xfrm>
              <a:off x="1588" y="5319713"/>
              <a:ext cx="3333750" cy="914400"/>
            </a:xfrm>
            <a:custGeom>
              <a:avLst/>
              <a:gdLst>
                <a:gd name="T0" fmla="*/ 1 w 4199"/>
                <a:gd name="T1" fmla="*/ 1153 h 1153"/>
                <a:gd name="T2" fmla="*/ 4199 w 4199"/>
                <a:gd name="T3" fmla="*/ 1147 h 1153"/>
                <a:gd name="T4" fmla="*/ 4199 w 4199"/>
                <a:gd name="T5" fmla="*/ 0 h 1153"/>
                <a:gd name="T6" fmla="*/ 0 w 4199"/>
                <a:gd name="T7" fmla="*/ 5 h 1153"/>
                <a:gd name="T8" fmla="*/ 1 w 4199"/>
                <a:gd name="T9" fmla="*/ 1153 h 1153"/>
              </a:gdLst>
              <a:ahLst/>
              <a:cxnLst>
                <a:cxn ang="0">
                  <a:pos x="T0" y="T1"/>
                </a:cxn>
                <a:cxn ang="0">
                  <a:pos x="T2" y="T3"/>
                </a:cxn>
                <a:cxn ang="0">
                  <a:pos x="T4" y="T5"/>
                </a:cxn>
                <a:cxn ang="0">
                  <a:pos x="T6" y="T7"/>
                </a:cxn>
                <a:cxn ang="0">
                  <a:pos x="T8" y="T9"/>
                </a:cxn>
              </a:cxnLst>
              <a:rect l="0" t="0" r="r" b="b"/>
              <a:pathLst>
                <a:path w="4199" h="1153">
                  <a:moveTo>
                    <a:pt x="1" y="1153"/>
                  </a:moveTo>
                  <a:lnTo>
                    <a:pt x="4199" y="1147"/>
                  </a:lnTo>
                  <a:lnTo>
                    <a:pt x="4199" y="0"/>
                  </a:lnTo>
                  <a:lnTo>
                    <a:pt x="0" y="5"/>
                  </a:lnTo>
                  <a:lnTo>
                    <a:pt x="1" y="115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dirty="0"/>
            </a:p>
          </p:txBody>
        </p:sp>
      </p:grpSp>
      <p:sp>
        <p:nvSpPr>
          <p:cNvPr id="23" name="Title Placeholder 1"/>
          <p:cNvSpPr txBox="1">
            <a:spLocks/>
          </p:cNvSpPr>
          <p:nvPr userDrawn="1"/>
        </p:nvSpPr>
        <p:spPr>
          <a:xfrm>
            <a:off x="914400" y="288022"/>
            <a:ext cx="10871200" cy="1477962"/>
          </a:xfrm>
          <a:prstGeom prst="rect">
            <a:avLst/>
          </a:prstGeom>
        </p:spPr>
        <p:txBody>
          <a:bodyPr vert="horz" lIns="0" tIns="0" rIns="0" bIns="0" rtlCol="0" anchor="ctr">
            <a:noAutofit/>
          </a:bodyPr>
          <a:lstStyle>
            <a:lvl1pPr algn="l" defTabSz="914400" rtl="0" eaLnBrk="1" latinLnBrk="0" hangingPunct="1">
              <a:spcBef>
                <a:spcPct val="0"/>
              </a:spcBef>
              <a:buNone/>
              <a:defRPr lang="en-US" sz="3600" kern="1200" baseline="0">
                <a:solidFill>
                  <a:srgbClr val="00AB4E"/>
                </a:solidFill>
                <a:latin typeface="Arial" pitchFamily="34" charset="0"/>
                <a:ea typeface="+mj-ea"/>
                <a:cs typeface="Arial" pitchFamily="34" charset="0"/>
              </a:defRPr>
            </a:lvl1pPr>
          </a:lstStyle>
          <a:p>
            <a:r>
              <a:rPr lang="en-GB" sz="3600" dirty="0">
                <a:solidFill>
                  <a:schemeClr val="bg1"/>
                </a:solidFill>
              </a:rPr>
              <a:t>Thank you</a:t>
            </a:r>
          </a:p>
        </p:txBody>
      </p:sp>
      <p:sp>
        <p:nvSpPr>
          <p:cNvPr id="25" name="TextBox 24"/>
          <p:cNvSpPr txBox="1"/>
          <p:nvPr userDrawn="1"/>
        </p:nvSpPr>
        <p:spPr>
          <a:xfrm>
            <a:off x="914400" y="4163199"/>
            <a:ext cx="7200000" cy="1107996"/>
          </a:xfrm>
          <a:prstGeom prst="rect">
            <a:avLst/>
          </a:prstGeom>
          <a:noFill/>
        </p:spPr>
        <p:txBody>
          <a:bodyPr wrap="square" lIns="0" tIns="0" rIns="0" bIns="0" rtlCol="0" anchor="b">
            <a:spAutoFit/>
          </a:bodyPr>
          <a:lstStyle/>
          <a:p>
            <a:r>
              <a:rPr lang="en-GB" sz="1800" b="1" dirty="0">
                <a:solidFill>
                  <a:schemeClr val="bg1"/>
                </a:solidFill>
              </a:rPr>
              <a:t>Association of Accounting Technicians</a:t>
            </a:r>
          </a:p>
          <a:p>
            <a:r>
              <a:rPr lang="en-GB" sz="1800" dirty="0">
                <a:solidFill>
                  <a:schemeClr val="bg1"/>
                </a:solidFill>
              </a:rPr>
              <a:t>140 Aldersgate Street</a:t>
            </a:r>
          </a:p>
          <a:p>
            <a:r>
              <a:rPr lang="en-GB" sz="1800" dirty="0">
                <a:solidFill>
                  <a:schemeClr val="bg1"/>
                </a:solidFill>
              </a:rPr>
              <a:t>London</a:t>
            </a:r>
          </a:p>
          <a:p>
            <a:r>
              <a:rPr lang="en-GB" sz="1800" dirty="0">
                <a:solidFill>
                  <a:schemeClr val="bg1"/>
                </a:solidFill>
              </a:rPr>
              <a:t>EC1A</a:t>
            </a:r>
            <a:r>
              <a:rPr lang="en-GB" sz="1800" baseline="0" dirty="0">
                <a:solidFill>
                  <a:schemeClr val="bg1"/>
                </a:solidFill>
              </a:rPr>
              <a:t> 4HY</a:t>
            </a:r>
            <a:endParaRPr lang="en-GB" sz="1800" dirty="0">
              <a:solidFill>
                <a:schemeClr val="bg1"/>
              </a:solidFill>
            </a:endParaRPr>
          </a:p>
        </p:txBody>
      </p:sp>
      <p:sp>
        <p:nvSpPr>
          <p:cNvPr id="22" name="TextBox 21"/>
          <p:cNvSpPr txBox="1"/>
          <p:nvPr userDrawn="1"/>
        </p:nvSpPr>
        <p:spPr>
          <a:xfrm>
            <a:off x="914400" y="6416189"/>
            <a:ext cx="4064000" cy="107722"/>
          </a:xfrm>
          <a:prstGeom prst="rect">
            <a:avLst/>
          </a:prstGeom>
          <a:noFill/>
        </p:spPr>
        <p:txBody>
          <a:bodyPr wrap="square" lIns="0" tIns="0" rIns="0" bIns="0" rtlCol="0">
            <a:spAutoFit/>
          </a:bodyPr>
          <a:lstStyle/>
          <a:p>
            <a:r>
              <a:rPr lang="en-GB" sz="700" dirty="0">
                <a:solidFill>
                  <a:schemeClr val="bg1"/>
                </a:solidFill>
              </a:rPr>
              <a:t>AAT is a registered charity. No. 1050724</a:t>
            </a:r>
          </a:p>
        </p:txBody>
      </p:sp>
      <p:grpSp>
        <p:nvGrpSpPr>
          <p:cNvPr id="26" name="Group 5"/>
          <p:cNvGrpSpPr>
            <a:grpSpLocks noChangeAspect="1"/>
          </p:cNvGrpSpPr>
          <p:nvPr userDrawn="1"/>
        </p:nvGrpSpPr>
        <p:grpSpPr bwMode="auto">
          <a:xfrm>
            <a:off x="9988003" y="6003171"/>
            <a:ext cx="1200000" cy="520740"/>
            <a:chOff x="-4069" y="3006"/>
            <a:chExt cx="4542" cy="2628"/>
          </a:xfrm>
          <a:solidFill>
            <a:schemeClr val="bg1"/>
          </a:solidFill>
        </p:grpSpPr>
        <p:sp>
          <p:nvSpPr>
            <p:cNvPr id="27" name="Freeform 6"/>
            <p:cNvSpPr>
              <a:spLocks noEditPoints="1"/>
            </p:cNvSpPr>
            <p:nvPr userDrawn="1"/>
          </p:nvSpPr>
          <p:spPr bwMode="auto">
            <a:xfrm>
              <a:off x="-4069" y="3600"/>
              <a:ext cx="1392" cy="2034"/>
            </a:xfrm>
            <a:custGeom>
              <a:avLst/>
              <a:gdLst>
                <a:gd name="T0" fmla="*/ 610 w 1392"/>
                <a:gd name="T1" fmla="*/ 4 h 2034"/>
                <a:gd name="T2" fmla="*/ 432 w 1392"/>
                <a:gd name="T3" fmla="*/ 30 h 2034"/>
                <a:gd name="T4" fmla="*/ 214 w 1392"/>
                <a:gd name="T5" fmla="*/ 98 h 2034"/>
                <a:gd name="T6" fmla="*/ 112 w 1392"/>
                <a:gd name="T7" fmla="*/ 372 h 2034"/>
                <a:gd name="T8" fmla="*/ 356 w 1392"/>
                <a:gd name="T9" fmla="*/ 268 h 2034"/>
                <a:gd name="T10" fmla="*/ 548 w 1392"/>
                <a:gd name="T11" fmla="*/ 220 h 2034"/>
                <a:gd name="T12" fmla="*/ 658 w 1392"/>
                <a:gd name="T13" fmla="*/ 212 h 2034"/>
                <a:gd name="T14" fmla="*/ 830 w 1392"/>
                <a:gd name="T15" fmla="*/ 230 h 2034"/>
                <a:gd name="T16" fmla="*/ 968 w 1392"/>
                <a:gd name="T17" fmla="*/ 292 h 2034"/>
                <a:gd name="T18" fmla="*/ 1030 w 1392"/>
                <a:gd name="T19" fmla="*/ 360 h 2034"/>
                <a:gd name="T20" fmla="*/ 1064 w 1392"/>
                <a:gd name="T21" fmla="*/ 432 h 2034"/>
                <a:gd name="T22" fmla="*/ 1090 w 1392"/>
                <a:gd name="T23" fmla="*/ 600 h 2034"/>
                <a:gd name="T24" fmla="*/ 862 w 1392"/>
                <a:gd name="T25" fmla="*/ 762 h 2034"/>
                <a:gd name="T26" fmla="*/ 604 w 1392"/>
                <a:gd name="T27" fmla="*/ 794 h 2034"/>
                <a:gd name="T28" fmla="*/ 424 w 1392"/>
                <a:gd name="T29" fmla="*/ 842 h 2034"/>
                <a:gd name="T30" fmla="*/ 272 w 1392"/>
                <a:gd name="T31" fmla="*/ 912 h 2034"/>
                <a:gd name="T32" fmla="*/ 150 w 1392"/>
                <a:gd name="T33" fmla="*/ 1006 h 2034"/>
                <a:gd name="T34" fmla="*/ 62 w 1392"/>
                <a:gd name="T35" fmla="*/ 1130 h 2034"/>
                <a:gd name="T36" fmla="*/ 10 w 1392"/>
                <a:gd name="T37" fmla="*/ 1282 h 2034"/>
                <a:gd name="T38" fmla="*/ 0 w 1392"/>
                <a:gd name="T39" fmla="*/ 1420 h 2034"/>
                <a:gd name="T40" fmla="*/ 10 w 1392"/>
                <a:gd name="T41" fmla="*/ 1548 h 2034"/>
                <a:gd name="T42" fmla="*/ 44 w 1392"/>
                <a:gd name="T43" fmla="*/ 1666 h 2034"/>
                <a:gd name="T44" fmla="*/ 100 w 1392"/>
                <a:gd name="T45" fmla="*/ 1770 h 2034"/>
                <a:gd name="T46" fmla="*/ 182 w 1392"/>
                <a:gd name="T47" fmla="*/ 1860 h 2034"/>
                <a:gd name="T48" fmla="*/ 286 w 1392"/>
                <a:gd name="T49" fmla="*/ 1934 h 2034"/>
                <a:gd name="T50" fmla="*/ 414 w 1392"/>
                <a:gd name="T51" fmla="*/ 1988 h 2034"/>
                <a:gd name="T52" fmla="*/ 566 w 1392"/>
                <a:gd name="T53" fmla="*/ 2022 h 2034"/>
                <a:gd name="T54" fmla="*/ 744 w 1392"/>
                <a:gd name="T55" fmla="*/ 2034 h 2034"/>
                <a:gd name="T56" fmla="*/ 892 w 1392"/>
                <a:gd name="T57" fmla="*/ 2028 h 2034"/>
                <a:gd name="T58" fmla="*/ 1072 w 1392"/>
                <a:gd name="T59" fmla="*/ 2004 h 2034"/>
                <a:gd name="T60" fmla="*/ 1230 w 1392"/>
                <a:gd name="T61" fmla="*/ 1964 h 2034"/>
                <a:gd name="T62" fmla="*/ 1364 w 1392"/>
                <a:gd name="T63" fmla="*/ 1910 h 2034"/>
                <a:gd name="T64" fmla="*/ 1390 w 1392"/>
                <a:gd name="T65" fmla="*/ 592 h 2034"/>
                <a:gd name="T66" fmla="*/ 1368 w 1392"/>
                <a:gd name="T67" fmla="*/ 434 h 2034"/>
                <a:gd name="T68" fmla="*/ 1320 w 1392"/>
                <a:gd name="T69" fmla="*/ 304 h 2034"/>
                <a:gd name="T70" fmla="*/ 1250 w 1392"/>
                <a:gd name="T71" fmla="*/ 200 h 2034"/>
                <a:gd name="T72" fmla="*/ 1162 w 1392"/>
                <a:gd name="T73" fmla="*/ 120 h 2034"/>
                <a:gd name="T74" fmla="*/ 1056 w 1392"/>
                <a:gd name="T75" fmla="*/ 62 h 2034"/>
                <a:gd name="T76" fmla="*/ 938 w 1392"/>
                <a:gd name="T77" fmla="*/ 24 h 2034"/>
                <a:gd name="T78" fmla="*/ 708 w 1392"/>
                <a:gd name="T79" fmla="*/ 0 h 2034"/>
                <a:gd name="T80" fmla="*/ 1060 w 1392"/>
                <a:gd name="T81" fmla="*/ 1798 h 2034"/>
                <a:gd name="T82" fmla="*/ 904 w 1392"/>
                <a:gd name="T83" fmla="*/ 1840 h 2034"/>
                <a:gd name="T84" fmla="*/ 770 w 1392"/>
                <a:gd name="T85" fmla="*/ 1848 h 2034"/>
                <a:gd name="T86" fmla="*/ 574 w 1392"/>
                <a:gd name="T87" fmla="*/ 1820 h 2034"/>
                <a:gd name="T88" fmla="*/ 428 w 1392"/>
                <a:gd name="T89" fmla="*/ 1736 h 2034"/>
                <a:gd name="T90" fmla="*/ 354 w 1392"/>
                <a:gd name="T91" fmla="*/ 1640 h 2034"/>
                <a:gd name="T92" fmla="*/ 306 w 1392"/>
                <a:gd name="T93" fmla="*/ 1464 h 2034"/>
                <a:gd name="T94" fmla="*/ 308 w 1392"/>
                <a:gd name="T95" fmla="*/ 1342 h 2034"/>
                <a:gd name="T96" fmla="*/ 334 w 1392"/>
                <a:gd name="T97" fmla="*/ 1222 h 2034"/>
                <a:gd name="T98" fmla="*/ 386 w 1392"/>
                <a:gd name="T99" fmla="*/ 1128 h 2034"/>
                <a:gd name="T100" fmla="*/ 464 w 1392"/>
                <a:gd name="T101" fmla="*/ 1056 h 2034"/>
                <a:gd name="T102" fmla="*/ 566 w 1392"/>
                <a:gd name="T103" fmla="*/ 1004 h 2034"/>
                <a:gd name="T104" fmla="*/ 690 w 1392"/>
                <a:gd name="T105" fmla="*/ 970 h 2034"/>
                <a:gd name="T106" fmla="*/ 1000 w 1392"/>
                <a:gd name="T107" fmla="*/ 942 h 2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92" h="2034">
                  <a:moveTo>
                    <a:pt x="708" y="0"/>
                  </a:moveTo>
                  <a:lnTo>
                    <a:pt x="708" y="0"/>
                  </a:lnTo>
                  <a:lnTo>
                    <a:pt x="658" y="2"/>
                  </a:lnTo>
                  <a:lnTo>
                    <a:pt x="610" y="4"/>
                  </a:lnTo>
                  <a:lnTo>
                    <a:pt x="564" y="8"/>
                  </a:lnTo>
                  <a:lnTo>
                    <a:pt x="518" y="14"/>
                  </a:lnTo>
                  <a:lnTo>
                    <a:pt x="474" y="22"/>
                  </a:lnTo>
                  <a:lnTo>
                    <a:pt x="432" y="30"/>
                  </a:lnTo>
                  <a:lnTo>
                    <a:pt x="390" y="40"/>
                  </a:lnTo>
                  <a:lnTo>
                    <a:pt x="352" y="50"/>
                  </a:lnTo>
                  <a:lnTo>
                    <a:pt x="278" y="74"/>
                  </a:lnTo>
                  <a:lnTo>
                    <a:pt x="214" y="98"/>
                  </a:lnTo>
                  <a:lnTo>
                    <a:pt x="158" y="122"/>
                  </a:lnTo>
                  <a:lnTo>
                    <a:pt x="110" y="146"/>
                  </a:lnTo>
                  <a:lnTo>
                    <a:pt x="112" y="372"/>
                  </a:lnTo>
                  <a:lnTo>
                    <a:pt x="112" y="372"/>
                  </a:lnTo>
                  <a:lnTo>
                    <a:pt x="158" y="346"/>
                  </a:lnTo>
                  <a:lnTo>
                    <a:pt x="216" y="320"/>
                  </a:lnTo>
                  <a:lnTo>
                    <a:pt x="284" y="294"/>
                  </a:lnTo>
                  <a:lnTo>
                    <a:pt x="356" y="268"/>
                  </a:lnTo>
                  <a:lnTo>
                    <a:pt x="432" y="246"/>
                  </a:lnTo>
                  <a:lnTo>
                    <a:pt x="470" y="236"/>
                  </a:lnTo>
                  <a:lnTo>
                    <a:pt x="508" y="228"/>
                  </a:lnTo>
                  <a:lnTo>
                    <a:pt x="548" y="220"/>
                  </a:lnTo>
                  <a:lnTo>
                    <a:pt x="586" y="216"/>
                  </a:lnTo>
                  <a:lnTo>
                    <a:pt x="622" y="212"/>
                  </a:lnTo>
                  <a:lnTo>
                    <a:pt x="658" y="212"/>
                  </a:lnTo>
                  <a:lnTo>
                    <a:pt x="658" y="212"/>
                  </a:lnTo>
                  <a:lnTo>
                    <a:pt x="704" y="212"/>
                  </a:lnTo>
                  <a:lnTo>
                    <a:pt x="748" y="216"/>
                  </a:lnTo>
                  <a:lnTo>
                    <a:pt x="790" y="222"/>
                  </a:lnTo>
                  <a:lnTo>
                    <a:pt x="830" y="230"/>
                  </a:lnTo>
                  <a:lnTo>
                    <a:pt x="868" y="240"/>
                  </a:lnTo>
                  <a:lnTo>
                    <a:pt x="904" y="254"/>
                  </a:lnTo>
                  <a:lnTo>
                    <a:pt x="938" y="272"/>
                  </a:lnTo>
                  <a:lnTo>
                    <a:pt x="968" y="292"/>
                  </a:lnTo>
                  <a:lnTo>
                    <a:pt x="994" y="316"/>
                  </a:lnTo>
                  <a:lnTo>
                    <a:pt x="1006" y="330"/>
                  </a:lnTo>
                  <a:lnTo>
                    <a:pt x="1018" y="344"/>
                  </a:lnTo>
                  <a:lnTo>
                    <a:pt x="1030" y="360"/>
                  </a:lnTo>
                  <a:lnTo>
                    <a:pt x="1040" y="376"/>
                  </a:lnTo>
                  <a:lnTo>
                    <a:pt x="1048" y="394"/>
                  </a:lnTo>
                  <a:lnTo>
                    <a:pt x="1056" y="412"/>
                  </a:lnTo>
                  <a:lnTo>
                    <a:pt x="1064" y="432"/>
                  </a:lnTo>
                  <a:lnTo>
                    <a:pt x="1070" y="452"/>
                  </a:lnTo>
                  <a:lnTo>
                    <a:pt x="1080" y="496"/>
                  </a:lnTo>
                  <a:lnTo>
                    <a:pt x="1088" y="546"/>
                  </a:lnTo>
                  <a:lnTo>
                    <a:pt x="1090" y="600"/>
                  </a:lnTo>
                  <a:lnTo>
                    <a:pt x="1090" y="754"/>
                  </a:lnTo>
                  <a:lnTo>
                    <a:pt x="1090" y="754"/>
                  </a:lnTo>
                  <a:lnTo>
                    <a:pt x="974" y="756"/>
                  </a:lnTo>
                  <a:lnTo>
                    <a:pt x="862" y="762"/>
                  </a:lnTo>
                  <a:lnTo>
                    <a:pt x="754" y="772"/>
                  </a:lnTo>
                  <a:lnTo>
                    <a:pt x="704" y="778"/>
                  </a:lnTo>
                  <a:lnTo>
                    <a:pt x="654" y="786"/>
                  </a:lnTo>
                  <a:lnTo>
                    <a:pt x="604" y="794"/>
                  </a:lnTo>
                  <a:lnTo>
                    <a:pt x="558" y="804"/>
                  </a:lnTo>
                  <a:lnTo>
                    <a:pt x="512" y="816"/>
                  </a:lnTo>
                  <a:lnTo>
                    <a:pt x="468" y="828"/>
                  </a:lnTo>
                  <a:lnTo>
                    <a:pt x="424" y="842"/>
                  </a:lnTo>
                  <a:lnTo>
                    <a:pt x="384" y="858"/>
                  </a:lnTo>
                  <a:lnTo>
                    <a:pt x="346" y="874"/>
                  </a:lnTo>
                  <a:lnTo>
                    <a:pt x="308" y="892"/>
                  </a:lnTo>
                  <a:lnTo>
                    <a:pt x="272" y="912"/>
                  </a:lnTo>
                  <a:lnTo>
                    <a:pt x="238" y="934"/>
                  </a:lnTo>
                  <a:lnTo>
                    <a:pt x="208" y="956"/>
                  </a:lnTo>
                  <a:lnTo>
                    <a:pt x="178" y="980"/>
                  </a:lnTo>
                  <a:lnTo>
                    <a:pt x="150" y="1006"/>
                  </a:lnTo>
                  <a:lnTo>
                    <a:pt x="124" y="1034"/>
                  </a:lnTo>
                  <a:lnTo>
                    <a:pt x="102" y="1064"/>
                  </a:lnTo>
                  <a:lnTo>
                    <a:pt x="80" y="1096"/>
                  </a:lnTo>
                  <a:lnTo>
                    <a:pt x="62" y="1130"/>
                  </a:lnTo>
                  <a:lnTo>
                    <a:pt x="46" y="1166"/>
                  </a:lnTo>
                  <a:lnTo>
                    <a:pt x="32" y="1202"/>
                  </a:lnTo>
                  <a:lnTo>
                    <a:pt x="20" y="1242"/>
                  </a:lnTo>
                  <a:lnTo>
                    <a:pt x="10" y="1282"/>
                  </a:lnTo>
                  <a:lnTo>
                    <a:pt x="4" y="1326"/>
                  </a:lnTo>
                  <a:lnTo>
                    <a:pt x="0" y="1372"/>
                  </a:lnTo>
                  <a:lnTo>
                    <a:pt x="0" y="1420"/>
                  </a:lnTo>
                  <a:lnTo>
                    <a:pt x="0" y="1420"/>
                  </a:lnTo>
                  <a:lnTo>
                    <a:pt x="0" y="1452"/>
                  </a:lnTo>
                  <a:lnTo>
                    <a:pt x="2" y="1486"/>
                  </a:lnTo>
                  <a:lnTo>
                    <a:pt x="6" y="1518"/>
                  </a:lnTo>
                  <a:lnTo>
                    <a:pt x="10" y="1548"/>
                  </a:lnTo>
                  <a:lnTo>
                    <a:pt x="16" y="1578"/>
                  </a:lnTo>
                  <a:lnTo>
                    <a:pt x="24" y="1608"/>
                  </a:lnTo>
                  <a:lnTo>
                    <a:pt x="34" y="1638"/>
                  </a:lnTo>
                  <a:lnTo>
                    <a:pt x="44" y="1666"/>
                  </a:lnTo>
                  <a:lnTo>
                    <a:pt x="56" y="1694"/>
                  </a:lnTo>
                  <a:lnTo>
                    <a:pt x="70" y="1720"/>
                  </a:lnTo>
                  <a:lnTo>
                    <a:pt x="84" y="1746"/>
                  </a:lnTo>
                  <a:lnTo>
                    <a:pt x="100" y="1770"/>
                  </a:lnTo>
                  <a:lnTo>
                    <a:pt x="118" y="1794"/>
                  </a:lnTo>
                  <a:lnTo>
                    <a:pt x="138" y="1818"/>
                  </a:lnTo>
                  <a:lnTo>
                    <a:pt x="158" y="1840"/>
                  </a:lnTo>
                  <a:lnTo>
                    <a:pt x="182" y="1860"/>
                  </a:lnTo>
                  <a:lnTo>
                    <a:pt x="204" y="1880"/>
                  </a:lnTo>
                  <a:lnTo>
                    <a:pt x="230" y="1900"/>
                  </a:lnTo>
                  <a:lnTo>
                    <a:pt x="256" y="1918"/>
                  </a:lnTo>
                  <a:lnTo>
                    <a:pt x="286" y="1934"/>
                  </a:lnTo>
                  <a:lnTo>
                    <a:pt x="314" y="1950"/>
                  </a:lnTo>
                  <a:lnTo>
                    <a:pt x="346" y="1964"/>
                  </a:lnTo>
                  <a:lnTo>
                    <a:pt x="378" y="1976"/>
                  </a:lnTo>
                  <a:lnTo>
                    <a:pt x="414" y="1988"/>
                  </a:lnTo>
                  <a:lnTo>
                    <a:pt x="450" y="2000"/>
                  </a:lnTo>
                  <a:lnTo>
                    <a:pt x="486" y="2008"/>
                  </a:lnTo>
                  <a:lnTo>
                    <a:pt x="526" y="2016"/>
                  </a:lnTo>
                  <a:lnTo>
                    <a:pt x="566" y="2022"/>
                  </a:lnTo>
                  <a:lnTo>
                    <a:pt x="608" y="2028"/>
                  </a:lnTo>
                  <a:lnTo>
                    <a:pt x="652" y="2032"/>
                  </a:lnTo>
                  <a:lnTo>
                    <a:pt x="698" y="2034"/>
                  </a:lnTo>
                  <a:lnTo>
                    <a:pt x="744" y="2034"/>
                  </a:lnTo>
                  <a:lnTo>
                    <a:pt x="744" y="2034"/>
                  </a:lnTo>
                  <a:lnTo>
                    <a:pt x="794" y="2034"/>
                  </a:lnTo>
                  <a:lnTo>
                    <a:pt x="844" y="2032"/>
                  </a:lnTo>
                  <a:lnTo>
                    <a:pt x="892" y="2028"/>
                  </a:lnTo>
                  <a:lnTo>
                    <a:pt x="938" y="2024"/>
                  </a:lnTo>
                  <a:lnTo>
                    <a:pt x="984" y="2018"/>
                  </a:lnTo>
                  <a:lnTo>
                    <a:pt x="1030" y="2012"/>
                  </a:lnTo>
                  <a:lnTo>
                    <a:pt x="1072" y="2004"/>
                  </a:lnTo>
                  <a:lnTo>
                    <a:pt x="1114" y="1996"/>
                  </a:lnTo>
                  <a:lnTo>
                    <a:pt x="1154" y="1986"/>
                  </a:lnTo>
                  <a:lnTo>
                    <a:pt x="1194" y="1976"/>
                  </a:lnTo>
                  <a:lnTo>
                    <a:pt x="1230" y="1964"/>
                  </a:lnTo>
                  <a:lnTo>
                    <a:pt x="1266" y="1952"/>
                  </a:lnTo>
                  <a:lnTo>
                    <a:pt x="1300" y="1938"/>
                  </a:lnTo>
                  <a:lnTo>
                    <a:pt x="1334" y="1926"/>
                  </a:lnTo>
                  <a:lnTo>
                    <a:pt x="1364" y="1910"/>
                  </a:lnTo>
                  <a:lnTo>
                    <a:pt x="1392" y="1896"/>
                  </a:lnTo>
                  <a:lnTo>
                    <a:pt x="1390" y="636"/>
                  </a:lnTo>
                  <a:lnTo>
                    <a:pt x="1390" y="636"/>
                  </a:lnTo>
                  <a:lnTo>
                    <a:pt x="1390" y="592"/>
                  </a:lnTo>
                  <a:lnTo>
                    <a:pt x="1386" y="550"/>
                  </a:lnTo>
                  <a:lnTo>
                    <a:pt x="1382" y="510"/>
                  </a:lnTo>
                  <a:lnTo>
                    <a:pt x="1376" y="470"/>
                  </a:lnTo>
                  <a:lnTo>
                    <a:pt x="1368" y="434"/>
                  </a:lnTo>
                  <a:lnTo>
                    <a:pt x="1358" y="398"/>
                  </a:lnTo>
                  <a:lnTo>
                    <a:pt x="1348" y="366"/>
                  </a:lnTo>
                  <a:lnTo>
                    <a:pt x="1334" y="334"/>
                  </a:lnTo>
                  <a:lnTo>
                    <a:pt x="1320" y="304"/>
                  </a:lnTo>
                  <a:lnTo>
                    <a:pt x="1306" y="276"/>
                  </a:lnTo>
                  <a:lnTo>
                    <a:pt x="1288" y="248"/>
                  </a:lnTo>
                  <a:lnTo>
                    <a:pt x="1270" y="224"/>
                  </a:lnTo>
                  <a:lnTo>
                    <a:pt x="1250" y="200"/>
                  </a:lnTo>
                  <a:lnTo>
                    <a:pt x="1230" y="178"/>
                  </a:lnTo>
                  <a:lnTo>
                    <a:pt x="1208" y="158"/>
                  </a:lnTo>
                  <a:lnTo>
                    <a:pt x="1186" y="138"/>
                  </a:lnTo>
                  <a:lnTo>
                    <a:pt x="1162" y="120"/>
                  </a:lnTo>
                  <a:lnTo>
                    <a:pt x="1136" y="104"/>
                  </a:lnTo>
                  <a:lnTo>
                    <a:pt x="1110" y="88"/>
                  </a:lnTo>
                  <a:lnTo>
                    <a:pt x="1084" y="74"/>
                  </a:lnTo>
                  <a:lnTo>
                    <a:pt x="1056" y="62"/>
                  </a:lnTo>
                  <a:lnTo>
                    <a:pt x="1026" y="52"/>
                  </a:lnTo>
                  <a:lnTo>
                    <a:pt x="998" y="40"/>
                  </a:lnTo>
                  <a:lnTo>
                    <a:pt x="968" y="32"/>
                  </a:lnTo>
                  <a:lnTo>
                    <a:pt x="938" y="24"/>
                  </a:lnTo>
                  <a:lnTo>
                    <a:pt x="906" y="18"/>
                  </a:lnTo>
                  <a:lnTo>
                    <a:pt x="842" y="8"/>
                  </a:lnTo>
                  <a:lnTo>
                    <a:pt x="776" y="2"/>
                  </a:lnTo>
                  <a:lnTo>
                    <a:pt x="708" y="0"/>
                  </a:lnTo>
                  <a:lnTo>
                    <a:pt x="708" y="0"/>
                  </a:lnTo>
                  <a:close/>
                  <a:moveTo>
                    <a:pt x="1092" y="1782"/>
                  </a:moveTo>
                  <a:lnTo>
                    <a:pt x="1092" y="1782"/>
                  </a:lnTo>
                  <a:lnTo>
                    <a:pt x="1060" y="1798"/>
                  </a:lnTo>
                  <a:lnTo>
                    <a:pt x="1024" y="1812"/>
                  </a:lnTo>
                  <a:lnTo>
                    <a:pt x="986" y="1822"/>
                  </a:lnTo>
                  <a:lnTo>
                    <a:pt x="946" y="1832"/>
                  </a:lnTo>
                  <a:lnTo>
                    <a:pt x="904" y="1840"/>
                  </a:lnTo>
                  <a:lnTo>
                    <a:pt x="860" y="1844"/>
                  </a:lnTo>
                  <a:lnTo>
                    <a:pt x="816" y="1848"/>
                  </a:lnTo>
                  <a:lnTo>
                    <a:pt x="770" y="1848"/>
                  </a:lnTo>
                  <a:lnTo>
                    <a:pt x="770" y="1848"/>
                  </a:lnTo>
                  <a:lnTo>
                    <a:pt x="716" y="1846"/>
                  </a:lnTo>
                  <a:lnTo>
                    <a:pt x="666" y="1842"/>
                  </a:lnTo>
                  <a:lnTo>
                    <a:pt x="618" y="1832"/>
                  </a:lnTo>
                  <a:lnTo>
                    <a:pt x="574" y="1820"/>
                  </a:lnTo>
                  <a:lnTo>
                    <a:pt x="532" y="1804"/>
                  </a:lnTo>
                  <a:lnTo>
                    <a:pt x="494" y="1786"/>
                  </a:lnTo>
                  <a:lnTo>
                    <a:pt x="460" y="1762"/>
                  </a:lnTo>
                  <a:lnTo>
                    <a:pt x="428" y="1736"/>
                  </a:lnTo>
                  <a:lnTo>
                    <a:pt x="400" y="1708"/>
                  </a:lnTo>
                  <a:lnTo>
                    <a:pt x="386" y="1692"/>
                  </a:lnTo>
                  <a:lnTo>
                    <a:pt x="374" y="1674"/>
                  </a:lnTo>
                  <a:lnTo>
                    <a:pt x="354" y="1640"/>
                  </a:lnTo>
                  <a:lnTo>
                    <a:pt x="336" y="1600"/>
                  </a:lnTo>
                  <a:lnTo>
                    <a:pt x="322" y="1558"/>
                  </a:lnTo>
                  <a:lnTo>
                    <a:pt x="312" y="1512"/>
                  </a:lnTo>
                  <a:lnTo>
                    <a:pt x="306" y="1464"/>
                  </a:lnTo>
                  <a:lnTo>
                    <a:pt x="304" y="1412"/>
                  </a:lnTo>
                  <a:lnTo>
                    <a:pt x="304" y="1412"/>
                  </a:lnTo>
                  <a:lnTo>
                    <a:pt x="304" y="1376"/>
                  </a:lnTo>
                  <a:lnTo>
                    <a:pt x="308" y="1342"/>
                  </a:lnTo>
                  <a:lnTo>
                    <a:pt x="312" y="1308"/>
                  </a:lnTo>
                  <a:lnTo>
                    <a:pt x="318" y="1278"/>
                  </a:lnTo>
                  <a:lnTo>
                    <a:pt x="324" y="1248"/>
                  </a:lnTo>
                  <a:lnTo>
                    <a:pt x="334" y="1222"/>
                  </a:lnTo>
                  <a:lnTo>
                    <a:pt x="344" y="1196"/>
                  </a:lnTo>
                  <a:lnTo>
                    <a:pt x="358" y="1172"/>
                  </a:lnTo>
                  <a:lnTo>
                    <a:pt x="372" y="1148"/>
                  </a:lnTo>
                  <a:lnTo>
                    <a:pt x="386" y="1128"/>
                  </a:lnTo>
                  <a:lnTo>
                    <a:pt x="404" y="1108"/>
                  </a:lnTo>
                  <a:lnTo>
                    <a:pt x="422" y="1088"/>
                  </a:lnTo>
                  <a:lnTo>
                    <a:pt x="442" y="1072"/>
                  </a:lnTo>
                  <a:lnTo>
                    <a:pt x="464" y="1056"/>
                  </a:lnTo>
                  <a:lnTo>
                    <a:pt x="488" y="1042"/>
                  </a:lnTo>
                  <a:lnTo>
                    <a:pt x="512" y="1028"/>
                  </a:lnTo>
                  <a:lnTo>
                    <a:pt x="538" y="1016"/>
                  </a:lnTo>
                  <a:lnTo>
                    <a:pt x="566" y="1004"/>
                  </a:lnTo>
                  <a:lnTo>
                    <a:pt x="594" y="994"/>
                  </a:lnTo>
                  <a:lnTo>
                    <a:pt x="624" y="986"/>
                  </a:lnTo>
                  <a:lnTo>
                    <a:pt x="656" y="978"/>
                  </a:lnTo>
                  <a:lnTo>
                    <a:pt x="690" y="970"/>
                  </a:lnTo>
                  <a:lnTo>
                    <a:pt x="760" y="960"/>
                  </a:lnTo>
                  <a:lnTo>
                    <a:pt x="834" y="950"/>
                  </a:lnTo>
                  <a:lnTo>
                    <a:pt x="914" y="946"/>
                  </a:lnTo>
                  <a:lnTo>
                    <a:pt x="1000" y="942"/>
                  </a:lnTo>
                  <a:lnTo>
                    <a:pt x="1090" y="942"/>
                  </a:lnTo>
                  <a:lnTo>
                    <a:pt x="1092" y="17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28" name="Freeform 7"/>
            <p:cNvSpPr>
              <a:spLocks/>
            </p:cNvSpPr>
            <p:nvPr userDrawn="1"/>
          </p:nvSpPr>
          <p:spPr bwMode="auto">
            <a:xfrm>
              <a:off x="-919" y="3006"/>
              <a:ext cx="1392" cy="2624"/>
            </a:xfrm>
            <a:custGeom>
              <a:avLst/>
              <a:gdLst>
                <a:gd name="T0" fmla="*/ 980 w 1392"/>
                <a:gd name="T1" fmla="*/ 2412 h 2624"/>
                <a:gd name="T2" fmla="*/ 888 w 1392"/>
                <a:gd name="T3" fmla="*/ 2408 h 2624"/>
                <a:gd name="T4" fmla="*/ 804 w 1392"/>
                <a:gd name="T5" fmla="*/ 2394 h 2624"/>
                <a:gd name="T6" fmla="*/ 726 w 1392"/>
                <a:gd name="T7" fmla="*/ 2370 h 2624"/>
                <a:gd name="T8" fmla="*/ 660 w 1392"/>
                <a:gd name="T9" fmla="*/ 2332 h 2624"/>
                <a:gd name="T10" fmla="*/ 618 w 1392"/>
                <a:gd name="T11" fmla="*/ 2294 h 2624"/>
                <a:gd name="T12" fmla="*/ 594 w 1392"/>
                <a:gd name="T13" fmla="*/ 2264 h 2624"/>
                <a:gd name="T14" fmla="*/ 574 w 1392"/>
                <a:gd name="T15" fmla="*/ 2230 h 2624"/>
                <a:gd name="T16" fmla="*/ 556 w 1392"/>
                <a:gd name="T17" fmla="*/ 2192 h 2624"/>
                <a:gd name="T18" fmla="*/ 544 w 1392"/>
                <a:gd name="T19" fmla="*/ 2150 h 2624"/>
                <a:gd name="T20" fmla="*/ 534 w 1392"/>
                <a:gd name="T21" fmla="*/ 2104 h 2624"/>
                <a:gd name="T22" fmla="*/ 530 w 1392"/>
                <a:gd name="T23" fmla="*/ 2052 h 2624"/>
                <a:gd name="T24" fmla="*/ 526 w 1392"/>
                <a:gd name="T25" fmla="*/ 0 h 2624"/>
                <a:gd name="T26" fmla="*/ 226 w 1392"/>
                <a:gd name="T27" fmla="*/ 626 h 2624"/>
                <a:gd name="T28" fmla="*/ 0 w 1392"/>
                <a:gd name="T29" fmla="*/ 828 h 2624"/>
                <a:gd name="T30" fmla="*/ 228 w 1392"/>
                <a:gd name="T31" fmla="*/ 1988 h 2624"/>
                <a:gd name="T32" fmla="*/ 228 w 1392"/>
                <a:gd name="T33" fmla="*/ 2032 h 2624"/>
                <a:gd name="T34" fmla="*/ 236 w 1392"/>
                <a:gd name="T35" fmla="*/ 2114 h 2624"/>
                <a:gd name="T36" fmla="*/ 250 w 1392"/>
                <a:gd name="T37" fmla="*/ 2190 h 2624"/>
                <a:gd name="T38" fmla="*/ 270 w 1392"/>
                <a:gd name="T39" fmla="*/ 2258 h 2624"/>
                <a:gd name="T40" fmla="*/ 298 w 1392"/>
                <a:gd name="T41" fmla="*/ 2320 h 2624"/>
                <a:gd name="T42" fmla="*/ 330 w 1392"/>
                <a:gd name="T43" fmla="*/ 2374 h 2624"/>
                <a:gd name="T44" fmla="*/ 368 w 1392"/>
                <a:gd name="T45" fmla="*/ 2424 h 2624"/>
                <a:gd name="T46" fmla="*/ 410 w 1392"/>
                <a:gd name="T47" fmla="*/ 2466 h 2624"/>
                <a:gd name="T48" fmla="*/ 458 w 1392"/>
                <a:gd name="T49" fmla="*/ 2504 h 2624"/>
                <a:gd name="T50" fmla="*/ 508 w 1392"/>
                <a:gd name="T51" fmla="*/ 2536 h 2624"/>
                <a:gd name="T52" fmla="*/ 564 w 1392"/>
                <a:gd name="T53" fmla="*/ 2562 h 2624"/>
                <a:gd name="T54" fmla="*/ 622 w 1392"/>
                <a:gd name="T55" fmla="*/ 2582 h 2624"/>
                <a:gd name="T56" fmla="*/ 682 w 1392"/>
                <a:gd name="T57" fmla="*/ 2600 h 2624"/>
                <a:gd name="T58" fmla="*/ 778 w 1392"/>
                <a:gd name="T59" fmla="*/ 2616 h 2624"/>
                <a:gd name="T60" fmla="*/ 912 w 1392"/>
                <a:gd name="T61" fmla="*/ 2624 h 2624"/>
                <a:gd name="T62" fmla="*/ 976 w 1392"/>
                <a:gd name="T63" fmla="*/ 2622 h 2624"/>
                <a:gd name="T64" fmla="*/ 1102 w 1392"/>
                <a:gd name="T65" fmla="*/ 2608 h 2624"/>
                <a:gd name="T66" fmla="*/ 1220 w 1392"/>
                <a:gd name="T67" fmla="*/ 2584 h 2624"/>
                <a:gd name="T68" fmla="*/ 1334 w 1392"/>
                <a:gd name="T69" fmla="*/ 2550 h 2624"/>
                <a:gd name="T70" fmla="*/ 1392 w 1392"/>
                <a:gd name="T71" fmla="*/ 2302 h 2624"/>
                <a:gd name="T72" fmla="*/ 1336 w 1392"/>
                <a:gd name="T73" fmla="*/ 2324 h 2624"/>
                <a:gd name="T74" fmla="*/ 1228 w 1392"/>
                <a:gd name="T75" fmla="*/ 2364 h 2624"/>
                <a:gd name="T76" fmla="*/ 1126 w 1392"/>
                <a:gd name="T77" fmla="*/ 2394 h 2624"/>
                <a:gd name="T78" fmla="*/ 1026 w 1392"/>
                <a:gd name="T79" fmla="*/ 2410 h 2624"/>
                <a:gd name="T80" fmla="*/ 980 w 1392"/>
                <a:gd name="T81" fmla="*/ 2412 h 2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92" h="2624">
                  <a:moveTo>
                    <a:pt x="980" y="2412"/>
                  </a:moveTo>
                  <a:lnTo>
                    <a:pt x="980" y="2412"/>
                  </a:lnTo>
                  <a:lnTo>
                    <a:pt x="934" y="2412"/>
                  </a:lnTo>
                  <a:lnTo>
                    <a:pt x="888" y="2408"/>
                  </a:lnTo>
                  <a:lnTo>
                    <a:pt x="844" y="2402"/>
                  </a:lnTo>
                  <a:lnTo>
                    <a:pt x="804" y="2394"/>
                  </a:lnTo>
                  <a:lnTo>
                    <a:pt x="764" y="2384"/>
                  </a:lnTo>
                  <a:lnTo>
                    <a:pt x="726" y="2370"/>
                  </a:lnTo>
                  <a:lnTo>
                    <a:pt x="692" y="2352"/>
                  </a:lnTo>
                  <a:lnTo>
                    <a:pt x="660" y="2332"/>
                  </a:lnTo>
                  <a:lnTo>
                    <a:pt x="632" y="2308"/>
                  </a:lnTo>
                  <a:lnTo>
                    <a:pt x="618" y="2294"/>
                  </a:lnTo>
                  <a:lnTo>
                    <a:pt x="606" y="2280"/>
                  </a:lnTo>
                  <a:lnTo>
                    <a:pt x="594" y="2264"/>
                  </a:lnTo>
                  <a:lnTo>
                    <a:pt x="584" y="2248"/>
                  </a:lnTo>
                  <a:lnTo>
                    <a:pt x="574" y="2230"/>
                  </a:lnTo>
                  <a:lnTo>
                    <a:pt x="564" y="2212"/>
                  </a:lnTo>
                  <a:lnTo>
                    <a:pt x="556" y="2192"/>
                  </a:lnTo>
                  <a:lnTo>
                    <a:pt x="550" y="2172"/>
                  </a:lnTo>
                  <a:lnTo>
                    <a:pt x="544" y="2150"/>
                  </a:lnTo>
                  <a:lnTo>
                    <a:pt x="538" y="2128"/>
                  </a:lnTo>
                  <a:lnTo>
                    <a:pt x="534" y="2104"/>
                  </a:lnTo>
                  <a:lnTo>
                    <a:pt x="532" y="2078"/>
                  </a:lnTo>
                  <a:lnTo>
                    <a:pt x="530" y="2052"/>
                  </a:lnTo>
                  <a:lnTo>
                    <a:pt x="528" y="2024"/>
                  </a:lnTo>
                  <a:lnTo>
                    <a:pt x="526" y="0"/>
                  </a:lnTo>
                  <a:lnTo>
                    <a:pt x="224" y="104"/>
                  </a:lnTo>
                  <a:lnTo>
                    <a:pt x="226" y="626"/>
                  </a:lnTo>
                  <a:lnTo>
                    <a:pt x="0" y="626"/>
                  </a:lnTo>
                  <a:lnTo>
                    <a:pt x="0" y="828"/>
                  </a:lnTo>
                  <a:lnTo>
                    <a:pt x="226" y="826"/>
                  </a:lnTo>
                  <a:lnTo>
                    <a:pt x="228" y="1988"/>
                  </a:lnTo>
                  <a:lnTo>
                    <a:pt x="228" y="1988"/>
                  </a:lnTo>
                  <a:lnTo>
                    <a:pt x="228" y="2032"/>
                  </a:lnTo>
                  <a:lnTo>
                    <a:pt x="232" y="2074"/>
                  </a:lnTo>
                  <a:lnTo>
                    <a:pt x="236" y="2114"/>
                  </a:lnTo>
                  <a:lnTo>
                    <a:pt x="242" y="2152"/>
                  </a:lnTo>
                  <a:lnTo>
                    <a:pt x="250" y="2190"/>
                  </a:lnTo>
                  <a:lnTo>
                    <a:pt x="260" y="2224"/>
                  </a:lnTo>
                  <a:lnTo>
                    <a:pt x="270" y="2258"/>
                  </a:lnTo>
                  <a:lnTo>
                    <a:pt x="284" y="2290"/>
                  </a:lnTo>
                  <a:lnTo>
                    <a:pt x="298" y="2320"/>
                  </a:lnTo>
                  <a:lnTo>
                    <a:pt x="314" y="2348"/>
                  </a:lnTo>
                  <a:lnTo>
                    <a:pt x="330" y="2374"/>
                  </a:lnTo>
                  <a:lnTo>
                    <a:pt x="348" y="2400"/>
                  </a:lnTo>
                  <a:lnTo>
                    <a:pt x="368" y="2424"/>
                  </a:lnTo>
                  <a:lnTo>
                    <a:pt x="388" y="2446"/>
                  </a:lnTo>
                  <a:lnTo>
                    <a:pt x="410" y="2466"/>
                  </a:lnTo>
                  <a:lnTo>
                    <a:pt x="434" y="2486"/>
                  </a:lnTo>
                  <a:lnTo>
                    <a:pt x="458" y="2504"/>
                  </a:lnTo>
                  <a:lnTo>
                    <a:pt x="482" y="2520"/>
                  </a:lnTo>
                  <a:lnTo>
                    <a:pt x="508" y="2536"/>
                  </a:lnTo>
                  <a:lnTo>
                    <a:pt x="536" y="2550"/>
                  </a:lnTo>
                  <a:lnTo>
                    <a:pt x="564" y="2562"/>
                  </a:lnTo>
                  <a:lnTo>
                    <a:pt x="592" y="2572"/>
                  </a:lnTo>
                  <a:lnTo>
                    <a:pt x="622" y="2582"/>
                  </a:lnTo>
                  <a:lnTo>
                    <a:pt x="652" y="2592"/>
                  </a:lnTo>
                  <a:lnTo>
                    <a:pt x="682" y="2600"/>
                  </a:lnTo>
                  <a:lnTo>
                    <a:pt x="714" y="2606"/>
                  </a:lnTo>
                  <a:lnTo>
                    <a:pt x="778" y="2616"/>
                  </a:lnTo>
                  <a:lnTo>
                    <a:pt x="844" y="2622"/>
                  </a:lnTo>
                  <a:lnTo>
                    <a:pt x="912" y="2624"/>
                  </a:lnTo>
                  <a:lnTo>
                    <a:pt x="912" y="2624"/>
                  </a:lnTo>
                  <a:lnTo>
                    <a:pt x="976" y="2622"/>
                  </a:lnTo>
                  <a:lnTo>
                    <a:pt x="1040" y="2616"/>
                  </a:lnTo>
                  <a:lnTo>
                    <a:pt x="1102" y="2608"/>
                  </a:lnTo>
                  <a:lnTo>
                    <a:pt x="1162" y="2598"/>
                  </a:lnTo>
                  <a:lnTo>
                    <a:pt x="1220" y="2584"/>
                  </a:lnTo>
                  <a:lnTo>
                    <a:pt x="1278" y="2568"/>
                  </a:lnTo>
                  <a:lnTo>
                    <a:pt x="1334" y="2550"/>
                  </a:lnTo>
                  <a:lnTo>
                    <a:pt x="1392" y="2530"/>
                  </a:lnTo>
                  <a:lnTo>
                    <a:pt x="1392" y="2302"/>
                  </a:lnTo>
                  <a:lnTo>
                    <a:pt x="1392" y="2302"/>
                  </a:lnTo>
                  <a:lnTo>
                    <a:pt x="1336" y="2324"/>
                  </a:lnTo>
                  <a:lnTo>
                    <a:pt x="1282" y="2346"/>
                  </a:lnTo>
                  <a:lnTo>
                    <a:pt x="1228" y="2364"/>
                  </a:lnTo>
                  <a:lnTo>
                    <a:pt x="1176" y="2380"/>
                  </a:lnTo>
                  <a:lnTo>
                    <a:pt x="1126" y="2394"/>
                  </a:lnTo>
                  <a:lnTo>
                    <a:pt x="1076" y="2404"/>
                  </a:lnTo>
                  <a:lnTo>
                    <a:pt x="1026" y="2410"/>
                  </a:lnTo>
                  <a:lnTo>
                    <a:pt x="980" y="2412"/>
                  </a:lnTo>
                  <a:lnTo>
                    <a:pt x="980" y="24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29" name="Freeform 8"/>
            <p:cNvSpPr>
              <a:spLocks noEditPoints="1"/>
            </p:cNvSpPr>
            <p:nvPr userDrawn="1"/>
          </p:nvSpPr>
          <p:spPr bwMode="auto">
            <a:xfrm>
              <a:off x="-2441" y="3598"/>
              <a:ext cx="1394" cy="2034"/>
            </a:xfrm>
            <a:custGeom>
              <a:avLst/>
              <a:gdLst>
                <a:gd name="T0" fmla="*/ 610 w 1394"/>
                <a:gd name="T1" fmla="*/ 4 h 2034"/>
                <a:gd name="T2" fmla="*/ 432 w 1394"/>
                <a:gd name="T3" fmla="*/ 30 h 2034"/>
                <a:gd name="T4" fmla="*/ 214 w 1394"/>
                <a:gd name="T5" fmla="*/ 98 h 2034"/>
                <a:gd name="T6" fmla="*/ 112 w 1394"/>
                <a:gd name="T7" fmla="*/ 370 h 2034"/>
                <a:gd name="T8" fmla="*/ 356 w 1394"/>
                <a:gd name="T9" fmla="*/ 268 h 2034"/>
                <a:gd name="T10" fmla="*/ 546 w 1394"/>
                <a:gd name="T11" fmla="*/ 220 h 2034"/>
                <a:gd name="T12" fmla="*/ 658 w 1394"/>
                <a:gd name="T13" fmla="*/ 210 h 2034"/>
                <a:gd name="T14" fmla="*/ 832 w 1394"/>
                <a:gd name="T15" fmla="*/ 230 h 2034"/>
                <a:gd name="T16" fmla="*/ 968 w 1394"/>
                <a:gd name="T17" fmla="*/ 292 h 2034"/>
                <a:gd name="T18" fmla="*/ 1030 w 1394"/>
                <a:gd name="T19" fmla="*/ 360 h 2034"/>
                <a:gd name="T20" fmla="*/ 1066 w 1394"/>
                <a:gd name="T21" fmla="*/ 430 h 2034"/>
                <a:gd name="T22" fmla="*/ 1090 w 1394"/>
                <a:gd name="T23" fmla="*/ 600 h 2034"/>
                <a:gd name="T24" fmla="*/ 862 w 1394"/>
                <a:gd name="T25" fmla="*/ 762 h 2034"/>
                <a:gd name="T26" fmla="*/ 606 w 1394"/>
                <a:gd name="T27" fmla="*/ 794 h 2034"/>
                <a:gd name="T28" fmla="*/ 426 w 1394"/>
                <a:gd name="T29" fmla="*/ 842 h 2034"/>
                <a:gd name="T30" fmla="*/ 272 w 1394"/>
                <a:gd name="T31" fmla="*/ 912 h 2034"/>
                <a:gd name="T32" fmla="*/ 150 w 1394"/>
                <a:gd name="T33" fmla="*/ 1006 h 2034"/>
                <a:gd name="T34" fmla="*/ 62 w 1394"/>
                <a:gd name="T35" fmla="*/ 1130 h 2034"/>
                <a:gd name="T36" fmla="*/ 12 w 1394"/>
                <a:gd name="T37" fmla="*/ 1282 h 2034"/>
                <a:gd name="T38" fmla="*/ 0 w 1394"/>
                <a:gd name="T39" fmla="*/ 1420 h 2034"/>
                <a:gd name="T40" fmla="*/ 10 w 1394"/>
                <a:gd name="T41" fmla="*/ 1548 h 2034"/>
                <a:gd name="T42" fmla="*/ 44 w 1394"/>
                <a:gd name="T43" fmla="*/ 1666 h 2034"/>
                <a:gd name="T44" fmla="*/ 102 w 1394"/>
                <a:gd name="T45" fmla="*/ 1770 h 2034"/>
                <a:gd name="T46" fmla="*/ 182 w 1394"/>
                <a:gd name="T47" fmla="*/ 1860 h 2034"/>
                <a:gd name="T48" fmla="*/ 286 w 1394"/>
                <a:gd name="T49" fmla="*/ 1934 h 2034"/>
                <a:gd name="T50" fmla="*/ 414 w 1394"/>
                <a:gd name="T51" fmla="*/ 1988 h 2034"/>
                <a:gd name="T52" fmla="*/ 566 w 1394"/>
                <a:gd name="T53" fmla="*/ 2022 h 2034"/>
                <a:gd name="T54" fmla="*/ 744 w 1394"/>
                <a:gd name="T55" fmla="*/ 2034 h 2034"/>
                <a:gd name="T56" fmla="*/ 892 w 1394"/>
                <a:gd name="T57" fmla="*/ 2028 h 2034"/>
                <a:gd name="T58" fmla="*/ 1074 w 1394"/>
                <a:gd name="T59" fmla="*/ 2004 h 2034"/>
                <a:gd name="T60" fmla="*/ 1232 w 1394"/>
                <a:gd name="T61" fmla="*/ 1964 h 2034"/>
                <a:gd name="T62" fmla="*/ 1364 w 1394"/>
                <a:gd name="T63" fmla="*/ 1910 h 2034"/>
                <a:gd name="T64" fmla="*/ 1392 w 1394"/>
                <a:gd name="T65" fmla="*/ 592 h 2034"/>
                <a:gd name="T66" fmla="*/ 1370 w 1394"/>
                <a:gd name="T67" fmla="*/ 434 h 2034"/>
                <a:gd name="T68" fmla="*/ 1322 w 1394"/>
                <a:gd name="T69" fmla="*/ 304 h 2034"/>
                <a:gd name="T70" fmla="*/ 1252 w 1394"/>
                <a:gd name="T71" fmla="*/ 200 h 2034"/>
                <a:gd name="T72" fmla="*/ 1162 w 1394"/>
                <a:gd name="T73" fmla="*/ 120 h 2034"/>
                <a:gd name="T74" fmla="*/ 1056 w 1394"/>
                <a:gd name="T75" fmla="*/ 62 h 2034"/>
                <a:gd name="T76" fmla="*/ 938 w 1394"/>
                <a:gd name="T77" fmla="*/ 24 h 2034"/>
                <a:gd name="T78" fmla="*/ 708 w 1394"/>
                <a:gd name="T79" fmla="*/ 0 h 2034"/>
                <a:gd name="T80" fmla="*/ 1060 w 1394"/>
                <a:gd name="T81" fmla="*/ 1798 h 2034"/>
                <a:gd name="T82" fmla="*/ 904 w 1394"/>
                <a:gd name="T83" fmla="*/ 1838 h 2034"/>
                <a:gd name="T84" fmla="*/ 770 w 1394"/>
                <a:gd name="T85" fmla="*/ 1848 h 2034"/>
                <a:gd name="T86" fmla="*/ 574 w 1394"/>
                <a:gd name="T87" fmla="*/ 1820 h 2034"/>
                <a:gd name="T88" fmla="*/ 428 w 1394"/>
                <a:gd name="T89" fmla="*/ 1736 h 2034"/>
                <a:gd name="T90" fmla="*/ 354 w 1394"/>
                <a:gd name="T91" fmla="*/ 1638 h 2034"/>
                <a:gd name="T92" fmla="*/ 306 w 1394"/>
                <a:gd name="T93" fmla="*/ 1464 h 2034"/>
                <a:gd name="T94" fmla="*/ 308 w 1394"/>
                <a:gd name="T95" fmla="*/ 1340 h 2034"/>
                <a:gd name="T96" fmla="*/ 334 w 1394"/>
                <a:gd name="T97" fmla="*/ 1220 h 2034"/>
                <a:gd name="T98" fmla="*/ 386 w 1394"/>
                <a:gd name="T99" fmla="*/ 1126 h 2034"/>
                <a:gd name="T100" fmla="*/ 464 w 1394"/>
                <a:gd name="T101" fmla="*/ 1056 h 2034"/>
                <a:gd name="T102" fmla="*/ 566 w 1394"/>
                <a:gd name="T103" fmla="*/ 1004 h 2034"/>
                <a:gd name="T104" fmla="*/ 690 w 1394"/>
                <a:gd name="T105" fmla="*/ 970 h 2034"/>
                <a:gd name="T106" fmla="*/ 1000 w 1394"/>
                <a:gd name="T107" fmla="*/ 942 h 2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94" h="2034">
                  <a:moveTo>
                    <a:pt x="708" y="0"/>
                  </a:moveTo>
                  <a:lnTo>
                    <a:pt x="708" y="0"/>
                  </a:lnTo>
                  <a:lnTo>
                    <a:pt x="660" y="2"/>
                  </a:lnTo>
                  <a:lnTo>
                    <a:pt x="610" y="4"/>
                  </a:lnTo>
                  <a:lnTo>
                    <a:pt x="564" y="8"/>
                  </a:lnTo>
                  <a:lnTo>
                    <a:pt x="518" y="14"/>
                  </a:lnTo>
                  <a:lnTo>
                    <a:pt x="474" y="22"/>
                  </a:lnTo>
                  <a:lnTo>
                    <a:pt x="432" y="30"/>
                  </a:lnTo>
                  <a:lnTo>
                    <a:pt x="390" y="40"/>
                  </a:lnTo>
                  <a:lnTo>
                    <a:pt x="352" y="50"/>
                  </a:lnTo>
                  <a:lnTo>
                    <a:pt x="280" y="72"/>
                  </a:lnTo>
                  <a:lnTo>
                    <a:pt x="214" y="98"/>
                  </a:lnTo>
                  <a:lnTo>
                    <a:pt x="158" y="122"/>
                  </a:lnTo>
                  <a:lnTo>
                    <a:pt x="112" y="146"/>
                  </a:lnTo>
                  <a:lnTo>
                    <a:pt x="112" y="370"/>
                  </a:lnTo>
                  <a:lnTo>
                    <a:pt x="112" y="370"/>
                  </a:lnTo>
                  <a:lnTo>
                    <a:pt x="160" y="346"/>
                  </a:lnTo>
                  <a:lnTo>
                    <a:pt x="218" y="320"/>
                  </a:lnTo>
                  <a:lnTo>
                    <a:pt x="284" y="294"/>
                  </a:lnTo>
                  <a:lnTo>
                    <a:pt x="356" y="268"/>
                  </a:lnTo>
                  <a:lnTo>
                    <a:pt x="432" y="246"/>
                  </a:lnTo>
                  <a:lnTo>
                    <a:pt x="470" y="236"/>
                  </a:lnTo>
                  <a:lnTo>
                    <a:pt x="508" y="228"/>
                  </a:lnTo>
                  <a:lnTo>
                    <a:pt x="546" y="220"/>
                  </a:lnTo>
                  <a:lnTo>
                    <a:pt x="584" y="216"/>
                  </a:lnTo>
                  <a:lnTo>
                    <a:pt x="622" y="212"/>
                  </a:lnTo>
                  <a:lnTo>
                    <a:pt x="658" y="210"/>
                  </a:lnTo>
                  <a:lnTo>
                    <a:pt x="658" y="210"/>
                  </a:lnTo>
                  <a:lnTo>
                    <a:pt x="704" y="212"/>
                  </a:lnTo>
                  <a:lnTo>
                    <a:pt x="748" y="216"/>
                  </a:lnTo>
                  <a:lnTo>
                    <a:pt x="792" y="220"/>
                  </a:lnTo>
                  <a:lnTo>
                    <a:pt x="832" y="230"/>
                  </a:lnTo>
                  <a:lnTo>
                    <a:pt x="870" y="240"/>
                  </a:lnTo>
                  <a:lnTo>
                    <a:pt x="904" y="254"/>
                  </a:lnTo>
                  <a:lnTo>
                    <a:pt x="938" y="272"/>
                  </a:lnTo>
                  <a:lnTo>
                    <a:pt x="968" y="292"/>
                  </a:lnTo>
                  <a:lnTo>
                    <a:pt x="996" y="316"/>
                  </a:lnTo>
                  <a:lnTo>
                    <a:pt x="1008" y="330"/>
                  </a:lnTo>
                  <a:lnTo>
                    <a:pt x="1020" y="344"/>
                  </a:lnTo>
                  <a:lnTo>
                    <a:pt x="1030" y="360"/>
                  </a:lnTo>
                  <a:lnTo>
                    <a:pt x="1040" y="376"/>
                  </a:lnTo>
                  <a:lnTo>
                    <a:pt x="1050" y="394"/>
                  </a:lnTo>
                  <a:lnTo>
                    <a:pt x="1058" y="412"/>
                  </a:lnTo>
                  <a:lnTo>
                    <a:pt x="1066" y="430"/>
                  </a:lnTo>
                  <a:lnTo>
                    <a:pt x="1072" y="452"/>
                  </a:lnTo>
                  <a:lnTo>
                    <a:pt x="1082" y="496"/>
                  </a:lnTo>
                  <a:lnTo>
                    <a:pt x="1088" y="546"/>
                  </a:lnTo>
                  <a:lnTo>
                    <a:pt x="1090" y="600"/>
                  </a:lnTo>
                  <a:lnTo>
                    <a:pt x="1090" y="754"/>
                  </a:lnTo>
                  <a:lnTo>
                    <a:pt x="1090" y="754"/>
                  </a:lnTo>
                  <a:lnTo>
                    <a:pt x="974" y="756"/>
                  </a:lnTo>
                  <a:lnTo>
                    <a:pt x="862" y="762"/>
                  </a:lnTo>
                  <a:lnTo>
                    <a:pt x="756" y="772"/>
                  </a:lnTo>
                  <a:lnTo>
                    <a:pt x="704" y="778"/>
                  </a:lnTo>
                  <a:lnTo>
                    <a:pt x="654" y="786"/>
                  </a:lnTo>
                  <a:lnTo>
                    <a:pt x="606" y="794"/>
                  </a:lnTo>
                  <a:lnTo>
                    <a:pt x="558" y="804"/>
                  </a:lnTo>
                  <a:lnTo>
                    <a:pt x="512" y="816"/>
                  </a:lnTo>
                  <a:lnTo>
                    <a:pt x="468" y="828"/>
                  </a:lnTo>
                  <a:lnTo>
                    <a:pt x="426" y="842"/>
                  </a:lnTo>
                  <a:lnTo>
                    <a:pt x="384" y="858"/>
                  </a:lnTo>
                  <a:lnTo>
                    <a:pt x="346" y="874"/>
                  </a:lnTo>
                  <a:lnTo>
                    <a:pt x="308" y="892"/>
                  </a:lnTo>
                  <a:lnTo>
                    <a:pt x="272" y="912"/>
                  </a:lnTo>
                  <a:lnTo>
                    <a:pt x="240" y="932"/>
                  </a:lnTo>
                  <a:lnTo>
                    <a:pt x="208" y="956"/>
                  </a:lnTo>
                  <a:lnTo>
                    <a:pt x="178" y="980"/>
                  </a:lnTo>
                  <a:lnTo>
                    <a:pt x="150" y="1006"/>
                  </a:lnTo>
                  <a:lnTo>
                    <a:pt x="126" y="1034"/>
                  </a:lnTo>
                  <a:lnTo>
                    <a:pt x="102" y="1064"/>
                  </a:lnTo>
                  <a:lnTo>
                    <a:pt x="80" y="1096"/>
                  </a:lnTo>
                  <a:lnTo>
                    <a:pt x="62" y="1130"/>
                  </a:lnTo>
                  <a:lnTo>
                    <a:pt x="46" y="1164"/>
                  </a:lnTo>
                  <a:lnTo>
                    <a:pt x="32" y="1202"/>
                  </a:lnTo>
                  <a:lnTo>
                    <a:pt x="20" y="1242"/>
                  </a:lnTo>
                  <a:lnTo>
                    <a:pt x="12" y="1282"/>
                  </a:lnTo>
                  <a:lnTo>
                    <a:pt x="4" y="1326"/>
                  </a:lnTo>
                  <a:lnTo>
                    <a:pt x="0" y="1372"/>
                  </a:lnTo>
                  <a:lnTo>
                    <a:pt x="0" y="1420"/>
                  </a:lnTo>
                  <a:lnTo>
                    <a:pt x="0" y="1420"/>
                  </a:lnTo>
                  <a:lnTo>
                    <a:pt x="0" y="1452"/>
                  </a:lnTo>
                  <a:lnTo>
                    <a:pt x="2" y="1484"/>
                  </a:lnTo>
                  <a:lnTo>
                    <a:pt x="6" y="1516"/>
                  </a:lnTo>
                  <a:lnTo>
                    <a:pt x="10" y="1548"/>
                  </a:lnTo>
                  <a:lnTo>
                    <a:pt x="18" y="1578"/>
                  </a:lnTo>
                  <a:lnTo>
                    <a:pt x="24" y="1608"/>
                  </a:lnTo>
                  <a:lnTo>
                    <a:pt x="34" y="1638"/>
                  </a:lnTo>
                  <a:lnTo>
                    <a:pt x="44" y="1666"/>
                  </a:lnTo>
                  <a:lnTo>
                    <a:pt x="56" y="1694"/>
                  </a:lnTo>
                  <a:lnTo>
                    <a:pt x="70" y="1720"/>
                  </a:lnTo>
                  <a:lnTo>
                    <a:pt x="84" y="1746"/>
                  </a:lnTo>
                  <a:lnTo>
                    <a:pt x="102" y="1770"/>
                  </a:lnTo>
                  <a:lnTo>
                    <a:pt x="120" y="1794"/>
                  </a:lnTo>
                  <a:lnTo>
                    <a:pt x="138" y="1818"/>
                  </a:lnTo>
                  <a:lnTo>
                    <a:pt x="160" y="1840"/>
                  </a:lnTo>
                  <a:lnTo>
                    <a:pt x="182" y="1860"/>
                  </a:lnTo>
                  <a:lnTo>
                    <a:pt x="206" y="1880"/>
                  </a:lnTo>
                  <a:lnTo>
                    <a:pt x="230" y="1900"/>
                  </a:lnTo>
                  <a:lnTo>
                    <a:pt x="258" y="1918"/>
                  </a:lnTo>
                  <a:lnTo>
                    <a:pt x="286" y="1934"/>
                  </a:lnTo>
                  <a:lnTo>
                    <a:pt x="316" y="1950"/>
                  </a:lnTo>
                  <a:lnTo>
                    <a:pt x="346" y="1964"/>
                  </a:lnTo>
                  <a:lnTo>
                    <a:pt x="380" y="1976"/>
                  </a:lnTo>
                  <a:lnTo>
                    <a:pt x="414" y="1988"/>
                  </a:lnTo>
                  <a:lnTo>
                    <a:pt x="450" y="1998"/>
                  </a:lnTo>
                  <a:lnTo>
                    <a:pt x="486" y="2008"/>
                  </a:lnTo>
                  <a:lnTo>
                    <a:pt x="526" y="2016"/>
                  </a:lnTo>
                  <a:lnTo>
                    <a:pt x="566" y="2022"/>
                  </a:lnTo>
                  <a:lnTo>
                    <a:pt x="608" y="2028"/>
                  </a:lnTo>
                  <a:lnTo>
                    <a:pt x="652" y="2030"/>
                  </a:lnTo>
                  <a:lnTo>
                    <a:pt x="698" y="2034"/>
                  </a:lnTo>
                  <a:lnTo>
                    <a:pt x="744" y="2034"/>
                  </a:lnTo>
                  <a:lnTo>
                    <a:pt x="744" y="2034"/>
                  </a:lnTo>
                  <a:lnTo>
                    <a:pt x="794" y="2034"/>
                  </a:lnTo>
                  <a:lnTo>
                    <a:pt x="844" y="2032"/>
                  </a:lnTo>
                  <a:lnTo>
                    <a:pt x="892" y="2028"/>
                  </a:lnTo>
                  <a:lnTo>
                    <a:pt x="940" y="2024"/>
                  </a:lnTo>
                  <a:lnTo>
                    <a:pt x="986" y="2018"/>
                  </a:lnTo>
                  <a:lnTo>
                    <a:pt x="1030" y="2012"/>
                  </a:lnTo>
                  <a:lnTo>
                    <a:pt x="1074" y="2004"/>
                  </a:lnTo>
                  <a:lnTo>
                    <a:pt x="1116" y="1996"/>
                  </a:lnTo>
                  <a:lnTo>
                    <a:pt x="1156" y="1986"/>
                  </a:lnTo>
                  <a:lnTo>
                    <a:pt x="1194" y="1976"/>
                  </a:lnTo>
                  <a:lnTo>
                    <a:pt x="1232" y="1964"/>
                  </a:lnTo>
                  <a:lnTo>
                    <a:pt x="1268" y="1952"/>
                  </a:lnTo>
                  <a:lnTo>
                    <a:pt x="1302" y="1938"/>
                  </a:lnTo>
                  <a:lnTo>
                    <a:pt x="1334" y="1924"/>
                  </a:lnTo>
                  <a:lnTo>
                    <a:pt x="1364" y="1910"/>
                  </a:lnTo>
                  <a:lnTo>
                    <a:pt x="1394" y="1894"/>
                  </a:lnTo>
                  <a:lnTo>
                    <a:pt x="1392" y="636"/>
                  </a:lnTo>
                  <a:lnTo>
                    <a:pt x="1392" y="636"/>
                  </a:lnTo>
                  <a:lnTo>
                    <a:pt x="1392" y="592"/>
                  </a:lnTo>
                  <a:lnTo>
                    <a:pt x="1388" y="550"/>
                  </a:lnTo>
                  <a:lnTo>
                    <a:pt x="1384" y="508"/>
                  </a:lnTo>
                  <a:lnTo>
                    <a:pt x="1378" y="470"/>
                  </a:lnTo>
                  <a:lnTo>
                    <a:pt x="1370" y="434"/>
                  </a:lnTo>
                  <a:lnTo>
                    <a:pt x="1360" y="398"/>
                  </a:lnTo>
                  <a:lnTo>
                    <a:pt x="1348" y="366"/>
                  </a:lnTo>
                  <a:lnTo>
                    <a:pt x="1336" y="334"/>
                  </a:lnTo>
                  <a:lnTo>
                    <a:pt x="1322" y="304"/>
                  </a:lnTo>
                  <a:lnTo>
                    <a:pt x="1306" y="276"/>
                  </a:lnTo>
                  <a:lnTo>
                    <a:pt x="1290" y="248"/>
                  </a:lnTo>
                  <a:lnTo>
                    <a:pt x="1272" y="224"/>
                  </a:lnTo>
                  <a:lnTo>
                    <a:pt x="1252" y="200"/>
                  </a:lnTo>
                  <a:lnTo>
                    <a:pt x="1232" y="178"/>
                  </a:lnTo>
                  <a:lnTo>
                    <a:pt x="1210" y="156"/>
                  </a:lnTo>
                  <a:lnTo>
                    <a:pt x="1186" y="138"/>
                  </a:lnTo>
                  <a:lnTo>
                    <a:pt x="1162" y="120"/>
                  </a:lnTo>
                  <a:lnTo>
                    <a:pt x="1138" y="104"/>
                  </a:lnTo>
                  <a:lnTo>
                    <a:pt x="1112" y="88"/>
                  </a:lnTo>
                  <a:lnTo>
                    <a:pt x="1084" y="74"/>
                  </a:lnTo>
                  <a:lnTo>
                    <a:pt x="1056" y="62"/>
                  </a:lnTo>
                  <a:lnTo>
                    <a:pt x="1028" y="50"/>
                  </a:lnTo>
                  <a:lnTo>
                    <a:pt x="998" y="40"/>
                  </a:lnTo>
                  <a:lnTo>
                    <a:pt x="968" y="32"/>
                  </a:lnTo>
                  <a:lnTo>
                    <a:pt x="938" y="24"/>
                  </a:lnTo>
                  <a:lnTo>
                    <a:pt x="906" y="18"/>
                  </a:lnTo>
                  <a:lnTo>
                    <a:pt x="842" y="8"/>
                  </a:lnTo>
                  <a:lnTo>
                    <a:pt x="776" y="2"/>
                  </a:lnTo>
                  <a:lnTo>
                    <a:pt x="708" y="0"/>
                  </a:lnTo>
                  <a:lnTo>
                    <a:pt x="708" y="0"/>
                  </a:lnTo>
                  <a:close/>
                  <a:moveTo>
                    <a:pt x="1092" y="1782"/>
                  </a:moveTo>
                  <a:lnTo>
                    <a:pt x="1092" y="1782"/>
                  </a:lnTo>
                  <a:lnTo>
                    <a:pt x="1060" y="1798"/>
                  </a:lnTo>
                  <a:lnTo>
                    <a:pt x="1026" y="1810"/>
                  </a:lnTo>
                  <a:lnTo>
                    <a:pt x="988" y="1822"/>
                  </a:lnTo>
                  <a:lnTo>
                    <a:pt x="948" y="1832"/>
                  </a:lnTo>
                  <a:lnTo>
                    <a:pt x="904" y="1838"/>
                  </a:lnTo>
                  <a:lnTo>
                    <a:pt x="860" y="1844"/>
                  </a:lnTo>
                  <a:lnTo>
                    <a:pt x="816" y="1848"/>
                  </a:lnTo>
                  <a:lnTo>
                    <a:pt x="770" y="1848"/>
                  </a:lnTo>
                  <a:lnTo>
                    <a:pt x="770" y="1848"/>
                  </a:lnTo>
                  <a:lnTo>
                    <a:pt x="716" y="1846"/>
                  </a:lnTo>
                  <a:lnTo>
                    <a:pt x="666" y="1842"/>
                  </a:lnTo>
                  <a:lnTo>
                    <a:pt x="618" y="1832"/>
                  </a:lnTo>
                  <a:lnTo>
                    <a:pt x="574" y="1820"/>
                  </a:lnTo>
                  <a:lnTo>
                    <a:pt x="532" y="1804"/>
                  </a:lnTo>
                  <a:lnTo>
                    <a:pt x="494" y="1786"/>
                  </a:lnTo>
                  <a:lnTo>
                    <a:pt x="460" y="1762"/>
                  </a:lnTo>
                  <a:lnTo>
                    <a:pt x="428" y="1736"/>
                  </a:lnTo>
                  <a:lnTo>
                    <a:pt x="400" y="1708"/>
                  </a:lnTo>
                  <a:lnTo>
                    <a:pt x="386" y="1692"/>
                  </a:lnTo>
                  <a:lnTo>
                    <a:pt x="374" y="1674"/>
                  </a:lnTo>
                  <a:lnTo>
                    <a:pt x="354" y="1638"/>
                  </a:lnTo>
                  <a:lnTo>
                    <a:pt x="336" y="1600"/>
                  </a:lnTo>
                  <a:lnTo>
                    <a:pt x="322" y="1558"/>
                  </a:lnTo>
                  <a:lnTo>
                    <a:pt x="312" y="1512"/>
                  </a:lnTo>
                  <a:lnTo>
                    <a:pt x="306" y="1464"/>
                  </a:lnTo>
                  <a:lnTo>
                    <a:pt x="304" y="1412"/>
                  </a:lnTo>
                  <a:lnTo>
                    <a:pt x="304" y="1412"/>
                  </a:lnTo>
                  <a:lnTo>
                    <a:pt x="306" y="1376"/>
                  </a:lnTo>
                  <a:lnTo>
                    <a:pt x="308" y="1340"/>
                  </a:lnTo>
                  <a:lnTo>
                    <a:pt x="312" y="1308"/>
                  </a:lnTo>
                  <a:lnTo>
                    <a:pt x="318" y="1278"/>
                  </a:lnTo>
                  <a:lnTo>
                    <a:pt x="326" y="1248"/>
                  </a:lnTo>
                  <a:lnTo>
                    <a:pt x="334" y="1220"/>
                  </a:lnTo>
                  <a:lnTo>
                    <a:pt x="346" y="1194"/>
                  </a:lnTo>
                  <a:lnTo>
                    <a:pt x="358" y="1170"/>
                  </a:lnTo>
                  <a:lnTo>
                    <a:pt x="372" y="1148"/>
                  </a:lnTo>
                  <a:lnTo>
                    <a:pt x="386" y="1126"/>
                  </a:lnTo>
                  <a:lnTo>
                    <a:pt x="404" y="1106"/>
                  </a:lnTo>
                  <a:lnTo>
                    <a:pt x="422" y="1088"/>
                  </a:lnTo>
                  <a:lnTo>
                    <a:pt x="442" y="1072"/>
                  </a:lnTo>
                  <a:lnTo>
                    <a:pt x="464" y="1056"/>
                  </a:lnTo>
                  <a:lnTo>
                    <a:pt x="488" y="1042"/>
                  </a:lnTo>
                  <a:lnTo>
                    <a:pt x="512" y="1028"/>
                  </a:lnTo>
                  <a:lnTo>
                    <a:pt x="538" y="1016"/>
                  </a:lnTo>
                  <a:lnTo>
                    <a:pt x="566" y="1004"/>
                  </a:lnTo>
                  <a:lnTo>
                    <a:pt x="594" y="994"/>
                  </a:lnTo>
                  <a:lnTo>
                    <a:pt x="624" y="986"/>
                  </a:lnTo>
                  <a:lnTo>
                    <a:pt x="656" y="978"/>
                  </a:lnTo>
                  <a:lnTo>
                    <a:pt x="690" y="970"/>
                  </a:lnTo>
                  <a:lnTo>
                    <a:pt x="760" y="958"/>
                  </a:lnTo>
                  <a:lnTo>
                    <a:pt x="834" y="950"/>
                  </a:lnTo>
                  <a:lnTo>
                    <a:pt x="916" y="946"/>
                  </a:lnTo>
                  <a:lnTo>
                    <a:pt x="1000" y="942"/>
                  </a:lnTo>
                  <a:lnTo>
                    <a:pt x="1092" y="940"/>
                  </a:lnTo>
                  <a:lnTo>
                    <a:pt x="1092" y="17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0" name="Freeform 9"/>
            <p:cNvSpPr>
              <a:spLocks/>
            </p:cNvSpPr>
            <p:nvPr userDrawn="1"/>
          </p:nvSpPr>
          <p:spPr bwMode="auto">
            <a:xfrm>
              <a:off x="-271" y="3630"/>
              <a:ext cx="740" cy="202"/>
            </a:xfrm>
            <a:custGeom>
              <a:avLst/>
              <a:gdLst>
                <a:gd name="T0" fmla="*/ 0 w 740"/>
                <a:gd name="T1" fmla="*/ 2 h 202"/>
                <a:gd name="T2" fmla="*/ 2 w 740"/>
                <a:gd name="T3" fmla="*/ 202 h 202"/>
                <a:gd name="T4" fmla="*/ 740 w 740"/>
                <a:gd name="T5" fmla="*/ 202 h 202"/>
                <a:gd name="T6" fmla="*/ 740 w 740"/>
                <a:gd name="T7" fmla="*/ 0 h 202"/>
                <a:gd name="T8" fmla="*/ 0 w 740"/>
                <a:gd name="T9" fmla="*/ 2 h 202"/>
              </a:gdLst>
              <a:ahLst/>
              <a:cxnLst>
                <a:cxn ang="0">
                  <a:pos x="T0" y="T1"/>
                </a:cxn>
                <a:cxn ang="0">
                  <a:pos x="T2" y="T3"/>
                </a:cxn>
                <a:cxn ang="0">
                  <a:pos x="T4" y="T5"/>
                </a:cxn>
                <a:cxn ang="0">
                  <a:pos x="T6" y="T7"/>
                </a:cxn>
                <a:cxn ang="0">
                  <a:pos x="T8" y="T9"/>
                </a:cxn>
              </a:cxnLst>
              <a:rect l="0" t="0" r="r" b="b"/>
              <a:pathLst>
                <a:path w="740" h="202">
                  <a:moveTo>
                    <a:pt x="0" y="2"/>
                  </a:moveTo>
                  <a:lnTo>
                    <a:pt x="2" y="202"/>
                  </a:lnTo>
                  <a:lnTo>
                    <a:pt x="740" y="202"/>
                  </a:lnTo>
                  <a:lnTo>
                    <a:pt x="740" y="0"/>
                  </a:ln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1" name="Freeform 10"/>
            <p:cNvSpPr>
              <a:spLocks/>
            </p:cNvSpPr>
            <p:nvPr userDrawn="1"/>
          </p:nvSpPr>
          <p:spPr bwMode="auto">
            <a:xfrm>
              <a:off x="-269" y="3964"/>
              <a:ext cx="740" cy="204"/>
            </a:xfrm>
            <a:custGeom>
              <a:avLst/>
              <a:gdLst>
                <a:gd name="T0" fmla="*/ 0 w 740"/>
                <a:gd name="T1" fmla="*/ 204 h 204"/>
                <a:gd name="T2" fmla="*/ 740 w 740"/>
                <a:gd name="T3" fmla="*/ 202 h 204"/>
                <a:gd name="T4" fmla="*/ 738 w 740"/>
                <a:gd name="T5" fmla="*/ 0 h 204"/>
                <a:gd name="T6" fmla="*/ 0 w 740"/>
                <a:gd name="T7" fmla="*/ 2 h 204"/>
                <a:gd name="T8" fmla="*/ 0 w 740"/>
                <a:gd name="T9" fmla="*/ 204 h 204"/>
              </a:gdLst>
              <a:ahLst/>
              <a:cxnLst>
                <a:cxn ang="0">
                  <a:pos x="T0" y="T1"/>
                </a:cxn>
                <a:cxn ang="0">
                  <a:pos x="T2" y="T3"/>
                </a:cxn>
                <a:cxn ang="0">
                  <a:pos x="T4" y="T5"/>
                </a:cxn>
                <a:cxn ang="0">
                  <a:pos x="T6" y="T7"/>
                </a:cxn>
                <a:cxn ang="0">
                  <a:pos x="T8" y="T9"/>
                </a:cxn>
              </a:cxnLst>
              <a:rect l="0" t="0" r="r" b="b"/>
              <a:pathLst>
                <a:path w="740" h="204">
                  <a:moveTo>
                    <a:pt x="0" y="204"/>
                  </a:moveTo>
                  <a:lnTo>
                    <a:pt x="740" y="202"/>
                  </a:lnTo>
                  <a:lnTo>
                    <a:pt x="738" y="0"/>
                  </a:lnTo>
                  <a:lnTo>
                    <a:pt x="0" y="2"/>
                  </a:lnTo>
                  <a:lnTo>
                    <a:pt x="0" y="2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2" name="Freeform 11"/>
            <p:cNvSpPr>
              <a:spLocks noEditPoints="1"/>
            </p:cNvSpPr>
            <p:nvPr userDrawn="1"/>
          </p:nvSpPr>
          <p:spPr bwMode="auto">
            <a:xfrm>
              <a:off x="-4069" y="3600"/>
              <a:ext cx="1392" cy="2034"/>
            </a:xfrm>
            <a:custGeom>
              <a:avLst/>
              <a:gdLst>
                <a:gd name="T0" fmla="*/ 610 w 1392"/>
                <a:gd name="T1" fmla="*/ 4 h 2034"/>
                <a:gd name="T2" fmla="*/ 432 w 1392"/>
                <a:gd name="T3" fmla="*/ 30 h 2034"/>
                <a:gd name="T4" fmla="*/ 214 w 1392"/>
                <a:gd name="T5" fmla="*/ 98 h 2034"/>
                <a:gd name="T6" fmla="*/ 112 w 1392"/>
                <a:gd name="T7" fmla="*/ 372 h 2034"/>
                <a:gd name="T8" fmla="*/ 356 w 1392"/>
                <a:gd name="T9" fmla="*/ 268 h 2034"/>
                <a:gd name="T10" fmla="*/ 548 w 1392"/>
                <a:gd name="T11" fmla="*/ 220 h 2034"/>
                <a:gd name="T12" fmla="*/ 658 w 1392"/>
                <a:gd name="T13" fmla="*/ 212 h 2034"/>
                <a:gd name="T14" fmla="*/ 830 w 1392"/>
                <a:gd name="T15" fmla="*/ 230 h 2034"/>
                <a:gd name="T16" fmla="*/ 968 w 1392"/>
                <a:gd name="T17" fmla="*/ 292 h 2034"/>
                <a:gd name="T18" fmla="*/ 1030 w 1392"/>
                <a:gd name="T19" fmla="*/ 360 h 2034"/>
                <a:gd name="T20" fmla="*/ 1064 w 1392"/>
                <a:gd name="T21" fmla="*/ 432 h 2034"/>
                <a:gd name="T22" fmla="*/ 1090 w 1392"/>
                <a:gd name="T23" fmla="*/ 600 h 2034"/>
                <a:gd name="T24" fmla="*/ 862 w 1392"/>
                <a:gd name="T25" fmla="*/ 762 h 2034"/>
                <a:gd name="T26" fmla="*/ 604 w 1392"/>
                <a:gd name="T27" fmla="*/ 794 h 2034"/>
                <a:gd name="T28" fmla="*/ 424 w 1392"/>
                <a:gd name="T29" fmla="*/ 842 h 2034"/>
                <a:gd name="T30" fmla="*/ 272 w 1392"/>
                <a:gd name="T31" fmla="*/ 912 h 2034"/>
                <a:gd name="T32" fmla="*/ 150 w 1392"/>
                <a:gd name="T33" fmla="*/ 1006 h 2034"/>
                <a:gd name="T34" fmla="*/ 62 w 1392"/>
                <a:gd name="T35" fmla="*/ 1130 h 2034"/>
                <a:gd name="T36" fmla="*/ 10 w 1392"/>
                <a:gd name="T37" fmla="*/ 1282 h 2034"/>
                <a:gd name="T38" fmla="*/ 0 w 1392"/>
                <a:gd name="T39" fmla="*/ 1420 h 2034"/>
                <a:gd name="T40" fmla="*/ 10 w 1392"/>
                <a:gd name="T41" fmla="*/ 1548 h 2034"/>
                <a:gd name="T42" fmla="*/ 44 w 1392"/>
                <a:gd name="T43" fmla="*/ 1666 h 2034"/>
                <a:gd name="T44" fmla="*/ 100 w 1392"/>
                <a:gd name="T45" fmla="*/ 1770 h 2034"/>
                <a:gd name="T46" fmla="*/ 182 w 1392"/>
                <a:gd name="T47" fmla="*/ 1860 h 2034"/>
                <a:gd name="T48" fmla="*/ 286 w 1392"/>
                <a:gd name="T49" fmla="*/ 1934 h 2034"/>
                <a:gd name="T50" fmla="*/ 414 w 1392"/>
                <a:gd name="T51" fmla="*/ 1988 h 2034"/>
                <a:gd name="T52" fmla="*/ 566 w 1392"/>
                <a:gd name="T53" fmla="*/ 2022 h 2034"/>
                <a:gd name="T54" fmla="*/ 744 w 1392"/>
                <a:gd name="T55" fmla="*/ 2034 h 2034"/>
                <a:gd name="T56" fmla="*/ 892 w 1392"/>
                <a:gd name="T57" fmla="*/ 2028 h 2034"/>
                <a:gd name="T58" fmla="*/ 1072 w 1392"/>
                <a:gd name="T59" fmla="*/ 2004 h 2034"/>
                <a:gd name="T60" fmla="*/ 1230 w 1392"/>
                <a:gd name="T61" fmla="*/ 1964 h 2034"/>
                <a:gd name="T62" fmla="*/ 1364 w 1392"/>
                <a:gd name="T63" fmla="*/ 1910 h 2034"/>
                <a:gd name="T64" fmla="*/ 1390 w 1392"/>
                <a:gd name="T65" fmla="*/ 592 h 2034"/>
                <a:gd name="T66" fmla="*/ 1368 w 1392"/>
                <a:gd name="T67" fmla="*/ 434 h 2034"/>
                <a:gd name="T68" fmla="*/ 1320 w 1392"/>
                <a:gd name="T69" fmla="*/ 304 h 2034"/>
                <a:gd name="T70" fmla="*/ 1250 w 1392"/>
                <a:gd name="T71" fmla="*/ 200 h 2034"/>
                <a:gd name="T72" fmla="*/ 1162 w 1392"/>
                <a:gd name="T73" fmla="*/ 120 h 2034"/>
                <a:gd name="T74" fmla="*/ 1056 w 1392"/>
                <a:gd name="T75" fmla="*/ 62 h 2034"/>
                <a:gd name="T76" fmla="*/ 938 w 1392"/>
                <a:gd name="T77" fmla="*/ 24 h 2034"/>
                <a:gd name="T78" fmla="*/ 708 w 1392"/>
                <a:gd name="T79" fmla="*/ 0 h 2034"/>
                <a:gd name="T80" fmla="*/ 1060 w 1392"/>
                <a:gd name="T81" fmla="*/ 1798 h 2034"/>
                <a:gd name="T82" fmla="*/ 904 w 1392"/>
                <a:gd name="T83" fmla="*/ 1840 h 2034"/>
                <a:gd name="T84" fmla="*/ 770 w 1392"/>
                <a:gd name="T85" fmla="*/ 1848 h 2034"/>
                <a:gd name="T86" fmla="*/ 574 w 1392"/>
                <a:gd name="T87" fmla="*/ 1820 h 2034"/>
                <a:gd name="T88" fmla="*/ 428 w 1392"/>
                <a:gd name="T89" fmla="*/ 1736 h 2034"/>
                <a:gd name="T90" fmla="*/ 354 w 1392"/>
                <a:gd name="T91" fmla="*/ 1640 h 2034"/>
                <a:gd name="T92" fmla="*/ 306 w 1392"/>
                <a:gd name="T93" fmla="*/ 1464 h 2034"/>
                <a:gd name="T94" fmla="*/ 308 w 1392"/>
                <a:gd name="T95" fmla="*/ 1342 h 2034"/>
                <a:gd name="T96" fmla="*/ 334 w 1392"/>
                <a:gd name="T97" fmla="*/ 1222 h 2034"/>
                <a:gd name="T98" fmla="*/ 386 w 1392"/>
                <a:gd name="T99" fmla="*/ 1128 h 2034"/>
                <a:gd name="T100" fmla="*/ 464 w 1392"/>
                <a:gd name="T101" fmla="*/ 1056 h 2034"/>
                <a:gd name="T102" fmla="*/ 566 w 1392"/>
                <a:gd name="T103" fmla="*/ 1004 h 2034"/>
                <a:gd name="T104" fmla="*/ 690 w 1392"/>
                <a:gd name="T105" fmla="*/ 970 h 2034"/>
                <a:gd name="T106" fmla="*/ 1000 w 1392"/>
                <a:gd name="T107" fmla="*/ 942 h 2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92" h="2034">
                  <a:moveTo>
                    <a:pt x="708" y="0"/>
                  </a:moveTo>
                  <a:lnTo>
                    <a:pt x="708" y="0"/>
                  </a:lnTo>
                  <a:lnTo>
                    <a:pt x="658" y="2"/>
                  </a:lnTo>
                  <a:lnTo>
                    <a:pt x="610" y="4"/>
                  </a:lnTo>
                  <a:lnTo>
                    <a:pt x="564" y="8"/>
                  </a:lnTo>
                  <a:lnTo>
                    <a:pt x="518" y="14"/>
                  </a:lnTo>
                  <a:lnTo>
                    <a:pt x="474" y="22"/>
                  </a:lnTo>
                  <a:lnTo>
                    <a:pt x="432" y="30"/>
                  </a:lnTo>
                  <a:lnTo>
                    <a:pt x="390" y="40"/>
                  </a:lnTo>
                  <a:lnTo>
                    <a:pt x="352" y="50"/>
                  </a:lnTo>
                  <a:lnTo>
                    <a:pt x="278" y="74"/>
                  </a:lnTo>
                  <a:lnTo>
                    <a:pt x="214" y="98"/>
                  </a:lnTo>
                  <a:lnTo>
                    <a:pt x="158" y="122"/>
                  </a:lnTo>
                  <a:lnTo>
                    <a:pt x="110" y="146"/>
                  </a:lnTo>
                  <a:lnTo>
                    <a:pt x="112" y="372"/>
                  </a:lnTo>
                  <a:lnTo>
                    <a:pt x="112" y="372"/>
                  </a:lnTo>
                  <a:lnTo>
                    <a:pt x="158" y="346"/>
                  </a:lnTo>
                  <a:lnTo>
                    <a:pt x="216" y="320"/>
                  </a:lnTo>
                  <a:lnTo>
                    <a:pt x="284" y="294"/>
                  </a:lnTo>
                  <a:lnTo>
                    <a:pt x="356" y="268"/>
                  </a:lnTo>
                  <a:lnTo>
                    <a:pt x="432" y="246"/>
                  </a:lnTo>
                  <a:lnTo>
                    <a:pt x="470" y="236"/>
                  </a:lnTo>
                  <a:lnTo>
                    <a:pt x="508" y="228"/>
                  </a:lnTo>
                  <a:lnTo>
                    <a:pt x="548" y="220"/>
                  </a:lnTo>
                  <a:lnTo>
                    <a:pt x="586" y="216"/>
                  </a:lnTo>
                  <a:lnTo>
                    <a:pt x="622" y="212"/>
                  </a:lnTo>
                  <a:lnTo>
                    <a:pt x="658" y="212"/>
                  </a:lnTo>
                  <a:lnTo>
                    <a:pt x="658" y="212"/>
                  </a:lnTo>
                  <a:lnTo>
                    <a:pt x="704" y="212"/>
                  </a:lnTo>
                  <a:lnTo>
                    <a:pt x="748" y="216"/>
                  </a:lnTo>
                  <a:lnTo>
                    <a:pt x="790" y="222"/>
                  </a:lnTo>
                  <a:lnTo>
                    <a:pt x="830" y="230"/>
                  </a:lnTo>
                  <a:lnTo>
                    <a:pt x="868" y="240"/>
                  </a:lnTo>
                  <a:lnTo>
                    <a:pt x="904" y="254"/>
                  </a:lnTo>
                  <a:lnTo>
                    <a:pt x="938" y="272"/>
                  </a:lnTo>
                  <a:lnTo>
                    <a:pt x="968" y="292"/>
                  </a:lnTo>
                  <a:lnTo>
                    <a:pt x="994" y="316"/>
                  </a:lnTo>
                  <a:lnTo>
                    <a:pt x="1006" y="330"/>
                  </a:lnTo>
                  <a:lnTo>
                    <a:pt x="1018" y="344"/>
                  </a:lnTo>
                  <a:lnTo>
                    <a:pt x="1030" y="360"/>
                  </a:lnTo>
                  <a:lnTo>
                    <a:pt x="1040" y="376"/>
                  </a:lnTo>
                  <a:lnTo>
                    <a:pt x="1048" y="394"/>
                  </a:lnTo>
                  <a:lnTo>
                    <a:pt x="1056" y="412"/>
                  </a:lnTo>
                  <a:lnTo>
                    <a:pt x="1064" y="432"/>
                  </a:lnTo>
                  <a:lnTo>
                    <a:pt x="1070" y="452"/>
                  </a:lnTo>
                  <a:lnTo>
                    <a:pt x="1080" y="496"/>
                  </a:lnTo>
                  <a:lnTo>
                    <a:pt x="1088" y="546"/>
                  </a:lnTo>
                  <a:lnTo>
                    <a:pt x="1090" y="600"/>
                  </a:lnTo>
                  <a:lnTo>
                    <a:pt x="1090" y="754"/>
                  </a:lnTo>
                  <a:lnTo>
                    <a:pt x="1090" y="754"/>
                  </a:lnTo>
                  <a:lnTo>
                    <a:pt x="974" y="756"/>
                  </a:lnTo>
                  <a:lnTo>
                    <a:pt x="862" y="762"/>
                  </a:lnTo>
                  <a:lnTo>
                    <a:pt x="754" y="772"/>
                  </a:lnTo>
                  <a:lnTo>
                    <a:pt x="704" y="778"/>
                  </a:lnTo>
                  <a:lnTo>
                    <a:pt x="654" y="786"/>
                  </a:lnTo>
                  <a:lnTo>
                    <a:pt x="604" y="794"/>
                  </a:lnTo>
                  <a:lnTo>
                    <a:pt x="558" y="804"/>
                  </a:lnTo>
                  <a:lnTo>
                    <a:pt x="512" y="816"/>
                  </a:lnTo>
                  <a:lnTo>
                    <a:pt x="468" y="828"/>
                  </a:lnTo>
                  <a:lnTo>
                    <a:pt x="424" y="842"/>
                  </a:lnTo>
                  <a:lnTo>
                    <a:pt x="384" y="858"/>
                  </a:lnTo>
                  <a:lnTo>
                    <a:pt x="346" y="874"/>
                  </a:lnTo>
                  <a:lnTo>
                    <a:pt x="308" y="892"/>
                  </a:lnTo>
                  <a:lnTo>
                    <a:pt x="272" y="912"/>
                  </a:lnTo>
                  <a:lnTo>
                    <a:pt x="238" y="934"/>
                  </a:lnTo>
                  <a:lnTo>
                    <a:pt x="208" y="956"/>
                  </a:lnTo>
                  <a:lnTo>
                    <a:pt x="178" y="980"/>
                  </a:lnTo>
                  <a:lnTo>
                    <a:pt x="150" y="1006"/>
                  </a:lnTo>
                  <a:lnTo>
                    <a:pt x="124" y="1034"/>
                  </a:lnTo>
                  <a:lnTo>
                    <a:pt x="102" y="1064"/>
                  </a:lnTo>
                  <a:lnTo>
                    <a:pt x="80" y="1096"/>
                  </a:lnTo>
                  <a:lnTo>
                    <a:pt x="62" y="1130"/>
                  </a:lnTo>
                  <a:lnTo>
                    <a:pt x="46" y="1166"/>
                  </a:lnTo>
                  <a:lnTo>
                    <a:pt x="32" y="1202"/>
                  </a:lnTo>
                  <a:lnTo>
                    <a:pt x="20" y="1242"/>
                  </a:lnTo>
                  <a:lnTo>
                    <a:pt x="10" y="1282"/>
                  </a:lnTo>
                  <a:lnTo>
                    <a:pt x="4" y="1326"/>
                  </a:lnTo>
                  <a:lnTo>
                    <a:pt x="0" y="1372"/>
                  </a:lnTo>
                  <a:lnTo>
                    <a:pt x="0" y="1420"/>
                  </a:lnTo>
                  <a:lnTo>
                    <a:pt x="0" y="1420"/>
                  </a:lnTo>
                  <a:lnTo>
                    <a:pt x="0" y="1452"/>
                  </a:lnTo>
                  <a:lnTo>
                    <a:pt x="2" y="1486"/>
                  </a:lnTo>
                  <a:lnTo>
                    <a:pt x="6" y="1518"/>
                  </a:lnTo>
                  <a:lnTo>
                    <a:pt x="10" y="1548"/>
                  </a:lnTo>
                  <a:lnTo>
                    <a:pt x="16" y="1578"/>
                  </a:lnTo>
                  <a:lnTo>
                    <a:pt x="24" y="1608"/>
                  </a:lnTo>
                  <a:lnTo>
                    <a:pt x="34" y="1638"/>
                  </a:lnTo>
                  <a:lnTo>
                    <a:pt x="44" y="1666"/>
                  </a:lnTo>
                  <a:lnTo>
                    <a:pt x="56" y="1694"/>
                  </a:lnTo>
                  <a:lnTo>
                    <a:pt x="70" y="1720"/>
                  </a:lnTo>
                  <a:lnTo>
                    <a:pt x="84" y="1746"/>
                  </a:lnTo>
                  <a:lnTo>
                    <a:pt x="100" y="1770"/>
                  </a:lnTo>
                  <a:lnTo>
                    <a:pt x="118" y="1794"/>
                  </a:lnTo>
                  <a:lnTo>
                    <a:pt x="138" y="1818"/>
                  </a:lnTo>
                  <a:lnTo>
                    <a:pt x="158" y="1840"/>
                  </a:lnTo>
                  <a:lnTo>
                    <a:pt x="182" y="1860"/>
                  </a:lnTo>
                  <a:lnTo>
                    <a:pt x="204" y="1880"/>
                  </a:lnTo>
                  <a:lnTo>
                    <a:pt x="230" y="1900"/>
                  </a:lnTo>
                  <a:lnTo>
                    <a:pt x="256" y="1918"/>
                  </a:lnTo>
                  <a:lnTo>
                    <a:pt x="286" y="1934"/>
                  </a:lnTo>
                  <a:lnTo>
                    <a:pt x="314" y="1950"/>
                  </a:lnTo>
                  <a:lnTo>
                    <a:pt x="346" y="1964"/>
                  </a:lnTo>
                  <a:lnTo>
                    <a:pt x="378" y="1976"/>
                  </a:lnTo>
                  <a:lnTo>
                    <a:pt x="414" y="1988"/>
                  </a:lnTo>
                  <a:lnTo>
                    <a:pt x="450" y="2000"/>
                  </a:lnTo>
                  <a:lnTo>
                    <a:pt x="486" y="2008"/>
                  </a:lnTo>
                  <a:lnTo>
                    <a:pt x="526" y="2016"/>
                  </a:lnTo>
                  <a:lnTo>
                    <a:pt x="566" y="2022"/>
                  </a:lnTo>
                  <a:lnTo>
                    <a:pt x="608" y="2028"/>
                  </a:lnTo>
                  <a:lnTo>
                    <a:pt x="652" y="2032"/>
                  </a:lnTo>
                  <a:lnTo>
                    <a:pt x="698" y="2034"/>
                  </a:lnTo>
                  <a:lnTo>
                    <a:pt x="744" y="2034"/>
                  </a:lnTo>
                  <a:lnTo>
                    <a:pt x="744" y="2034"/>
                  </a:lnTo>
                  <a:lnTo>
                    <a:pt x="794" y="2034"/>
                  </a:lnTo>
                  <a:lnTo>
                    <a:pt x="844" y="2032"/>
                  </a:lnTo>
                  <a:lnTo>
                    <a:pt x="892" y="2028"/>
                  </a:lnTo>
                  <a:lnTo>
                    <a:pt x="938" y="2024"/>
                  </a:lnTo>
                  <a:lnTo>
                    <a:pt x="984" y="2018"/>
                  </a:lnTo>
                  <a:lnTo>
                    <a:pt x="1030" y="2012"/>
                  </a:lnTo>
                  <a:lnTo>
                    <a:pt x="1072" y="2004"/>
                  </a:lnTo>
                  <a:lnTo>
                    <a:pt x="1114" y="1996"/>
                  </a:lnTo>
                  <a:lnTo>
                    <a:pt x="1154" y="1986"/>
                  </a:lnTo>
                  <a:lnTo>
                    <a:pt x="1194" y="1976"/>
                  </a:lnTo>
                  <a:lnTo>
                    <a:pt x="1230" y="1964"/>
                  </a:lnTo>
                  <a:lnTo>
                    <a:pt x="1266" y="1952"/>
                  </a:lnTo>
                  <a:lnTo>
                    <a:pt x="1300" y="1938"/>
                  </a:lnTo>
                  <a:lnTo>
                    <a:pt x="1334" y="1926"/>
                  </a:lnTo>
                  <a:lnTo>
                    <a:pt x="1364" y="1910"/>
                  </a:lnTo>
                  <a:lnTo>
                    <a:pt x="1392" y="1896"/>
                  </a:lnTo>
                  <a:lnTo>
                    <a:pt x="1390" y="636"/>
                  </a:lnTo>
                  <a:lnTo>
                    <a:pt x="1390" y="636"/>
                  </a:lnTo>
                  <a:lnTo>
                    <a:pt x="1390" y="592"/>
                  </a:lnTo>
                  <a:lnTo>
                    <a:pt x="1386" y="550"/>
                  </a:lnTo>
                  <a:lnTo>
                    <a:pt x="1382" y="510"/>
                  </a:lnTo>
                  <a:lnTo>
                    <a:pt x="1376" y="470"/>
                  </a:lnTo>
                  <a:lnTo>
                    <a:pt x="1368" y="434"/>
                  </a:lnTo>
                  <a:lnTo>
                    <a:pt x="1358" y="398"/>
                  </a:lnTo>
                  <a:lnTo>
                    <a:pt x="1348" y="366"/>
                  </a:lnTo>
                  <a:lnTo>
                    <a:pt x="1334" y="334"/>
                  </a:lnTo>
                  <a:lnTo>
                    <a:pt x="1320" y="304"/>
                  </a:lnTo>
                  <a:lnTo>
                    <a:pt x="1306" y="276"/>
                  </a:lnTo>
                  <a:lnTo>
                    <a:pt x="1288" y="248"/>
                  </a:lnTo>
                  <a:lnTo>
                    <a:pt x="1270" y="224"/>
                  </a:lnTo>
                  <a:lnTo>
                    <a:pt x="1250" y="200"/>
                  </a:lnTo>
                  <a:lnTo>
                    <a:pt x="1230" y="178"/>
                  </a:lnTo>
                  <a:lnTo>
                    <a:pt x="1208" y="158"/>
                  </a:lnTo>
                  <a:lnTo>
                    <a:pt x="1186" y="138"/>
                  </a:lnTo>
                  <a:lnTo>
                    <a:pt x="1162" y="120"/>
                  </a:lnTo>
                  <a:lnTo>
                    <a:pt x="1136" y="104"/>
                  </a:lnTo>
                  <a:lnTo>
                    <a:pt x="1110" y="88"/>
                  </a:lnTo>
                  <a:lnTo>
                    <a:pt x="1084" y="74"/>
                  </a:lnTo>
                  <a:lnTo>
                    <a:pt x="1056" y="62"/>
                  </a:lnTo>
                  <a:lnTo>
                    <a:pt x="1026" y="52"/>
                  </a:lnTo>
                  <a:lnTo>
                    <a:pt x="998" y="40"/>
                  </a:lnTo>
                  <a:lnTo>
                    <a:pt x="968" y="32"/>
                  </a:lnTo>
                  <a:lnTo>
                    <a:pt x="938" y="24"/>
                  </a:lnTo>
                  <a:lnTo>
                    <a:pt x="906" y="18"/>
                  </a:lnTo>
                  <a:lnTo>
                    <a:pt x="842" y="8"/>
                  </a:lnTo>
                  <a:lnTo>
                    <a:pt x="776" y="2"/>
                  </a:lnTo>
                  <a:lnTo>
                    <a:pt x="708" y="0"/>
                  </a:lnTo>
                  <a:lnTo>
                    <a:pt x="708" y="0"/>
                  </a:lnTo>
                  <a:close/>
                  <a:moveTo>
                    <a:pt x="1092" y="1782"/>
                  </a:moveTo>
                  <a:lnTo>
                    <a:pt x="1092" y="1782"/>
                  </a:lnTo>
                  <a:lnTo>
                    <a:pt x="1060" y="1798"/>
                  </a:lnTo>
                  <a:lnTo>
                    <a:pt x="1024" y="1812"/>
                  </a:lnTo>
                  <a:lnTo>
                    <a:pt x="986" y="1822"/>
                  </a:lnTo>
                  <a:lnTo>
                    <a:pt x="946" y="1832"/>
                  </a:lnTo>
                  <a:lnTo>
                    <a:pt x="904" y="1840"/>
                  </a:lnTo>
                  <a:lnTo>
                    <a:pt x="860" y="1844"/>
                  </a:lnTo>
                  <a:lnTo>
                    <a:pt x="816" y="1848"/>
                  </a:lnTo>
                  <a:lnTo>
                    <a:pt x="770" y="1848"/>
                  </a:lnTo>
                  <a:lnTo>
                    <a:pt x="770" y="1848"/>
                  </a:lnTo>
                  <a:lnTo>
                    <a:pt x="716" y="1846"/>
                  </a:lnTo>
                  <a:lnTo>
                    <a:pt x="666" y="1842"/>
                  </a:lnTo>
                  <a:lnTo>
                    <a:pt x="618" y="1832"/>
                  </a:lnTo>
                  <a:lnTo>
                    <a:pt x="574" y="1820"/>
                  </a:lnTo>
                  <a:lnTo>
                    <a:pt x="532" y="1804"/>
                  </a:lnTo>
                  <a:lnTo>
                    <a:pt x="494" y="1786"/>
                  </a:lnTo>
                  <a:lnTo>
                    <a:pt x="460" y="1762"/>
                  </a:lnTo>
                  <a:lnTo>
                    <a:pt x="428" y="1736"/>
                  </a:lnTo>
                  <a:lnTo>
                    <a:pt x="400" y="1708"/>
                  </a:lnTo>
                  <a:lnTo>
                    <a:pt x="386" y="1692"/>
                  </a:lnTo>
                  <a:lnTo>
                    <a:pt x="374" y="1674"/>
                  </a:lnTo>
                  <a:lnTo>
                    <a:pt x="354" y="1640"/>
                  </a:lnTo>
                  <a:lnTo>
                    <a:pt x="336" y="1600"/>
                  </a:lnTo>
                  <a:lnTo>
                    <a:pt x="322" y="1558"/>
                  </a:lnTo>
                  <a:lnTo>
                    <a:pt x="312" y="1512"/>
                  </a:lnTo>
                  <a:lnTo>
                    <a:pt x="306" y="1464"/>
                  </a:lnTo>
                  <a:lnTo>
                    <a:pt x="304" y="1412"/>
                  </a:lnTo>
                  <a:lnTo>
                    <a:pt x="304" y="1412"/>
                  </a:lnTo>
                  <a:lnTo>
                    <a:pt x="304" y="1376"/>
                  </a:lnTo>
                  <a:lnTo>
                    <a:pt x="308" y="1342"/>
                  </a:lnTo>
                  <a:lnTo>
                    <a:pt x="312" y="1308"/>
                  </a:lnTo>
                  <a:lnTo>
                    <a:pt x="318" y="1278"/>
                  </a:lnTo>
                  <a:lnTo>
                    <a:pt x="324" y="1248"/>
                  </a:lnTo>
                  <a:lnTo>
                    <a:pt x="334" y="1222"/>
                  </a:lnTo>
                  <a:lnTo>
                    <a:pt x="344" y="1196"/>
                  </a:lnTo>
                  <a:lnTo>
                    <a:pt x="358" y="1172"/>
                  </a:lnTo>
                  <a:lnTo>
                    <a:pt x="372" y="1148"/>
                  </a:lnTo>
                  <a:lnTo>
                    <a:pt x="386" y="1128"/>
                  </a:lnTo>
                  <a:lnTo>
                    <a:pt x="404" y="1108"/>
                  </a:lnTo>
                  <a:lnTo>
                    <a:pt x="422" y="1088"/>
                  </a:lnTo>
                  <a:lnTo>
                    <a:pt x="442" y="1072"/>
                  </a:lnTo>
                  <a:lnTo>
                    <a:pt x="464" y="1056"/>
                  </a:lnTo>
                  <a:lnTo>
                    <a:pt x="488" y="1042"/>
                  </a:lnTo>
                  <a:lnTo>
                    <a:pt x="512" y="1028"/>
                  </a:lnTo>
                  <a:lnTo>
                    <a:pt x="538" y="1016"/>
                  </a:lnTo>
                  <a:lnTo>
                    <a:pt x="566" y="1004"/>
                  </a:lnTo>
                  <a:lnTo>
                    <a:pt x="594" y="994"/>
                  </a:lnTo>
                  <a:lnTo>
                    <a:pt x="624" y="986"/>
                  </a:lnTo>
                  <a:lnTo>
                    <a:pt x="656" y="978"/>
                  </a:lnTo>
                  <a:lnTo>
                    <a:pt x="690" y="970"/>
                  </a:lnTo>
                  <a:lnTo>
                    <a:pt x="760" y="960"/>
                  </a:lnTo>
                  <a:lnTo>
                    <a:pt x="834" y="950"/>
                  </a:lnTo>
                  <a:lnTo>
                    <a:pt x="914" y="946"/>
                  </a:lnTo>
                  <a:lnTo>
                    <a:pt x="1000" y="942"/>
                  </a:lnTo>
                  <a:lnTo>
                    <a:pt x="1090" y="942"/>
                  </a:lnTo>
                  <a:lnTo>
                    <a:pt x="1092" y="17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3" name="Freeform 12"/>
            <p:cNvSpPr>
              <a:spLocks/>
            </p:cNvSpPr>
            <p:nvPr userDrawn="1"/>
          </p:nvSpPr>
          <p:spPr bwMode="auto">
            <a:xfrm>
              <a:off x="-919" y="3006"/>
              <a:ext cx="1392" cy="2624"/>
            </a:xfrm>
            <a:custGeom>
              <a:avLst/>
              <a:gdLst>
                <a:gd name="T0" fmla="*/ 980 w 1392"/>
                <a:gd name="T1" fmla="*/ 2412 h 2624"/>
                <a:gd name="T2" fmla="*/ 888 w 1392"/>
                <a:gd name="T3" fmla="*/ 2408 h 2624"/>
                <a:gd name="T4" fmla="*/ 804 w 1392"/>
                <a:gd name="T5" fmla="*/ 2394 h 2624"/>
                <a:gd name="T6" fmla="*/ 726 w 1392"/>
                <a:gd name="T7" fmla="*/ 2370 h 2624"/>
                <a:gd name="T8" fmla="*/ 660 w 1392"/>
                <a:gd name="T9" fmla="*/ 2332 h 2624"/>
                <a:gd name="T10" fmla="*/ 618 w 1392"/>
                <a:gd name="T11" fmla="*/ 2294 h 2624"/>
                <a:gd name="T12" fmla="*/ 594 w 1392"/>
                <a:gd name="T13" fmla="*/ 2264 h 2624"/>
                <a:gd name="T14" fmla="*/ 574 w 1392"/>
                <a:gd name="T15" fmla="*/ 2230 h 2624"/>
                <a:gd name="T16" fmla="*/ 556 w 1392"/>
                <a:gd name="T17" fmla="*/ 2192 h 2624"/>
                <a:gd name="T18" fmla="*/ 544 w 1392"/>
                <a:gd name="T19" fmla="*/ 2150 h 2624"/>
                <a:gd name="T20" fmla="*/ 534 w 1392"/>
                <a:gd name="T21" fmla="*/ 2104 h 2624"/>
                <a:gd name="T22" fmla="*/ 530 w 1392"/>
                <a:gd name="T23" fmla="*/ 2052 h 2624"/>
                <a:gd name="T24" fmla="*/ 526 w 1392"/>
                <a:gd name="T25" fmla="*/ 0 h 2624"/>
                <a:gd name="T26" fmla="*/ 226 w 1392"/>
                <a:gd name="T27" fmla="*/ 626 h 2624"/>
                <a:gd name="T28" fmla="*/ 0 w 1392"/>
                <a:gd name="T29" fmla="*/ 828 h 2624"/>
                <a:gd name="T30" fmla="*/ 228 w 1392"/>
                <a:gd name="T31" fmla="*/ 1988 h 2624"/>
                <a:gd name="T32" fmla="*/ 228 w 1392"/>
                <a:gd name="T33" fmla="*/ 2032 h 2624"/>
                <a:gd name="T34" fmla="*/ 236 w 1392"/>
                <a:gd name="T35" fmla="*/ 2114 h 2624"/>
                <a:gd name="T36" fmla="*/ 250 w 1392"/>
                <a:gd name="T37" fmla="*/ 2190 h 2624"/>
                <a:gd name="T38" fmla="*/ 270 w 1392"/>
                <a:gd name="T39" fmla="*/ 2258 h 2624"/>
                <a:gd name="T40" fmla="*/ 298 w 1392"/>
                <a:gd name="T41" fmla="*/ 2320 h 2624"/>
                <a:gd name="T42" fmla="*/ 330 w 1392"/>
                <a:gd name="T43" fmla="*/ 2374 h 2624"/>
                <a:gd name="T44" fmla="*/ 368 w 1392"/>
                <a:gd name="T45" fmla="*/ 2424 h 2624"/>
                <a:gd name="T46" fmla="*/ 410 w 1392"/>
                <a:gd name="T47" fmla="*/ 2466 h 2624"/>
                <a:gd name="T48" fmla="*/ 458 w 1392"/>
                <a:gd name="T49" fmla="*/ 2504 h 2624"/>
                <a:gd name="T50" fmla="*/ 508 w 1392"/>
                <a:gd name="T51" fmla="*/ 2536 h 2624"/>
                <a:gd name="T52" fmla="*/ 564 w 1392"/>
                <a:gd name="T53" fmla="*/ 2562 h 2624"/>
                <a:gd name="T54" fmla="*/ 622 w 1392"/>
                <a:gd name="T55" fmla="*/ 2582 h 2624"/>
                <a:gd name="T56" fmla="*/ 682 w 1392"/>
                <a:gd name="T57" fmla="*/ 2600 h 2624"/>
                <a:gd name="T58" fmla="*/ 778 w 1392"/>
                <a:gd name="T59" fmla="*/ 2616 h 2624"/>
                <a:gd name="T60" fmla="*/ 912 w 1392"/>
                <a:gd name="T61" fmla="*/ 2624 h 2624"/>
                <a:gd name="T62" fmla="*/ 976 w 1392"/>
                <a:gd name="T63" fmla="*/ 2622 h 2624"/>
                <a:gd name="T64" fmla="*/ 1102 w 1392"/>
                <a:gd name="T65" fmla="*/ 2608 h 2624"/>
                <a:gd name="T66" fmla="*/ 1220 w 1392"/>
                <a:gd name="T67" fmla="*/ 2584 h 2624"/>
                <a:gd name="T68" fmla="*/ 1334 w 1392"/>
                <a:gd name="T69" fmla="*/ 2550 h 2624"/>
                <a:gd name="T70" fmla="*/ 1392 w 1392"/>
                <a:gd name="T71" fmla="*/ 2302 h 2624"/>
                <a:gd name="T72" fmla="*/ 1336 w 1392"/>
                <a:gd name="T73" fmla="*/ 2324 h 2624"/>
                <a:gd name="T74" fmla="*/ 1228 w 1392"/>
                <a:gd name="T75" fmla="*/ 2364 h 2624"/>
                <a:gd name="T76" fmla="*/ 1126 w 1392"/>
                <a:gd name="T77" fmla="*/ 2394 h 2624"/>
                <a:gd name="T78" fmla="*/ 1026 w 1392"/>
                <a:gd name="T79" fmla="*/ 2410 h 2624"/>
                <a:gd name="T80" fmla="*/ 980 w 1392"/>
                <a:gd name="T81" fmla="*/ 2412 h 2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92" h="2624">
                  <a:moveTo>
                    <a:pt x="980" y="2412"/>
                  </a:moveTo>
                  <a:lnTo>
                    <a:pt x="980" y="2412"/>
                  </a:lnTo>
                  <a:lnTo>
                    <a:pt x="934" y="2412"/>
                  </a:lnTo>
                  <a:lnTo>
                    <a:pt x="888" y="2408"/>
                  </a:lnTo>
                  <a:lnTo>
                    <a:pt x="844" y="2402"/>
                  </a:lnTo>
                  <a:lnTo>
                    <a:pt x="804" y="2394"/>
                  </a:lnTo>
                  <a:lnTo>
                    <a:pt x="764" y="2384"/>
                  </a:lnTo>
                  <a:lnTo>
                    <a:pt x="726" y="2370"/>
                  </a:lnTo>
                  <a:lnTo>
                    <a:pt x="692" y="2352"/>
                  </a:lnTo>
                  <a:lnTo>
                    <a:pt x="660" y="2332"/>
                  </a:lnTo>
                  <a:lnTo>
                    <a:pt x="632" y="2308"/>
                  </a:lnTo>
                  <a:lnTo>
                    <a:pt x="618" y="2294"/>
                  </a:lnTo>
                  <a:lnTo>
                    <a:pt x="606" y="2280"/>
                  </a:lnTo>
                  <a:lnTo>
                    <a:pt x="594" y="2264"/>
                  </a:lnTo>
                  <a:lnTo>
                    <a:pt x="584" y="2248"/>
                  </a:lnTo>
                  <a:lnTo>
                    <a:pt x="574" y="2230"/>
                  </a:lnTo>
                  <a:lnTo>
                    <a:pt x="564" y="2212"/>
                  </a:lnTo>
                  <a:lnTo>
                    <a:pt x="556" y="2192"/>
                  </a:lnTo>
                  <a:lnTo>
                    <a:pt x="550" y="2172"/>
                  </a:lnTo>
                  <a:lnTo>
                    <a:pt x="544" y="2150"/>
                  </a:lnTo>
                  <a:lnTo>
                    <a:pt x="538" y="2128"/>
                  </a:lnTo>
                  <a:lnTo>
                    <a:pt x="534" y="2104"/>
                  </a:lnTo>
                  <a:lnTo>
                    <a:pt x="532" y="2078"/>
                  </a:lnTo>
                  <a:lnTo>
                    <a:pt x="530" y="2052"/>
                  </a:lnTo>
                  <a:lnTo>
                    <a:pt x="528" y="2024"/>
                  </a:lnTo>
                  <a:lnTo>
                    <a:pt x="526" y="0"/>
                  </a:lnTo>
                  <a:lnTo>
                    <a:pt x="224" y="104"/>
                  </a:lnTo>
                  <a:lnTo>
                    <a:pt x="226" y="626"/>
                  </a:lnTo>
                  <a:lnTo>
                    <a:pt x="0" y="626"/>
                  </a:lnTo>
                  <a:lnTo>
                    <a:pt x="0" y="828"/>
                  </a:lnTo>
                  <a:lnTo>
                    <a:pt x="226" y="826"/>
                  </a:lnTo>
                  <a:lnTo>
                    <a:pt x="228" y="1988"/>
                  </a:lnTo>
                  <a:lnTo>
                    <a:pt x="228" y="1988"/>
                  </a:lnTo>
                  <a:lnTo>
                    <a:pt x="228" y="2032"/>
                  </a:lnTo>
                  <a:lnTo>
                    <a:pt x="232" y="2074"/>
                  </a:lnTo>
                  <a:lnTo>
                    <a:pt x="236" y="2114"/>
                  </a:lnTo>
                  <a:lnTo>
                    <a:pt x="242" y="2152"/>
                  </a:lnTo>
                  <a:lnTo>
                    <a:pt x="250" y="2190"/>
                  </a:lnTo>
                  <a:lnTo>
                    <a:pt x="260" y="2224"/>
                  </a:lnTo>
                  <a:lnTo>
                    <a:pt x="270" y="2258"/>
                  </a:lnTo>
                  <a:lnTo>
                    <a:pt x="284" y="2290"/>
                  </a:lnTo>
                  <a:lnTo>
                    <a:pt x="298" y="2320"/>
                  </a:lnTo>
                  <a:lnTo>
                    <a:pt x="314" y="2348"/>
                  </a:lnTo>
                  <a:lnTo>
                    <a:pt x="330" y="2374"/>
                  </a:lnTo>
                  <a:lnTo>
                    <a:pt x="348" y="2400"/>
                  </a:lnTo>
                  <a:lnTo>
                    <a:pt x="368" y="2424"/>
                  </a:lnTo>
                  <a:lnTo>
                    <a:pt x="388" y="2446"/>
                  </a:lnTo>
                  <a:lnTo>
                    <a:pt x="410" y="2466"/>
                  </a:lnTo>
                  <a:lnTo>
                    <a:pt x="434" y="2486"/>
                  </a:lnTo>
                  <a:lnTo>
                    <a:pt x="458" y="2504"/>
                  </a:lnTo>
                  <a:lnTo>
                    <a:pt x="482" y="2520"/>
                  </a:lnTo>
                  <a:lnTo>
                    <a:pt x="508" y="2536"/>
                  </a:lnTo>
                  <a:lnTo>
                    <a:pt x="536" y="2550"/>
                  </a:lnTo>
                  <a:lnTo>
                    <a:pt x="564" y="2562"/>
                  </a:lnTo>
                  <a:lnTo>
                    <a:pt x="592" y="2572"/>
                  </a:lnTo>
                  <a:lnTo>
                    <a:pt x="622" y="2582"/>
                  </a:lnTo>
                  <a:lnTo>
                    <a:pt x="652" y="2592"/>
                  </a:lnTo>
                  <a:lnTo>
                    <a:pt x="682" y="2600"/>
                  </a:lnTo>
                  <a:lnTo>
                    <a:pt x="714" y="2606"/>
                  </a:lnTo>
                  <a:lnTo>
                    <a:pt x="778" y="2616"/>
                  </a:lnTo>
                  <a:lnTo>
                    <a:pt x="844" y="2622"/>
                  </a:lnTo>
                  <a:lnTo>
                    <a:pt x="912" y="2624"/>
                  </a:lnTo>
                  <a:lnTo>
                    <a:pt x="912" y="2624"/>
                  </a:lnTo>
                  <a:lnTo>
                    <a:pt x="976" y="2622"/>
                  </a:lnTo>
                  <a:lnTo>
                    <a:pt x="1040" y="2616"/>
                  </a:lnTo>
                  <a:lnTo>
                    <a:pt x="1102" y="2608"/>
                  </a:lnTo>
                  <a:lnTo>
                    <a:pt x="1162" y="2598"/>
                  </a:lnTo>
                  <a:lnTo>
                    <a:pt x="1220" y="2584"/>
                  </a:lnTo>
                  <a:lnTo>
                    <a:pt x="1278" y="2568"/>
                  </a:lnTo>
                  <a:lnTo>
                    <a:pt x="1334" y="2550"/>
                  </a:lnTo>
                  <a:lnTo>
                    <a:pt x="1392" y="2530"/>
                  </a:lnTo>
                  <a:lnTo>
                    <a:pt x="1392" y="2302"/>
                  </a:lnTo>
                  <a:lnTo>
                    <a:pt x="1392" y="2302"/>
                  </a:lnTo>
                  <a:lnTo>
                    <a:pt x="1336" y="2324"/>
                  </a:lnTo>
                  <a:lnTo>
                    <a:pt x="1282" y="2346"/>
                  </a:lnTo>
                  <a:lnTo>
                    <a:pt x="1228" y="2364"/>
                  </a:lnTo>
                  <a:lnTo>
                    <a:pt x="1176" y="2380"/>
                  </a:lnTo>
                  <a:lnTo>
                    <a:pt x="1126" y="2394"/>
                  </a:lnTo>
                  <a:lnTo>
                    <a:pt x="1076" y="2404"/>
                  </a:lnTo>
                  <a:lnTo>
                    <a:pt x="1026" y="2410"/>
                  </a:lnTo>
                  <a:lnTo>
                    <a:pt x="980" y="2412"/>
                  </a:lnTo>
                  <a:lnTo>
                    <a:pt x="980" y="24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4" name="Freeform 13"/>
            <p:cNvSpPr>
              <a:spLocks noEditPoints="1"/>
            </p:cNvSpPr>
            <p:nvPr userDrawn="1"/>
          </p:nvSpPr>
          <p:spPr bwMode="auto">
            <a:xfrm>
              <a:off x="-2441" y="3598"/>
              <a:ext cx="1394" cy="2034"/>
            </a:xfrm>
            <a:custGeom>
              <a:avLst/>
              <a:gdLst>
                <a:gd name="T0" fmla="*/ 610 w 1394"/>
                <a:gd name="T1" fmla="*/ 4 h 2034"/>
                <a:gd name="T2" fmla="*/ 432 w 1394"/>
                <a:gd name="T3" fmla="*/ 30 h 2034"/>
                <a:gd name="T4" fmla="*/ 214 w 1394"/>
                <a:gd name="T5" fmla="*/ 98 h 2034"/>
                <a:gd name="T6" fmla="*/ 112 w 1394"/>
                <a:gd name="T7" fmla="*/ 370 h 2034"/>
                <a:gd name="T8" fmla="*/ 356 w 1394"/>
                <a:gd name="T9" fmla="*/ 268 h 2034"/>
                <a:gd name="T10" fmla="*/ 546 w 1394"/>
                <a:gd name="T11" fmla="*/ 220 h 2034"/>
                <a:gd name="T12" fmla="*/ 658 w 1394"/>
                <a:gd name="T13" fmla="*/ 210 h 2034"/>
                <a:gd name="T14" fmla="*/ 832 w 1394"/>
                <a:gd name="T15" fmla="*/ 230 h 2034"/>
                <a:gd name="T16" fmla="*/ 968 w 1394"/>
                <a:gd name="T17" fmla="*/ 292 h 2034"/>
                <a:gd name="T18" fmla="*/ 1030 w 1394"/>
                <a:gd name="T19" fmla="*/ 360 h 2034"/>
                <a:gd name="T20" fmla="*/ 1066 w 1394"/>
                <a:gd name="T21" fmla="*/ 430 h 2034"/>
                <a:gd name="T22" fmla="*/ 1090 w 1394"/>
                <a:gd name="T23" fmla="*/ 600 h 2034"/>
                <a:gd name="T24" fmla="*/ 862 w 1394"/>
                <a:gd name="T25" fmla="*/ 762 h 2034"/>
                <a:gd name="T26" fmla="*/ 606 w 1394"/>
                <a:gd name="T27" fmla="*/ 794 h 2034"/>
                <a:gd name="T28" fmla="*/ 426 w 1394"/>
                <a:gd name="T29" fmla="*/ 842 h 2034"/>
                <a:gd name="T30" fmla="*/ 272 w 1394"/>
                <a:gd name="T31" fmla="*/ 912 h 2034"/>
                <a:gd name="T32" fmla="*/ 150 w 1394"/>
                <a:gd name="T33" fmla="*/ 1006 h 2034"/>
                <a:gd name="T34" fmla="*/ 62 w 1394"/>
                <a:gd name="T35" fmla="*/ 1130 h 2034"/>
                <a:gd name="T36" fmla="*/ 12 w 1394"/>
                <a:gd name="T37" fmla="*/ 1282 h 2034"/>
                <a:gd name="T38" fmla="*/ 0 w 1394"/>
                <a:gd name="T39" fmla="*/ 1420 h 2034"/>
                <a:gd name="T40" fmla="*/ 10 w 1394"/>
                <a:gd name="T41" fmla="*/ 1548 h 2034"/>
                <a:gd name="T42" fmla="*/ 44 w 1394"/>
                <a:gd name="T43" fmla="*/ 1666 h 2034"/>
                <a:gd name="T44" fmla="*/ 102 w 1394"/>
                <a:gd name="T45" fmla="*/ 1770 h 2034"/>
                <a:gd name="T46" fmla="*/ 182 w 1394"/>
                <a:gd name="T47" fmla="*/ 1860 h 2034"/>
                <a:gd name="T48" fmla="*/ 286 w 1394"/>
                <a:gd name="T49" fmla="*/ 1934 h 2034"/>
                <a:gd name="T50" fmla="*/ 414 w 1394"/>
                <a:gd name="T51" fmla="*/ 1988 h 2034"/>
                <a:gd name="T52" fmla="*/ 566 w 1394"/>
                <a:gd name="T53" fmla="*/ 2022 h 2034"/>
                <a:gd name="T54" fmla="*/ 744 w 1394"/>
                <a:gd name="T55" fmla="*/ 2034 h 2034"/>
                <a:gd name="T56" fmla="*/ 892 w 1394"/>
                <a:gd name="T57" fmla="*/ 2028 h 2034"/>
                <a:gd name="T58" fmla="*/ 1074 w 1394"/>
                <a:gd name="T59" fmla="*/ 2004 h 2034"/>
                <a:gd name="T60" fmla="*/ 1232 w 1394"/>
                <a:gd name="T61" fmla="*/ 1964 h 2034"/>
                <a:gd name="T62" fmla="*/ 1364 w 1394"/>
                <a:gd name="T63" fmla="*/ 1910 h 2034"/>
                <a:gd name="T64" fmla="*/ 1392 w 1394"/>
                <a:gd name="T65" fmla="*/ 592 h 2034"/>
                <a:gd name="T66" fmla="*/ 1370 w 1394"/>
                <a:gd name="T67" fmla="*/ 434 h 2034"/>
                <a:gd name="T68" fmla="*/ 1322 w 1394"/>
                <a:gd name="T69" fmla="*/ 304 h 2034"/>
                <a:gd name="T70" fmla="*/ 1252 w 1394"/>
                <a:gd name="T71" fmla="*/ 200 h 2034"/>
                <a:gd name="T72" fmla="*/ 1162 w 1394"/>
                <a:gd name="T73" fmla="*/ 120 h 2034"/>
                <a:gd name="T74" fmla="*/ 1056 w 1394"/>
                <a:gd name="T75" fmla="*/ 62 h 2034"/>
                <a:gd name="T76" fmla="*/ 938 w 1394"/>
                <a:gd name="T77" fmla="*/ 24 h 2034"/>
                <a:gd name="T78" fmla="*/ 708 w 1394"/>
                <a:gd name="T79" fmla="*/ 0 h 2034"/>
                <a:gd name="T80" fmla="*/ 1060 w 1394"/>
                <a:gd name="T81" fmla="*/ 1798 h 2034"/>
                <a:gd name="T82" fmla="*/ 904 w 1394"/>
                <a:gd name="T83" fmla="*/ 1838 h 2034"/>
                <a:gd name="T84" fmla="*/ 770 w 1394"/>
                <a:gd name="T85" fmla="*/ 1848 h 2034"/>
                <a:gd name="T86" fmla="*/ 574 w 1394"/>
                <a:gd name="T87" fmla="*/ 1820 h 2034"/>
                <a:gd name="T88" fmla="*/ 428 w 1394"/>
                <a:gd name="T89" fmla="*/ 1736 h 2034"/>
                <a:gd name="T90" fmla="*/ 354 w 1394"/>
                <a:gd name="T91" fmla="*/ 1638 h 2034"/>
                <a:gd name="T92" fmla="*/ 306 w 1394"/>
                <a:gd name="T93" fmla="*/ 1464 h 2034"/>
                <a:gd name="T94" fmla="*/ 308 w 1394"/>
                <a:gd name="T95" fmla="*/ 1340 h 2034"/>
                <a:gd name="T96" fmla="*/ 334 w 1394"/>
                <a:gd name="T97" fmla="*/ 1220 h 2034"/>
                <a:gd name="T98" fmla="*/ 386 w 1394"/>
                <a:gd name="T99" fmla="*/ 1126 h 2034"/>
                <a:gd name="T100" fmla="*/ 464 w 1394"/>
                <a:gd name="T101" fmla="*/ 1056 h 2034"/>
                <a:gd name="T102" fmla="*/ 566 w 1394"/>
                <a:gd name="T103" fmla="*/ 1004 h 2034"/>
                <a:gd name="T104" fmla="*/ 690 w 1394"/>
                <a:gd name="T105" fmla="*/ 970 h 2034"/>
                <a:gd name="T106" fmla="*/ 1000 w 1394"/>
                <a:gd name="T107" fmla="*/ 942 h 2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94" h="2034">
                  <a:moveTo>
                    <a:pt x="708" y="0"/>
                  </a:moveTo>
                  <a:lnTo>
                    <a:pt x="708" y="0"/>
                  </a:lnTo>
                  <a:lnTo>
                    <a:pt x="660" y="2"/>
                  </a:lnTo>
                  <a:lnTo>
                    <a:pt x="610" y="4"/>
                  </a:lnTo>
                  <a:lnTo>
                    <a:pt x="564" y="8"/>
                  </a:lnTo>
                  <a:lnTo>
                    <a:pt x="518" y="14"/>
                  </a:lnTo>
                  <a:lnTo>
                    <a:pt x="474" y="22"/>
                  </a:lnTo>
                  <a:lnTo>
                    <a:pt x="432" y="30"/>
                  </a:lnTo>
                  <a:lnTo>
                    <a:pt x="390" y="40"/>
                  </a:lnTo>
                  <a:lnTo>
                    <a:pt x="352" y="50"/>
                  </a:lnTo>
                  <a:lnTo>
                    <a:pt x="280" y="72"/>
                  </a:lnTo>
                  <a:lnTo>
                    <a:pt x="214" y="98"/>
                  </a:lnTo>
                  <a:lnTo>
                    <a:pt x="158" y="122"/>
                  </a:lnTo>
                  <a:lnTo>
                    <a:pt x="112" y="146"/>
                  </a:lnTo>
                  <a:lnTo>
                    <a:pt x="112" y="370"/>
                  </a:lnTo>
                  <a:lnTo>
                    <a:pt x="112" y="370"/>
                  </a:lnTo>
                  <a:lnTo>
                    <a:pt x="160" y="346"/>
                  </a:lnTo>
                  <a:lnTo>
                    <a:pt x="218" y="320"/>
                  </a:lnTo>
                  <a:lnTo>
                    <a:pt x="284" y="294"/>
                  </a:lnTo>
                  <a:lnTo>
                    <a:pt x="356" y="268"/>
                  </a:lnTo>
                  <a:lnTo>
                    <a:pt x="432" y="246"/>
                  </a:lnTo>
                  <a:lnTo>
                    <a:pt x="470" y="236"/>
                  </a:lnTo>
                  <a:lnTo>
                    <a:pt x="508" y="228"/>
                  </a:lnTo>
                  <a:lnTo>
                    <a:pt x="546" y="220"/>
                  </a:lnTo>
                  <a:lnTo>
                    <a:pt x="584" y="216"/>
                  </a:lnTo>
                  <a:lnTo>
                    <a:pt x="622" y="212"/>
                  </a:lnTo>
                  <a:lnTo>
                    <a:pt x="658" y="210"/>
                  </a:lnTo>
                  <a:lnTo>
                    <a:pt x="658" y="210"/>
                  </a:lnTo>
                  <a:lnTo>
                    <a:pt x="704" y="212"/>
                  </a:lnTo>
                  <a:lnTo>
                    <a:pt x="748" y="216"/>
                  </a:lnTo>
                  <a:lnTo>
                    <a:pt x="792" y="220"/>
                  </a:lnTo>
                  <a:lnTo>
                    <a:pt x="832" y="230"/>
                  </a:lnTo>
                  <a:lnTo>
                    <a:pt x="870" y="240"/>
                  </a:lnTo>
                  <a:lnTo>
                    <a:pt x="904" y="254"/>
                  </a:lnTo>
                  <a:lnTo>
                    <a:pt x="938" y="272"/>
                  </a:lnTo>
                  <a:lnTo>
                    <a:pt x="968" y="292"/>
                  </a:lnTo>
                  <a:lnTo>
                    <a:pt x="996" y="316"/>
                  </a:lnTo>
                  <a:lnTo>
                    <a:pt x="1008" y="330"/>
                  </a:lnTo>
                  <a:lnTo>
                    <a:pt x="1020" y="344"/>
                  </a:lnTo>
                  <a:lnTo>
                    <a:pt x="1030" y="360"/>
                  </a:lnTo>
                  <a:lnTo>
                    <a:pt x="1040" y="376"/>
                  </a:lnTo>
                  <a:lnTo>
                    <a:pt x="1050" y="394"/>
                  </a:lnTo>
                  <a:lnTo>
                    <a:pt x="1058" y="412"/>
                  </a:lnTo>
                  <a:lnTo>
                    <a:pt x="1066" y="430"/>
                  </a:lnTo>
                  <a:lnTo>
                    <a:pt x="1072" y="452"/>
                  </a:lnTo>
                  <a:lnTo>
                    <a:pt x="1082" y="496"/>
                  </a:lnTo>
                  <a:lnTo>
                    <a:pt x="1088" y="546"/>
                  </a:lnTo>
                  <a:lnTo>
                    <a:pt x="1090" y="600"/>
                  </a:lnTo>
                  <a:lnTo>
                    <a:pt x="1090" y="754"/>
                  </a:lnTo>
                  <a:lnTo>
                    <a:pt x="1090" y="754"/>
                  </a:lnTo>
                  <a:lnTo>
                    <a:pt x="974" y="756"/>
                  </a:lnTo>
                  <a:lnTo>
                    <a:pt x="862" y="762"/>
                  </a:lnTo>
                  <a:lnTo>
                    <a:pt x="756" y="772"/>
                  </a:lnTo>
                  <a:lnTo>
                    <a:pt x="704" y="778"/>
                  </a:lnTo>
                  <a:lnTo>
                    <a:pt x="654" y="786"/>
                  </a:lnTo>
                  <a:lnTo>
                    <a:pt x="606" y="794"/>
                  </a:lnTo>
                  <a:lnTo>
                    <a:pt x="558" y="804"/>
                  </a:lnTo>
                  <a:lnTo>
                    <a:pt x="512" y="816"/>
                  </a:lnTo>
                  <a:lnTo>
                    <a:pt x="468" y="828"/>
                  </a:lnTo>
                  <a:lnTo>
                    <a:pt x="426" y="842"/>
                  </a:lnTo>
                  <a:lnTo>
                    <a:pt x="384" y="858"/>
                  </a:lnTo>
                  <a:lnTo>
                    <a:pt x="346" y="874"/>
                  </a:lnTo>
                  <a:lnTo>
                    <a:pt x="308" y="892"/>
                  </a:lnTo>
                  <a:lnTo>
                    <a:pt x="272" y="912"/>
                  </a:lnTo>
                  <a:lnTo>
                    <a:pt x="240" y="932"/>
                  </a:lnTo>
                  <a:lnTo>
                    <a:pt x="208" y="956"/>
                  </a:lnTo>
                  <a:lnTo>
                    <a:pt x="178" y="980"/>
                  </a:lnTo>
                  <a:lnTo>
                    <a:pt x="150" y="1006"/>
                  </a:lnTo>
                  <a:lnTo>
                    <a:pt x="126" y="1034"/>
                  </a:lnTo>
                  <a:lnTo>
                    <a:pt x="102" y="1064"/>
                  </a:lnTo>
                  <a:lnTo>
                    <a:pt x="80" y="1096"/>
                  </a:lnTo>
                  <a:lnTo>
                    <a:pt x="62" y="1130"/>
                  </a:lnTo>
                  <a:lnTo>
                    <a:pt x="46" y="1164"/>
                  </a:lnTo>
                  <a:lnTo>
                    <a:pt x="32" y="1202"/>
                  </a:lnTo>
                  <a:lnTo>
                    <a:pt x="20" y="1242"/>
                  </a:lnTo>
                  <a:lnTo>
                    <a:pt x="12" y="1282"/>
                  </a:lnTo>
                  <a:lnTo>
                    <a:pt x="4" y="1326"/>
                  </a:lnTo>
                  <a:lnTo>
                    <a:pt x="0" y="1372"/>
                  </a:lnTo>
                  <a:lnTo>
                    <a:pt x="0" y="1420"/>
                  </a:lnTo>
                  <a:lnTo>
                    <a:pt x="0" y="1420"/>
                  </a:lnTo>
                  <a:lnTo>
                    <a:pt x="0" y="1452"/>
                  </a:lnTo>
                  <a:lnTo>
                    <a:pt x="2" y="1484"/>
                  </a:lnTo>
                  <a:lnTo>
                    <a:pt x="6" y="1516"/>
                  </a:lnTo>
                  <a:lnTo>
                    <a:pt x="10" y="1548"/>
                  </a:lnTo>
                  <a:lnTo>
                    <a:pt x="18" y="1578"/>
                  </a:lnTo>
                  <a:lnTo>
                    <a:pt x="24" y="1608"/>
                  </a:lnTo>
                  <a:lnTo>
                    <a:pt x="34" y="1638"/>
                  </a:lnTo>
                  <a:lnTo>
                    <a:pt x="44" y="1666"/>
                  </a:lnTo>
                  <a:lnTo>
                    <a:pt x="56" y="1694"/>
                  </a:lnTo>
                  <a:lnTo>
                    <a:pt x="70" y="1720"/>
                  </a:lnTo>
                  <a:lnTo>
                    <a:pt x="84" y="1746"/>
                  </a:lnTo>
                  <a:lnTo>
                    <a:pt x="102" y="1770"/>
                  </a:lnTo>
                  <a:lnTo>
                    <a:pt x="120" y="1794"/>
                  </a:lnTo>
                  <a:lnTo>
                    <a:pt x="138" y="1818"/>
                  </a:lnTo>
                  <a:lnTo>
                    <a:pt x="160" y="1840"/>
                  </a:lnTo>
                  <a:lnTo>
                    <a:pt x="182" y="1860"/>
                  </a:lnTo>
                  <a:lnTo>
                    <a:pt x="206" y="1880"/>
                  </a:lnTo>
                  <a:lnTo>
                    <a:pt x="230" y="1900"/>
                  </a:lnTo>
                  <a:lnTo>
                    <a:pt x="258" y="1918"/>
                  </a:lnTo>
                  <a:lnTo>
                    <a:pt x="286" y="1934"/>
                  </a:lnTo>
                  <a:lnTo>
                    <a:pt x="316" y="1950"/>
                  </a:lnTo>
                  <a:lnTo>
                    <a:pt x="346" y="1964"/>
                  </a:lnTo>
                  <a:lnTo>
                    <a:pt x="380" y="1976"/>
                  </a:lnTo>
                  <a:lnTo>
                    <a:pt x="414" y="1988"/>
                  </a:lnTo>
                  <a:lnTo>
                    <a:pt x="450" y="1998"/>
                  </a:lnTo>
                  <a:lnTo>
                    <a:pt x="486" y="2008"/>
                  </a:lnTo>
                  <a:lnTo>
                    <a:pt x="526" y="2016"/>
                  </a:lnTo>
                  <a:lnTo>
                    <a:pt x="566" y="2022"/>
                  </a:lnTo>
                  <a:lnTo>
                    <a:pt x="608" y="2028"/>
                  </a:lnTo>
                  <a:lnTo>
                    <a:pt x="652" y="2030"/>
                  </a:lnTo>
                  <a:lnTo>
                    <a:pt x="698" y="2034"/>
                  </a:lnTo>
                  <a:lnTo>
                    <a:pt x="744" y="2034"/>
                  </a:lnTo>
                  <a:lnTo>
                    <a:pt x="744" y="2034"/>
                  </a:lnTo>
                  <a:lnTo>
                    <a:pt x="794" y="2034"/>
                  </a:lnTo>
                  <a:lnTo>
                    <a:pt x="844" y="2032"/>
                  </a:lnTo>
                  <a:lnTo>
                    <a:pt x="892" y="2028"/>
                  </a:lnTo>
                  <a:lnTo>
                    <a:pt x="940" y="2024"/>
                  </a:lnTo>
                  <a:lnTo>
                    <a:pt x="986" y="2018"/>
                  </a:lnTo>
                  <a:lnTo>
                    <a:pt x="1030" y="2012"/>
                  </a:lnTo>
                  <a:lnTo>
                    <a:pt x="1074" y="2004"/>
                  </a:lnTo>
                  <a:lnTo>
                    <a:pt x="1116" y="1996"/>
                  </a:lnTo>
                  <a:lnTo>
                    <a:pt x="1156" y="1986"/>
                  </a:lnTo>
                  <a:lnTo>
                    <a:pt x="1194" y="1976"/>
                  </a:lnTo>
                  <a:lnTo>
                    <a:pt x="1232" y="1964"/>
                  </a:lnTo>
                  <a:lnTo>
                    <a:pt x="1268" y="1952"/>
                  </a:lnTo>
                  <a:lnTo>
                    <a:pt x="1302" y="1938"/>
                  </a:lnTo>
                  <a:lnTo>
                    <a:pt x="1334" y="1924"/>
                  </a:lnTo>
                  <a:lnTo>
                    <a:pt x="1364" y="1910"/>
                  </a:lnTo>
                  <a:lnTo>
                    <a:pt x="1394" y="1894"/>
                  </a:lnTo>
                  <a:lnTo>
                    <a:pt x="1392" y="636"/>
                  </a:lnTo>
                  <a:lnTo>
                    <a:pt x="1392" y="636"/>
                  </a:lnTo>
                  <a:lnTo>
                    <a:pt x="1392" y="592"/>
                  </a:lnTo>
                  <a:lnTo>
                    <a:pt x="1388" y="550"/>
                  </a:lnTo>
                  <a:lnTo>
                    <a:pt x="1384" y="508"/>
                  </a:lnTo>
                  <a:lnTo>
                    <a:pt x="1378" y="470"/>
                  </a:lnTo>
                  <a:lnTo>
                    <a:pt x="1370" y="434"/>
                  </a:lnTo>
                  <a:lnTo>
                    <a:pt x="1360" y="398"/>
                  </a:lnTo>
                  <a:lnTo>
                    <a:pt x="1348" y="366"/>
                  </a:lnTo>
                  <a:lnTo>
                    <a:pt x="1336" y="334"/>
                  </a:lnTo>
                  <a:lnTo>
                    <a:pt x="1322" y="304"/>
                  </a:lnTo>
                  <a:lnTo>
                    <a:pt x="1306" y="276"/>
                  </a:lnTo>
                  <a:lnTo>
                    <a:pt x="1290" y="248"/>
                  </a:lnTo>
                  <a:lnTo>
                    <a:pt x="1272" y="224"/>
                  </a:lnTo>
                  <a:lnTo>
                    <a:pt x="1252" y="200"/>
                  </a:lnTo>
                  <a:lnTo>
                    <a:pt x="1232" y="178"/>
                  </a:lnTo>
                  <a:lnTo>
                    <a:pt x="1210" y="156"/>
                  </a:lnTo>
                  <a:lnTo>
                    <a:pt x="1186" y="138"/>
                  </a:lnTo>
                  <a:lnTo>
                    <a:pt x="1162" y="120"/>
                  </a:lnTo>
                  <a:lnTo>
                    <a:pt x="1138" y="104"/>
                  </a:lnTo>
                  <a:lnTo>
                    <a:pt x="1112" y="88"/>
                  </a:lnTo>
                  <a:lnTo>
                    <a:pt x="1084" y="74"/>
                  </a:lnTo>
                  <a:lnTo>
                    <a:pt x="1056" y="62"/>
                  </a:lnTo>
                  <a:lnTo>
                    <a:pt x="1028" y="50"/>
                  </a:lnTo>
                  <a:lnTo>
                    <a:pt x="998" y="40"/>
                  </a:lnTo>
                  <a:lnTo>
                    <a:pt x="968" y="32"/>
                  </a:lnTo>
                  <a:lnTo>
                    <a:pt x="938" y="24"/>
                  </a:lnTo>
                  <a:lnTo>
                    <a:pt x="906" y="18"/>
                  </a:lnTo>
                  <a:lnTo>
                    <a:pt x="842" y="8"/>
                  </a:lnTo>
                  <a:lnTo>
                    <a:pt x="776" y="2"/>
                  </a:lnTo>
                  <a:lnTo>
                    <a:pt x="708" y="0"/>
                  </a:lnTo>
                  <a:lnTo>
                    <a:pt x="708" y="0"/>
                  </a:lnTo>
                  <a:close/>
                  <a:moveTo>
                    <a:pt x="1092" y="1782"/>
                  </a:moveTo>
                  <a:lnTo>
                    <a:pt x="1092" y="1782"/>
                  </a:lnTo>
                  <a:lnTo>
                    <a:pt x="1060" y="1798"/>
                  </a:lnTo>
                  <a:lnTo>
                    <a:pt x="1026" y="1810"/>
                  </a:lnTo>
                  <a:lnTo>
                    <a:pt x="988" y="1822"/>
                  </a:lnTo>
                  <a:lnTo>
                    <a:pt x="948" y="1832"/>
                  </a:lnTo>
                  <a:lnTo>
                    <a:pt x="904" y="1838"/>
                  </a:lnTo>
                  <a:lnTo>
                    <a:pt x="860" y="1844"/>
                  </a:lnTo>
                  <a:lnTo>
                    <a:pt x="816" y="1848"/>
                  </a:lnTo>
                  <a:lnTo>
                    <a:pt x="770" y="1848"/>
                  </a:lnTo>
                  <a:lnTo>
                    <a:pt x="770" y="1848"/>
                  </a:lnTo>
                  <a:lnTo>
                    <a:pt x="716" y="1846"/>
                  </a:lnTo>
                  <a:lnTo>
                    <a:pt x="666" y="1842"/>
                  </a:lnTo>
                  <a:lnTo>
                    <a:pt x="618" y="1832"/>
                  </a:lnTo>
                  <a:lnTo>
                    <a:pt x="574" y="1820"/>
                  </a:lnTo>
                  <a:lnTo>
                    <a:pt x="532" y="1804"/>
                  </a:lnTo>
                  <a:lnTo>
                    <a:pt x="494" y="1786"/>
                  </a:lnTo>
                  <a:lnTo>
                    <a:pt x="460" y="1762"/>
                  </a:lnTo>
                  <a:lnTo>
                    <a:pt x="428" y="1736"/>
                  </a:lnTo>
                  <a:lnTo>
                    <a:pt x="400" y="1708"/>
                  </a:lnTo>
                  <a:lnTo>
                    <a:pt x="386" y="1692"/>
                  </a:lnTo>
                  <a:lnTo>
                    <a:pt x="374" y="1674"/>
                  </a:lnTo>
                  <a:lnTo>
                    <a:pt x="354" y="1638"/>
                  </a:lnTo>
                  <a:lnTo>
                    <a:pt x="336" y="1600"/>
                  </a:lnTo>
                  <a:lnTo>
                    <a:pt x="322" y="1558"/>
                  </a:lnTo>
                  <a:lnTo>
                    <a:pt x="312" y="1512"/>
                  </a:lnTo>
                  <a:lnTo>
                    <a:pt x="306" y="1464"/>
                  </a:lnTo>
                  <a:lnTo>
                    <a:pt x="304" y="1412"/>
                  </a:lnTo>
                  <a:lnTo>
                    <a:pt x="304" y="1412"/>
                  </a:lnTo>
                  <a:lnTo>
                    <a:pt x="306" y="1376"/>
                  </a:lnTo>
                  <a:lnTo>
                    <a:pt x="308" y="1340"/>
                  </a:lnTo>
                  <a:lnTo>
                    <a:pt x="312" y="1308"/>
                  </a:lnTo>
                  <a:lnTo>
                    <a:pt x="318" y="1278"/>
                  </a:lnTo>
                  <a:lnTo>
                    <a:pt x="326" y="1248"/>
                  </a:lnTo>
                  <a:lnTo>
                    <a:pt x="334" y="1220"/>
                  </a:lnTo>
                  <a:lnTo>
                    <a:pt x="346" y="1194"/>
                  </a:lnTo>
                  <a:lnTo>
                    <a:pt x="358" y="1170"/>
                  </a:lnTo>
                  <a:lnTo>
                    <a:pt x="372" y="1148"/>
                  </a:lnTo>
                  <a:lnTo>
                    <a:pt x="386" y="1126"/>
                  </a:lnTo>
                  <a:lnTo>
                    <a:pt x="404" y="1106"/>
                  </a:lnTo>
                  <a:lnTo>
                    <a:pt x="422" y="1088"/>
                  </a:lnTo>
                  <a:lnTo>
                    <a:pt x="442" y="1072"/>
                  </a:lnTo>
                  <a:lnTo>
                    <a:pt x="464" y="1056"/>
                  </a:lnTo>
                  <a:lnTo>
                    <a:pt x="488" y="1042"/>
                  </a:lnTo>
                  <a:lnTo>
                    <a:pt x="512" y="1028"/>
                  </a:lnTo>
                  <a:lnTo>
                    <a:pt x="538" y="1016"/>
                  </a:lnTo>
                  <a:lnTo>
                    <a:pt x="566" y="1004"/>
                  </a:lnTo>
                  <a:lnTo>
                    <a:pt x="594" y="994"/>
                  </a:lnTo>
                  <a:lnTo>
                    <a:pt x="624" y="986"/>
                  </a:lnTo>
                  <a:lnTo>
                    <a:pt x="656" y="978"/>
                  </a:lnTo>
                  <a:lnTo>
                    <a:pt x="690" y="970"/>
                  </a:lnTo>
                  <a:lnTo>
                    <a:pt x="760" y="958"/>
                  </a:lnTo>
                  <a:lnTo>
                    <a:pt x="834" y="950"/>
                  </a:lnTo>
                  <a:lnTo>
                    <a:pt x="916" y="946"/>
                  </a:lnTo>
                  <a:lnTo>
                    <a:pt x="1000" y="942"/>
                  </a:lnTo>
                  <a:lnTo>
                    <a:pt x="1092" y="940"/>
                  </a:lnTo>
                  <a:lnTo>
                    <a:pt x="1092" y="17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5" name="Freeform 14"/>
            <p:cNvSpPr>
              <a:spLocks/>
            </p:cNvSpPr>
            <p:nvPr userDrawn="1"/>
          </p:nvSpPr>
          <p:spPr bwMode="auto">
            <a:xfrm>
              <a:off x="-271" y="3630"/>
              <a:ext cx="740" cy="202"/>
            </a:xfrm>
            <a:custGeom>
              <a:avLst/>
              <a:gdLst>
                <a:gd name="T0" fmla="*/ 0 w 740"/>
                <a:gd name="T1" fmla="*/ 2 h 202"/>
                <a:gd name="T2" fmla="*/ 2 w 740"/>
                <a:gd name="T3" fmla="*/ 202 h 202"/>
                <a:gd name="T4" fmla="*/ 740 w 740"/>
                <a:gd name="T5" fmla="*/ 202 h 202"/>
                <a:gd name="T6" fmla="*/ 740 w 740"/>
                <a:gd name="T7" fmla="*/ 0 h 202"/>
                <a:gd name="T8" fmla="*/ 0 w 740"/>
                <a:gd name="T9" fmla="*/ 2 h 202"/>
              </a:gdLst>
              <a:ahLst/>
              <a:cxnLst>
                <a:cxn ang="0">
                  <a:pos x="T0" y="T1"/>
                </a:cxn>
                <a:cxn ang="0">
                  <a:pos x="T2" y="T3"/>
                </a:cxn>
                <a:cxn ang="0">
                  <a:pos x="T4" y="T5"/>
                </a:cxn>
                <a:cxn ang="0">
                  <a:pos x="T6" y="T7"/>
                </a:cxn>
                <a:cxn ang="0">
                  <a:pos x="T8" y="T9"/>
                </a:cxn>
              </a:cxnLst>
              <a:rect l="0" t="0" r="r" b="b"/>
              <a:pathLst>
                <a:path w="740" h="202">
                  <a:moveTo>
                    <a:pt x="0" y="2"/>
                  </a:moveTo>
                  <a:lnTo>
                    <a:pt x="2" y="202"/>
                  </a:lnTo>
                  <a:lnTo>
                    <a:pt x="740" y="202"/>
                  </a:lnTo>
                  <a:lnTo>
                    <a:pt x="740" y="0"/>
                  </a:ln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6" name="Freeform 15"/>
            <p:cNvSpPr>
              <a:spLocks/>
            </p:cNvSpPr>
            <p:nvPr userDrawn="1"/>
          </p:nvSpPr>
          <p:spPr bwMode="auto">
            <a:xfrm>
              <a:off x="-269" y="3964"/>
              <a:ext cx="740" cy="204"/>
            </a:xfrm>
            <a:custGeom>
              <a:avLst/>
              <a:gdLst>
                <a:gd name="T0" fmla="*/ 0 w 740"/>
                <a:gd name="T1" fmla="*/ 204 h 204"/>
                <a:gd name="T2" fmla="*/ 740 w 740"/>
                <a:gd name="T3" fmla="*/ 202 h 204"/>
                <a:gd name="T4" fmla="*/ 738 w 740"/>
                <a:gd name="T5" fmla="*/ 0 h 204"/>
                <a:gd name="T6" fmla="*/ 0 w 740"/>
                <a:gd name="T7" fmla="*/ 2 h 204"/>
                <a:gd name="T8" fmla="*/ 0 w 740"/>
                <a:gd name="T9" fmla="*/ 204 h 204"/>
              </a:gdLst>
              <a:ahLst/>
              <a:cxnLst>
                <a:cxn ang="0">
                  <a:pos x="T0" y="T1"/>
                </a:cxn>
                <a:cxn ang="0">
                  <a:pos x="T2" y="T3"/>
                </a:cxn>
                <a:cxn ang="0">
                  <a:pos x="T4" y="T5"/>
                </a:cxn>
                <a:cxn ang="0">
                  <a:pos x="T6" y="T7"/>
                </a:cxn>
                <a:cxn ang="0">
                  <a:pos x="T8" y="T9"/>
                </a:cxn>
              </a:cxnLst>
              <a:rect l="0" t="0" r="r" b="b"/>
              <a:pathLst>
                <a:path w="740" h="204">
                  <a:moveTo>
                    <a:pt x="0" y="204"/>
                  </a:moveTo>
                  <a:lnTo>
                    <a:pt x="740" y="202"/>
                  </a:lnTo>
                  <a:lnTo>
                    <a:pt x="738" y="0"/>
                  </a:lnTo>
                  <a:lnTo>
                    <a:pt x="0" y="2"/>
                  </a:lnTo>
                  <a:lnTo>
                    <a:pt x="0" y="2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grpSp>
    </p:spTree>
    <p:extLst>
      <p:ext uri="{BB962C8B-B14F-4D97-AF65-F5344CB8AC3E}">
        <p14:creationId xmlns:p14="http://schemas.microsoft.com/office/powerpoint/2010/main" val="1152745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33400"/>
            <a:ext cx="10261601" cy="1027113"/>
          </a:xfrm>
          <a:prstGeom prst="rect">
            <a:avLst/>
          </a:prstGeom>
        </p:spPr>
        <p:txBody>
          <a:bodyPr vert="horz" lIns="0" tIns="0" rIns="0" bIns="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4400" y="2057401"/>
            <a:ext cx="10273603" cy="1637371"/>
          </a:xfrm>
          <a:prstGeom prst="rect">
            <a:avLst/>
          </a:prstGeom>
        </p:spPr>
        <p:txBody>
          <a:bodyPr vert="horz" wrap="square" lIns="0" tIns="0" rIns="0" bIns="0" rtlCol="0">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385200" y="6416189"/>
            <a:ext cx="1920000" cy="107722"/>
          </a:xfrm>
          <a:prstGeom prst="rect">
            <a:avLst/>
          </a:prstGeom>
        </p:spPr>
        <p:txBody>
          <a:bodyPr vert="horz" wrap="square" lIns="0" tIns="0" rIns="0" bIns="0" rtlCol="0" anchor="b">
            <a:spAutoFit/>
          </a:bodyPr>
          <a:lstStyle>
            <a:lvl1pPr algn="ctr">
              <a:defRPr sz="700">
                <a:solidFill>
                  <a:schemeClr val="tx2"/>
                </a:solidFill>
              </a:defRPr>
            </a:lvl1pPr>
          </a:lstStyle>
          <a:p>
            <a:r>
              <a:rPr lang="en-US"/>
              <a:t>17 March 2017</a:t>
            </a:r>
            <a:endParaRPr lang="en-US" dirty="0"/>
          </a:p>
        </p:txBody>
      </p:sp>
      <p:sp>
        <p:nvSpPr>
          <p:cNvPr id="5" name="Footer Placeholder 4"/>
          <p:cNvSpPr>
            <a:spLocks noGrp="1"/>
          </p:cNvSpPr>
          <p:nvPr>
            <p:ph type="ftr" sz="quarter" idx="3"/>
          </p:nvPr>
        </p:nvSpPr>
        <p:spPr>
          <a:xfrm>
            <a:off x="6888979" y="6416189"/>
            <a:ext cx="2640000" cy="107722"/>
          </a:xfrm>
          <a:prstGeom prst="rect">
            <a:avLst/>
          </a:prstGeom>
        </p:spPr>
        <p:txBody>
          <a:bodyPr vert="horz" wrap="square" lIns="0" tIns="0" rIns="0" bIns="0" rtlCol="0" anchor="b">
            <a:spAutoFit/>
          </a:bodyPr>
          <a:lstStyle>
            <a:lvl1pPr algn="ctr">
              <a:defRPr sz="700">
                <a:solidFill>
                  <a:schemeClr val="tx2"/>
                </a:solidFill>
              </a:defRPr>
            </a:lvl1pPr>
          </a:lstStyle>
          <a:p>
            <a:endParaRPr lang="en-US" dirty="0"/>
          </a:p>
        </p:txBody>
      </p:sp>
      <p:sp>
        <p:nvSpPr>
          <p:cNvPr id="6" name="Slide Number Placeholder 5"/>
          <p:cNvSpPr>
            <a:spLocks noGrp="1"/>
          </p:cNvSpPr>
          <p:nvPr>
            <p:ph type="sldNum" sz="quarter" idx="4"/>
          </p:nvPr>
        </p:nvSpPr>
        <p:spPr>
          <a:xfrm>
            <a:off x="5616000" y="6416189"/>
            <a:ext cx="960000" cy="107722"/>
          </a:xfrm>
          <a:prstGeom prst="rect">
            <a:avLst/>
          </a:prstGeom>
        </p:spPr>
        <p:txBody>
          <a:bodyPr vert="horz" wrap="square" lIns="0" tIns="0" rIns="0" bIns="0" rtlCol="0" anchor="b">
            <a:spAutoFit/>
          </a:bodyPr>
          <a:lstStyle>
            <a:lvl1pPr algn="ctr">
              <a:defRPr lang="en-US" sz="700" smtClean="0">
                <a:solidFill>
                  <a:schemeClr val="accent1"/>
                </a:solidFill>
              </a:defRPr>
            </a:lvl1pPr>
          </a:lstStyle>
          <a:p>
            <a:fld id="{B6F15528-21DE-4FAA-801E-634DDDAF4B2B}" type="slidenum">
              <a:rPr lang="en-GB" smtClean="0"/>
              <a:pPr/>
              <a:t>‹#›</a:t>
            </a:fld>
            <a:endParaRPr lang="en-GB" dirty="0"/>
          </a:p>
        </p:txBody>
      </p:sp>
      <p:grpSp>
        <p:nvGrpSpPr>
          <p:cNvPr id="20" name="Group 5"/>
          <p:cNvGrpSpPr>
            <a:grpSpLocks noChangeAspect="1"/>
          </p:cNvGrpSpPr>
          <p:nvPr userDrawn="1"/>
        </p:nvGrpSpPr>
        <p:grpSpPr bwMode="auto">
          <a:xfrm>
            <a:off x="9988003" y="6003171"/>
            <a:ext cx="1200000" cy="520740"/>
            <a:chOff x="-4069" y="3006"/>
            <a:chExt cx="4542" cy="2628"/>
          </a:xfrm>
        </p:grpSpPr>
        <p:sp>
          <p:nvSpPr>
            <p:cNvPr id="21" name="Freeform 6"/>
            <p:cNvSpPr>
              <a:spLocks noEditPoints="1"/>
            </p:cNvSpPr>
            <p:nvPr userDrawn="1"/>
          </p:nvSpPr>
          <p:spPr bwMode="auto">
            <a:xfrm>
              <a:off x="-4069" y="3600"/>
              <a:ext cx="1392" cy="2034"/>
            </a:xfrm>
            <a:custGeom>
              <a:avLst/>
              <a:gdLst>
                <a:gd name="T0" fmla="*/ 610 w 1392"/>
                <a:gd name="T1" fmla="*/ 4 h 2034"/>
                <a:gd name="T2" fmla="*/ 432 w 1392"/>
                <a:gd name="T3" fmla="*/ 30 h 2034"/>
                <a:gd name="T4" fmla="*/ 214 w 1392"/>
                <a:gd name="T5" fmla="*/ 98 h 2034"/>
                <a:gd name="T6" fmla="*/ 112 w 1392"/>
                <a:gd name="T7" fmla="*/ 372 h 2034"/>
                <a:gd name="T8" fmla="*/ 356 w 1392"/>
                <a:gd name="T9" fmla="*/ 268 h 2034"/>
                <a:gd name="T10" fmla="*/ 548 w 1392"/>
                <a:gd name="T11" fmla="*/ 220 h 2034"/>
                <a:gd name="T12" fmla="*/ 658 w 1392"/>
                <a:gd name="T13" fmla="*/ 212 h 2034"/>
                <a:gd name="T14" fmla="*/ 830 w 1392"/>
                <a:gd name="T15" fmla="*/ 230 h 2034"/>
                <a:gd name="T16" fmla="*/ 968 w 1392"/>
                <a:gd name="T17" fmla="*/ 292 h 2034"/>
                <a:gd name="T18" fmla="*/ 1030 w 1392"/>
                <a:gd name="T19" fmla="*/ 360 h 2034"/>
                <a:gd name="T20" fmla="*/ 1064 w 1392"/>
                <a:gd name="T21" fmla="*/ 432 h 2034"/>
                <a:gd name="T22" fmla="*/ 1090 w 1392"/>
                <a:gd name="T23" fmla="*/ 600 h 2034"/>
                <a:gd name="T24" fmla="*/ 862 w 1392"/>
                <a:gd name="T25" fmla="*/ 762 h 2034"/>
                <a:gd name="T26" fmla="*/ 604 w 1392"/>
                <a:gd name="T27" fmla="*/ 794 h 2034"/>
                <a:gd name="T28" fmla="*/ 424 w 1392"/>
                <a:gd name="T29" fmla="*/ 842 h 2034"/>
                <a:gd name="T30" fmla="*/ 272 w 1392"/>
                <a:gd name="T31" fmla="*/ 912 h 2034"/>
                <a:gd name="T32" fmla="*/ 150 w 1392"/>
                <a:gd name="T33" fmla="*/ 1006 h 2034"/>
                <a:gd name="T34" fmla="*/ 62 w 1392"/>
                <a:gd name="T35" fmla="*/ 1130 h 2034"/>
                <a:gd name="T36" fmla="*/ 10 w 1392"/>
                <a:gd name="T37" fmla="*/ 1282 h 2034"/>
                <a:gd name="T38" fmla="*/ 0 w 1392"/>
                <a:gd name="T39" fmla="*/ 1420 h 2034"/>
                <a:gd name="T40" fmla="*/ 10 w 1392"/>
                <a:gd name="T41" fmla="*/ 1548 h 2034"/>
                <a:gd name="T42" fmla="*/ 44 w 1392"/>
                <a:gd name="T43" fmla="*/ 1666 h 2034"/>
                <a:gd name="T44" fmla="*/ 100 w 1392"/>
                <a:gd name="T45" fmla="*/ 1770 h 2034"/>
                <a:gd name="T46" fmla="*/ 182 w 1392"/>
                <a:gd name="T47" fmla="*/ 1860 h 2034"/>
                <a:gd name="T48" fmla="*/ 286 w 1392"/>
                <a:gd name="T49" fmla="*/ 1934 h 2034"/>
                <a:gd name="T50" fmla="*/ 414 w 1392"/>
                <a:gd name="T51" fmla="*/ 1988 h 2034"/>
                <a:gd name="T52" fmla="*/ 566 w 1392"/>
                <a:gd name="T53" fmla="*/ 2022 h 2034"/>
                <a:gd name="T54" fmla="*/ 744 w 1392"/>
                <a:gd name="T55" fmla="*/ 2034 h 2034"/>
                <a:gd name="T56" fmla="*/ 892 w 1392"/>
                <a:gd name="T57" fmla="*/ 2028 h 2034"/>
                <a:gd name="T58" fmla="*/ 1072 w 1392"/>
                <a:gd name="T59" fmla="*/ 2004 h 2034"/>
                <a:gd name="T60" fmla="*/ 1230 w 1392"/>
                <a:gd name="T61" fmla="*/ 1964 h 2034"/>
                <a:gd name="T62" fmla="*/ 1364 w 1392"/>
                <a:gd name="T63" fmla="*/ 1910 h 2034"/>
                <a:gd name="T64" fmla="*/ 1390 w 1392"/>
                <a:gd name="T65" fmla="*/ 592 h 2034"/>
                <a:gd name="T66" fmla="*/ 1368 w 1392"/>
                <a:gd name="T67" fmla="*/ 434 h 2034"/>
                <a:gd name="T68" fmla="*/ 1320 w 1392"/>
                <a:gd name="T69" fmla="*/ 304 h 2034"/>
                <a:gd name="T70" fmla="*/ 1250 w 1392"/>
                <a:gd name="T71" fmla="*/ 200 h 2034"/>
                <a:gd name="T72" fmla="*/ 1162 w 1392"/>
                <a:gd name="T73" fmla="*/ 120 h 2034"/>
                <a:gd name="T74" fmla="*/ 1056 w 1392"/>
                <a:gd name="T75" fmla="*/ 62 h 2034"/>
                <a:gd name="T76" fmla="*/ 938 w 1392"/>
                <a:gd name="T77" fmla="*/ 24 h 2034"/>
                <a:gd name="T78" fmla="*/ 708 w 1392"/>
                <a:gd name="T79" fmla="*/ 0 h 2034"/>
                <a:gd name="T80" fmla="*/ 1060 w 1392"/>
                <a:gd name="T81" fmla="*/ 1798 h 2034"/>
                <a:gd name="T82" fmla="*/ 904 w 1392"/>
                <a:gd name="T83" fmla="*/ 1840 h 2034"/>
                <a:gd name="T84" fmla="*/ 770 w 1392"/>
                <a:gd name="T85" fmla="*/ 1848 h 2034"/>
                <a:gd name="T86" fmla="*/ 574 w 1392"/>
                <a:gd name="T87" fmla="*/ 1820 h 2034"/>
                <a:gd name="T88" fmla="*/ 428 w 1392"/>
                <a:gd name="T89" fmla="*/ 1736 h 2034"/>
                <a:gd name="T90" fmla="*/ 354 w 1392"/>
                <a:gd name="T91" fmla="*/ 1640 h 2034"/>
                <a:gd name="T92" fmla="*/ 306 w 1392"/>
                <a:gd name="T93" fmla="*/ 1464 h 2034"/>
                <a:gd name="T94" fmla="*/ 308 w 1392"/>
                <a:gd name="T95" fmla="*/ 1342 h 2034"/>
                <a:gd name="T96" fmla="*/ 334 w 1392"/>
                <a:gd name="T97" fmla="*/ 1222 h 2034"/>
                <a:gd name="T98" fmla="*/ 386 w 1392"/>
                <a:gd name="T99" fmla="*/ 1128 h 2034"/>
                <a:gd name="T100" fmla="*/ 464 w 1392"/>
                <a:gd name="T101" fmla="*/ 1056 h 2034"/>
                <a:gd name="T102" fmla="*/ 566 w 1392"/>
                <a:gd name="T103" fmla="*/ 1004 h 2034"/>
                <a:gd name="T104" fmla="*/ 690 w 1392"/>
                <a:gd name="T105" fmla="*/ 970 h 2034"/>
                <a:gd name="T106" fmla="*/ 1000 w 1392"/>
                <a:gd name="T107" fmla="*/ 942 h 2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92" h="2034">
                  <a:moveTo>
                    <a:pt x="708" y="0"/>
                  </a:moveTo>
                  <a:lnTo>
                    <a:pt x="708" y="0"/>
                  </a:lnTo>
                  <a:lnTo>
                    <a:pt x="658" y="2"/>
                  </a:lnTo>
                  <a:lnTo>
                    <a:pt x="610" y="4"/>
                  </a:lnTo>
                  <a:lnTo>
                    <a:pt x="564" y="8"/>
                  </a:lnTo>
                  <a:lnTo>
                    <a:pt x="518" y="14"/>
                  </a:lnTo>
                  <a:lnTo>
                    <a:pt x="474" y="22"/>
                  </a:lnTo>
                  <a:lnTo>
                    <a:pt x="432" y="30"/>
                  </a:lnTo>
                  <a:lnTo>
                    <a:pt x="390" y="40"/>
                  </a:lnTo>
                  <a:lnTo>
                    <a:pt x="352" y="50"/>
                  </a:lnTo>
                  <a:lnTo>
                    <a:pt x="278" y="74"/>
                  </a:lnTo>
                  <a:lnTo>
                    <a:pt x="214" y="98"/>
                  </a:lnTo>
                  <a:lnTo>
                    <a:pt x="158" y="122"/>
                  </a:lnTo>
                  <a:lnTo>
                    <a:pt x="110" y="146"/>
                  </a:lnTo>
                  <a:lnTo>
                    <a:pt x="112" y="372"/>
                  </a:lnTo>
                  <a:lnTo>
                    <a:pt x="112" y="372"/>
                  </a:lnTo>
                  <a:lnTo>
                    <a:pt x="158" y="346"/>
                  </a:lnTo>
                  <a:lnTo>
                    <a:pt x="216" y="320"/>
                  </a:lnTo>
                  <a:lnTo>
                    <a:pt x="284" y="294"/>
                  </a:lnTo>
                  <a:lnTo>
                    <a:pt x="356" y="268"/>
                  </a:lnTo>
                  <a:lnTo>
                    <a:pt x="432" y="246"/>
                  </a:lnTo>
                  <a:lnTo>
                    <a:pt x="470" y="236"/>
                  </a:lnTo>
                  <a:lnTo>
                    <a:pt x="508" y="228"/>
                  </a:lnTo>
                  <a:lnTo>
                    <a:pt x="548" y="220"/>
                  </a:lnTo>
                  <a:lnTo>
                    <a:pt x="586" y="216"/>
                  </a:lnTo>
                  <a:lnTo>
                    <a:pt x="622" y="212"/>
                  </a:lnTo>
                  <a:lnTo>
                    <a:pt x="658" y="212"/>
                  </a:lnTo>
                  <a:lnTo>
                    <a:pt x="658" y="212"/>
                  </a:lnTo>
                  <a:lnTo>
                    <a:pt x="704" y="212"/>
                  </a:lnTo>
                  <a:lnTo>
                    <a:pt x="748" y="216"/>
                  </a:lnTo>
                  <a:lnTo>
                    <a:pt x="790" y="222"/>
                  </a:lnTo>
                  <a:lnTo>
                    <a:pt x="830" y="230"/>
                  </a:lnTo>
                  <a:lnTo>
                    <a:pt x="868" y="240"/>
                  </a:lnTo>
                  <a:lnTo>
                    <a:pt x="904" y="254"/>
                  </a:lnTo>
                  <a:lnTo>
                    <a:pt x="938" y="272"/>
                  </a:lnTo>
                  <a:lnTo>
                    <a:pt x="968" y="292"/>
                  </a:lnTo>
                  <a:lnTo>
                    <a:pt x="994" y="316"/>
                  </a:lnTo>
                  <a:lnTo>
                    <a:pt x="1006" y="330"/>
                  </a:lnTo>
                  <a:lnTo>
                    <a:pt x="1018" y="344"/>
                  </a:lnTo>
                  <a:lnTo>
                    <a:pt x="1030" y="360"/>
                  </a:lnTo>
                  <a:lnTo>
                    <a:pt x="1040" y="376"/>
                  </a:lnTo>
                  <a:lnTo>
                    <a:pt x="1048" y="394"/>
                  </a:lnTo>
                  <a:lnTo>
                    <a:pt x="1056" y="412"/>
                  </a:lnTo>
                  <a:lnTo>
                    <a:pt x="1064" y="432"/>
                  </a:lnTo>
                  <a:lnTo>
                    <a:pt x="1070" y="452"/>
                  </a:lnTo>
                  <a:lnTo>
                    <a:pt x="1080" y="496"/>
                  </a:lnTo>
                  <a:lnTo>
                    <a:pt x="1088" y="546"/>
                  </a:lnTo>
                  <a:lnTo>
                    <a:pt x="1090" y="600"/>
                  </a:lnTo>
                  <a:lnTo>
                    <a:pt x="1090" y="754"/>
                  </a:lnTo>
                  <a:lnTo>
                    <a:pt x="1090" y="754"/>
                  </a:lnTo>
                  <a:lnTo>
                    <a:pt x="974" y="756"/>
                  </a:lnTo>
                  <a:lnTo>
                    <a:pt x="862" y="762"/>
                  </a:lnTo>
                  <a:lnTo>
                    <a:pt x="754" y="772"/>
                  </a:lnTo>
                  <a:lnTo>
                    <a:pt x="704" y="778"/>
                  </a:lnTo>
                  <a:lnTo>
                    <a:pt x="654" y="786"/>
                  </a:lnTo>
                  <a:lnTo>
                    <a:pt x="604" y="794"/>
                  </a:lnTo>
                  <a:lnTo>
                    <a:pt x="558" y="804"/>
                  </a:lnTo>
                  <a:lnTo>
                    <a:pt x="512" y="816"/>
                  </a:lnTo>
                  <a:lnTo>
                    <a:pt x="468" y="828"/>
                  </a:lnTo>
                  <a:lnTo>
                    <a:pt x="424" y="842"/>
                  </a:lnTo>
                  <a:lnTo>
                    <a:pt x="384" y="858"/>
                  </a:lnTo>
                  <a:lnTo>
                    <a:pt x="346" y="874"/>
                  </a:lnTo>
                  <a:lnTo>
                    <a:pt x="308" y="892"/>
                  </a:lnTo>
                  <a:lnTo>
                    <a:pt x="272" y="912"/>
                  </a:lnTo>
                  <a:lnTo>
                    <a:pt x="238" y="934"/>
                  </a:lnTo>
                  <a:lnTo>
                    <a:pt x="208" y="956"/>
                  </a:lnTo>
                  <a:lnTo>
                    <a:pt x="178" y="980"/>
                  </a:lnTo>
                  <a:lnTo>
                    <a:pt x="150" y="1006"/>
                  </a:lnTo>
                  <a:lnTo>
                    <a:pt x="124" y="1034"/>
                  </a:lnTo>
                  <a:lnTo>
                    <a:pt x="102" y="1064"/>
                  </a:lnTo>
                  <a:lnTo>
                    <a:pt x="80" y="1096"/>
                  </a:lnTo>
                  <a:lnTo>
                    <a:pt x="62" y="1130"/>
                  </a:lnTo>
                  <a:lnTo>
                    <a:pt x="46" y="1166"/>
                  </a:lnTo>
                  <a:lnTo>
                    <a:pt x="32" y="1202"/>
                  </a:lnTo>
                  <a:lnTo>
                    <a:pt x="20" y="1242"/>
                  </a:lnTo>
                  <a:lnTo>
                    <a:pt x="10" y="1282"/>
                  </a:lnTo>
                  <a:lnTo>
                    <a:pt x="4" y="1326"/>
                  </a:lnTo>
                  <a:lnTo>
                    <a:pt x="0" y="1372"/>
                  </a:lnTo>
                  <a:lnTo>
                    <a:pt x="0" y="1420"/>
                  </a:lnTo>
                  <a:lnTo>
                    <a:pt x="0" y="1420"/>
                  </a:lnTo>
                  <a:lnTo>
                    <a:pt x="0" y="1452"/>
                  </a:lnTo>
                  <a:lnTo>
                    <a:pt x="2" y="1486"/>
                  </a:lnTo>
                  <a:lnTo>
                    <a:pt x="6" y="1518"/>
                  </a:lnTo>
                  <a:lnTo>
                    <a:pt x="10" y="1548"/>
                  </a:lnTo>
                  <a:lnTo>
                    <a:pt x="16" y="1578"/>
                  </a:lnTo>
                  <a:lnTo>
                    <a:pt x="24" y="1608"/>
                  </a:lnTo>
                  <a:lnTo>
                    <a:pt x="34" y="1638"/>
                  </a:lnTo>
                  <a:lnTo>
                    <a:pt x="44" y="1666"/>
                  </a:lnTo>
                  <a:lnTo>
                    <a:pt x="56" y="1694"/>
                  </a:lnTo>
                  <a:lnTo>
                    <a:pt x="70" y="1720"/>
                  </a:lnTo>
                  <a:lnTo>
                    <a:pt x="84" y="1746"/>
                  </a:lnTo>
                  <a:lnTo>
                    <a:pt x="100" y="1770"/>
                  </a:lnTo>
                  <a:lnTo>
                    <a:pt x="118" y="1794"/>
                  </a:lnTo>
                  <a:lnTo>
                    <a:pt x="138" y="1818"/>
                  </a:lnTo>
                  <a:lnTo>
                    <a:pt x="158" y="1840"/>
                  </a:lnTo>
                  <a:lnTo>
                    <a:pt x="182" y="1860"/>
                  </a:lnTo>
                  <a:lnTo>
                    <a:pt x="204" y="1880"/>
                  </a:lnTo>
                  <a:lnTo>
                    <a:pt x="230" y="1900"/>
                  </a:lnTo>
                  <a:lnTo>
                    <a:pt x="256" y="1918"/>
                  </a:lnTo>
                  <a:lnTo>
                    <a:pt x="286" y="1934"/>
                  </a:lnTo>
                  <a:lnTo>
                    <a:pt x="314" y="1950"/>
                  </a:lnTo>
                  <a:lnTo>
                    <a:pt x="346" y="1964"/>
                  </a:lnTo>
                  <a:lnTo>
                    <a:pt x="378" y="1976"/>
                  </a:lnTo>
                  <a:lnTo>
                    <a:pt x="414" y="1988"/>
                  </a:lnTo>
                  <a:lnTo>
                    <a:pt x="450" y="2000"/>
                  </a:lnTo>
                  <a:lnTo>
                    <a:pt x="486" y="2008"/>
                  </a:lnTo>
                  <a:lnTo>
                    <a:pt x="526" y="2016"/>
                  </a:lnTo>
                  <a:lnTo>
                    <a:pt x="566" y="2022"/>
                  </a:lnTo>
                  <a:lnTo>
                    <a:pt x="608" y="2028"/>
                  </a:lnTo>
                  <a:lnTo>
                    <a:pt x="652" y="2032"/>
                  </a:lnTo>
                  <a:lnTo>
                    <a:pt x="698" y="2034"/>
                  </a:lnTo>
                  <a:lnTo>
                    <a:pt x="744" y="2034"/>
                  </a:lnTo>
                  <a:lnTo>
                    <a:pt x="744" y="2034"/>
                  </a:lnTo>
                  <a:lnTo>
                    <a:pt x="794" y="2034"/>
                  </a:lnTo>
                  <a:lnTo>
                    <a:pt x="844" y="2032"/>
                  </a:lnTo>
                  <a:lnTo>
                    <a:pt x="892" y="2028"/>
                  </a:lnTo>
                  <a:lnTo>
                    <a:pt x="938" y="2024"/>
                  </a:lnTo>
                  <a:lnTo>
                    <a:pt x="984" y="2018"/>
                  </a:lnTo>
                  <a:lnTo>
                    <a:pt x="1030" y="2012"/>
                  </a:lnTo>
                  <a:lnTo>
                    <a:pt x="1072" y="2004"/>
                  </a:lnTo>
                  <a:lnTo>
                    <a:pt x="1114" y="1996"/>
                  </a:lnTo>
                  <a:lnTo>
                    <a:pt x="1154" y="1986"/>
                  </a:lnTo>
                  <a:lnTo>
                    <a:pt x="1194" y="1976"/>
                  </a:lnTo>
                  <a:lnTo>
                    <a:pt x="1230" y="1964"/>
                  </a:lnTo>
                  <a:lnTo>
                    <a:pt x="1266" y="1952"/>
                  </a:lnTo>
                  <a:lnTo>
                    <a:pt x="1300" y="1938"/>
                  </a:lnTo>
                  <a:lnTo>
                    <a:pt x="1334" y="1926"/>
                  </a:lnTo>
                  <a:lnTo>
                    <a:pt x="1364" y="1910"/>
                  </a:lnTo>
                  <a:lnTo>
                    <a:pt x="1392" y="1896"/>
                  </a:lnTo>
                  <a:lnTo>
                    <a:pt x="1390" y="636"/>
                  </a:lnTo>
                  <a:lnTo>
                    <a:pt x="1390" y="636"/>
                  </a:lnTo>
                  <a:lnTo>
                    <a:pt x="1390" y="592"/>
                  </a:lnTo>
                  <a:lnTo>
                    <a:pt x="1386" y="550"/>
                  </a:lnTo>
                  <a:lnTo>
                    <a:pt x="1382" y="510"/>
                  </a:lnTo>
                  <a:lnTo>
                    <a:pt x="1376" y="470"/>
                  </a:lnTo>
                  <a:lnTo>
                    <a:pt x="1368" y="434"/>
                  </a:lnTo>
                  <a:lnTo>
                    <a:pt x="1358" y="398"/>
                  </a:lnTo>
                  <a:lnTo>
                    <a:pt x="1348" y="366"/>
                  </a:lnTo>
                  <a:lnTo>
                    <a:pt x="1334" y="334"/>
                  </a:lnTo>
                  <a:lnTo>
                    <a:pt x="1320" y="304"/>
                  </a:lnTo>
                  <a:lnTo>
                    <a:pt x="1306" y="276"/>
                  </a:lnTo>
                  <a:lnTo>
                    <a:pt x="1288" y="248"/>
                  </a:lnTo>
                  <a:lnTo>
                    <a:pt x="1270" y="224"/>
                  </a:lnTo>
                  <a:lnTo>
                    <a:pt x="1250" y="200"/>
                  </a:lnTo>
                  <a:lnTo>
                    <a:pt x="1230" y="178"/>
                  </a:lnTo>
                  <a:lnTo>
                    <a:pt x="1208" y="158"/>
                  </a:lnTo>
                  <a:lnTo>
                    <a:pt x="1186" y="138"/>
                  </a:lnTo>
                  <a:lnTo>
                    <a:pt x="1162" y="120"/>
                  </a:lnTo>
                  <a:lnTo>
                    <a:pt x="1136" y="104"/>
                  </a:lnTo>
                  <a:lnTo>
                    <a:pt x="1110" y="88"/>
                  </a:lnTo>
                  <a:lnTo>
                    <a:pt x="1084" y="74"/>
                  </a:lnTo>
                  <a:lnTo>
                    <a:pt x="1056" y="62"/>
                  </a:lnTo>
                  <a:lnTo>
                    <a:pt x="1026" y="52"/>
                  </a:lnTo>
                  <a:lnTo>
                    <a:pt x="998" y="40"/>
                  </a:lnTo>
                  <a:lnTo>
                    <a:pt x="968" y="32"/>
                  </a:lnTo>
                  <a:lnTo>
                    <a:pt x="938" y="24"/>
                  </a:lnTo>
                  <a:lnTo>
                    <a:pt x="906" y="18"/>
                  </a:lnTo>
                  <a:lnTo>
                    <a:pt x="842" y="8"/>
                  </a:lnTo>
                  <a:lnTo>
                    <a:pt x="776" y="2"/>
                  </a:lnTo>
                  <a:lnTo>
                    <a:pt x="708" y="0"/>
                  </a:lnTo>
                  <a:lnTo>
                    <a:pt x="708" y="0"/>
                  </a:lnTo>
                  <a:close/>
                  <a:moveTo>
                    <a:pt x="1092" y="1782"/>
                  </a:moveTo>
                  <a:lnTo>
                    <a:pt x="1092" y="1782"/>
                  </a:lnTo>
                  <a:lnTo>
                    <a:pt x="1060" y="1798"/>
                  </a:lnTo>
                  <a:lnTo>
                    <a:pt x="1024" y="1812"/>
                  </a:lnTo>
                  <a:lnTo>
                    <a:pt x="986" y="1822"/>
                  </a:lnTo>
                  <a:lnTo>
                    <a:pt x="946" y="1832"/>
                  </a:lnTo>
                  <a:lnTo>
                    <a:pt x="904" y="1840"/>
                  </a:lnTo>
                  <a:lnTo>
                    <a:pt x="860" y="1844"/>
                  </a:lnTo>
                  <a:lnTo>
                    <a:pt x="816" y="1848"/>
                  </a:lnTo>
                  <a:lnTo>
                    <a:pt x="770" y="1848"/>
                  </a:lnTo>
                  <a:lnTo>
                    <a:pt x="770" y="1848"/>
                  </a:lnTo>
                  <a:lnTo>
                    <a:pt x="716" y="1846"/>
                  </a:lnTo>
                  <a:lnTo>
                    <a:pt x="666" y="1842"/>
                  </a:lnTo>
                  <a:lnTo>
                    <a:pt x="618" y="1832"/>
                  </a:lnTo>
                  <a:lnTo>
                    <a:pt x="574" y="1820"/>
                  </a:lnTo>
                  <a:lnTo>
                    <a:pt x="532" y="1804"/>
                  </a:lnTo>
                  <a:lnTo>
                    <a:pt x="494" y="1786"/>
                  </a:lnTo>
                  <a:lnTo>
                    <a:pt x="460" y="1762"/>
                  </a:lnTo>
                  <a:lnTo>
                    <a:pt x="428" y="1736"/>
                  </a:lnTo>
                  <a:lnTo>
                    <a:pt x="400" y="1708"/>
                  </a:lnTo>
                  <a:lnTo>
                    <a:pt x="386" y="1692"/>
                  </a:lnTo>
                  <a:lnTo>
                    <a:pt x="374" y="1674"/>
                  </a:lnTo>
                  <a:lnTo>
                    <a:pt x="354" y="1640"/>
                  </a:lnTo>
                  <a:lnTo>
                    <a:pt x="336" y="1600"/>
                  </a:lnTo>
                  <a:lnTo>
                    <a:pt x="322" y="1558"/>
                  </a:lnTo>
                  <a:lnTo>
                    <a:pt x="312" y="1512"/>
                  </a:lnTo>
                  <a:lnTo>
                    <a:pt x="306" y="1464"/>
                  </a:lnTo>
                  <a:lnTo>
                    <a:pt x="304" y="1412"/>
                  </a:lnTo>
                  <a:lnTo>
                    <a:pt x="304" y="1412"/>
                  </a:lnTo>
                  <a:lnTo>
                    <a:pt x="304" y="1376"/>
                  </a:lnTo>
                  <a:lnTo>
                    <a:pt x="308" y="1342"/>
                  </a:lnTo>
                  <a:lnTo>
                    <a:pt x="312" y="1308"/>
                  </a:lnTo>
                  <a:lnTo>
                    <a:pt x="318" y="1278"/>
                  </a:lnTo>
                  <a:lnTo>
                    <a:pt x="324" y="1248"/>
                  </a:lnTo>
                  <a:lnTo>
                    <a:pt x="334" y="1222"/>
                  </a:lnTo>
                  <a:lnTo>
                    <a:pt x="344" y="1196"/>
                  </a:lnTo>
                  <a:lnTo>
                    <a:pt x="358" y="1172"/>
                  </a:lnTo>
                  <a:lnTo>
                    <a:pt x="372" y="1148"/>
                  </a:lnTo>
                  <a:lnTo>
                    <a:pt x="386" y="1128"/>
                  </a:lnTo>
                  <a:lnTo>
                    <a:pt x="404" y="1108"/>
                  </a:lnTo>
                  <a:lnTo>
                    <a:pt x="422" y="1088"/>
                  </a:lnTo>
                  <a:lnTo>
                    <a:pt x="442" y="1072"/>
                  </a:lnTo>
                  <a:lnTo>
                    <a:pt x="464" y="1056"/>
                  </a:lnTo>
                  <a:lnTo>
                    <a:pt x="488" y="1042"/>
                  </a:lnTo>
                  <a:lnTo>
                    <a:pt x="512" y="1028"/>
                  </a:lnTo>
                  <a:lnTo>
                    <a:pt x="538" y="1016"/>
                  </a:lnTo>
                  <a:lnTo>
                    <a:pt x="566" y="1004"/>
                  </a:lnTo>
                  <a:lnTo>
                    <a:pt x="594" y="994"/>
                  </a:lnTo>
                  <a:lnTo>
                    <a:pt x="624" y="986"/>
                  </a:lnTo>
                  <a:lnTo>
                    <a:pt x="656" y="978"/>
                  </a:lnTo>
                  <a:lnTo>
                    <a:pt x="690" y="970"/>
                  </a:lnTo>
                  <a:lnTo>
                    <a:pt x="760" y="960"/>
                  </a:lnTo>
                  <a:lnTo>
                    <a:pt x="834" y="950"/>
                  </a:lnTo>
                  <a:lnTo>
                    <a:pt x="914" y="946"/>
                  </a:lnTo>
                  <a:lnTo>
                    <a:pt x="1000" y="942"/>
                  </a:lnTo>
                  <a:lnTo>
                    <a:pt x="1090" y="942"/>
                  </a:lnTo>
                  <a:lnTo>
                    <a:pt x="1092" y="1782"/>
                  </a:lnTo>
                  <a:close/>
                </a:path>
              </a:pathLst>
            </a:custGeom>
            <a:solidFill>
              <a:srgbClr val="00AB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22" name="Freeform 7"/>
            <p:cNvSpPr>
              <a:spLocks/>
            </p:cNvSpPr>
            <p:nvPr userDrawn="1"/>
          </p:nvSpPr>
          <p:spPr bwMode="auto">
            <a:xfrm>
              <a:off x="-919" y="3006"/>
              <a:ext cx="1392" cy="2624"/>
            </a:xfrm>
            <a:custGeom>
              <a:avLst/>
              <a:gdLst>
                <a:gd name="T0" fmla="*/ 980 w 1392"/>
                <a:gd name="T1" fmla="*/ 2412 h 2624"/>
                <a:gd name="T2" fmla="*/ 888 w 1392"/>
                <a:gd name="T3" fmla="*/ 2408 h 2624"/>
                <a:gd name="T4" fmla="*/ 804 w 1392"/>
                <a:gd name="T5" fmla="*/ 2394 h 2624"/>
                <a:gd name="T6" fmla="*/ 726 w 1392"/>
                <a:gd name="T7" fmla="*/ 2370 h 2624"/>
                <a:gd name="T8" fmla="*/ 660 w 1392"/>
                <a:gd name="T9" fmla="*/ 2332 h 2624"/>
                <a:gd name="T10" fmla="*/ 618 w 1392"/>
                <a:gd name="T11" fmla="*/ 2294 h 2624"/>
                <a:gd name="T12" fmla="*/ 594 w 1392"/>
                <a:gd name="T13" fmla="*/ 2264 h 2624"/>
                <a:gd name="T14" fmla="*/ 574 w 1392"/>
                <a:gd name="T15" fmla="*/ 2230 h 2624"/>
                <a:gd name="T16" fmla="*/ 556 w 1392"/>
                <a:gd name="T17" fmla="*/ 2192 h 2624"/>
                <a:gd name="T18" fmla="*/ 544 w 1392"/>
                <a:gd name="T19" fmla="*/ 2150 h 2624"/>
                <a:gd name="T20" fmla="*/ 534 w 1392"/>
                <a:gd name="T21" fmla="*/ 2104 h 2624"/>
                <a:gd name="T22" fmla="*/ 530 w 1392"/>
                <a:gd name="T23" fmla="*/ 2052 h 2624"/>
                <a:gd name="T24" fmla="*/ 526 w 1392"/>
                <a:gd name="T25" fmla="*/ 0 h 2624"/>
                <a:gd name="T26" fmla="*/ 226 w 1392"/>
                <a:gd name="T27" fmla="*/ 626 h 2624"/>
                <a:gd name="T28" fmla="*/ 0 w 1392"/>
                <a:gd name="T29" fmla="*/ 828 h 2624"/>
                <a:gd name="T30" fmla="*/ 228 w 1392"/>
                <a:gd name="T31" fmla="*/ 1988 h 2624"/>
                <a:gd name="T32" fmla="*/ 228 w 1392"/>
                <a:gd name="T33" fmla="*/ 2032 h 2624"/>
                <a:gd name="T34" fmla="*/ 236 w 1392"/>
                <a:gd name="T35" fmla="*/ 2114 h 2624"/>
                <a:gd name="T36" fmla="*/ 250 w 1392"/>
                <a:gd name="T37" fmla="*/ 2190 h 2624"/>
                <a:gd name="T38" fmla="*/ 270 w 1392"/>
                <a:gd name="T39" fmla="*/ 2258 h 2624"/>
                <a:gd name="T40" fmla="*/ 298 w 1392"/>
                <a:gd name="T41" fmla="*/ 2320 h 2624"/>
                <a:gd name="T42" fmla="*/ 330 w 1392"/>
                <a:gd name="T43" fmla="*/ 2374 h 2624"/>
                <a:gd name="T44" fmla="*/ 368 w 1392"/>
                <a:gd name="T45" fmla="*/ 2424 h 2624"/>
                <a:gd name="T46" fmla="*/ 410 w 1392"/>
                <a:gd name="T47" fmla="*/ 2466 h 2624"/>
                <a:gd name="T48" fmla="*/ 458 w 1392"/>
                <a:gd name="T49" fmla="*/ 2504 h 2624"/>
                <a:gd name="T50" fmla="*/ 508 w 1392"/>
                <a:gd name="T51" fmla="*/ 2536 h 2624"/>
                <a:gd name="T52" fmla="*/ 564 w 1392"/>
                <a:gd name="T53" fmla="*/ 2562 h 2624"/>
                <a:gd name="T54" fmla="*/ 622 w 1392"/>
                <a:gd name="T55" fmla="*/ 2582 h 2624"/>
                <a:gd name="T56" fmla="*/ 682 w 1392"/>
                <a:gd name="T57" fmla="*/ 2600 h 2624"/>
                <a:gd name="T58" fmla="*/ 778 w 1392"/>
                <a:gd name="T59" fmla="*/ 2616 h 2624"/>
                <a:gd name="T60" fmla="*/ 912 w 1392"/>
                <a:gd name="T61" fmla="*/ 2624 h 2624"/>
                <a:gd name="T62" fmla="*/ 976 w 1392"/>
                <a:gd name="T63" fmla="*/ 2622 h 2624"/>
                <a:gd name="T64" fmla="*/ 1102 w 1392"/>
                <a:gd name="T65" fmla="*/ 2608 h 2624"/>
                <a:gd name="T66" fmla="*/ 1220 w 1392"/>
                <a:gd name="T67" fmla="*/ 2584 h 2624"/>
                <a:gd name="T68" fmla="*/ 1334 w 1392"/>
                <a:gd name="T69" fmla="*/ 2550 h 2624"/>
                <a:gd name="T70" fmla="*/ 1392 w 1392"/>
                <a:gd name="T71" fmla="*/ 2302 h 2624"/>
                <a:gd name="T72" fmla="*/ 1336 w 1392"/>
                <a:gd name="T73" fmla="*/ 2324 h 2624"/>
                <a:gd name="T74" fmla="*/ 1228 w 1392"/>
                <a:gd name="T75" fmla="*/ 2364 h 2624"/>
                <a:gd name="T76" fmla="*/ 1126 w 1392"/>
                <a:gd name="T77" fmla="*/ 2394 h 2624"/>
                <a:gd name="T78" fmla="*/ 1026 w 1392"/>
                <a:gd name="T79" fmla="*/ 2410 h 2624"/>
                <a:gd name="T80" fmla="*/ 980 w 1392"/>
                <a:gd name="T81" fmla="*/ 2412 h 2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92" h="2624">
                  <a:moveTo>
                    <a:pt x="980" y="2412"/>
                  </a:moveTo>
                  <a:lnTo>
                    <a:pt x="980" y="2412"/>
                  </a:lnTo>
                  <a:lnTo>
                    <a:pt x="934" y="2412"/>
                  </a:lnTo>
                  <a:lnTo>
                    <a:pt x="888" y="2408"/>
                  </a:lnTo>
                  <a:lnTo>
                    <a:pt x="844" y="2402"/>
                  </a:lnTo>
                  <a:lnTo>
                    <a:pt x="804" y="2394"/>
                  </a:lnTo>
                  <a:lnTo>
                    <a:pt x="764" y="2384"/>
                  </a:lnTo>
                  <a:lnTo>
                    <a:pt x="726" y="2370"/>
                  </a:lnTo>
                  <a:lnTo>
                    <a:pt x="692" y="2352"/>
                  </a:lnTo>
                  <a:lnTo>
                    <a:pt x="660" y="2332"/>
                  </a:lnTo>
                  <a:lnTo>
                    <a:pt x="632" y="2308"/>
                  </a:lnTo>
                  <a:lnTo>
                    <a:pt x="618" y="2294"/>
                  </a:lnTo>
                  <a:lnTo>
                    <a:pt x="606" y="2280"/>
                  </a:lnTo>
                  <a:lnTo>
                    <a:pt x="594" y="2264"/>
                  </a:lnTo>
                  <a:lnTo>
                    <a:pt x="584" y="2248"/>
                  </a:lnTo>
                  <a:lnTo>
                    <a:pt x="574" y="2230"/>
                  </a:lnTo>
                  <a:lnTo>
                    <a:pt x="564" y="2212"/>
                  </a:lnTo>
                  <a:lnTo>
                    <a:pt x="556" y="2192"/>
                  </a:lnTo>
                  <a:lnTo>
                    <a:pt x="550" y="2172"/>
                  </a:lnTo>
                  <a:lnTo>
                    <a:pt x="544" y="2150"/>
                  </a:lnTo>
                  <a:lnTo>
                    <a:pt x="538" y="2128"/>
                  </a:lnTo>
                  <a:lnTo>
                    <a:pt x="534" y="2104"/>
                  </a:lnTo>
                  <a:lnTo>
                    <a:pt x="532" y="2078"/>
                  </a:lnTo>
                  <a:lnTo>
                    <a:pt x="530" y="2052"/>
                  </a:lnTo>
                  <a:lnTo>
                    <a:pt x="528" y="2024"/>
                  </a:lnTo>
                  <a:lnTo>
                    <a:pt x="526" y="0"/>
                  </a:lnTo>
                  <a:lnTo>
                    <a:pt x="224" y="104"/>
                  </a:lnTo>
                  <a:lnTo>
                    <a:pt x="226" y="626"/>
                  </a:lnTo>
                  <a:lnTo>
                    <a:pt x="0" y="626"/>
                  </a:lnTo>
                  <a:lnTo>
                    <a:pt x="0" y="828"/>
                  </a:lnTo>
                  <a:lnTo>
                    <a:pt x="226" y="826"/>
                  </a:lnTo>
                  <a:lnTo>
                    <a:pt x="228" y="1988"/>
                  </a:lnTo>
                  <a:lnTo>
                    <a:pt x="228" y="1988"/>
                  </a:lnTo>
                  <a:lnTo>
                    <a:pt x="228" y="2032"/>
                  </a:lnTo>
                  <a:lnTo>
                    <a:pt x="232" y="2074"/>
                  </a:lnTo>
                  <a:lnTo>
                    <a:pt x="236" y="2114"/>
                  </a:lnTo>
                  <a:lnTo>
                    <a:pt x="242" y="2152"/>
                  </a:lnTo>
                  <a:lnTo>
                    <a:pt x="250" y="2190"/>
                  </a:lnTo>
                  <a:lnTo>
                    <a:pt x="260" y="2224"/>
                  </a:lnTo>
                  <a:lnTo>
                    <a:pt x="270" y="2258"/>
                  </a:lnTo>
                  <a:lnTo>
                    <a:pt x="284" y="2290"/>
                  </a:lnTo>
                  <a:lnTo>
                    <a:pt x="298" y="2320"/>
                  </a:lnTo>
                  <a:lnTo>
                    <a:pt x="314" y="2348"/>
                  </a:lnTo>
                  <a:lnTo>
                    <a:pt x="330" y="2374"/>
                  </a:lnTo>
                  <a:lnTo>
                    <a:pt x="348" y="2400"/>
                  </a:lnTo>
                  <a:lnTo>
                    <a:pt x="368" y="2424"/>
                  </a:lnTo>
                  <a:lnTo>
                    <a:pt x="388" y="2446"/>
                  </a:lnTo>
                  <a:lnTo>
                    <a:pt x="410" y="2466"/>
                  </a:lnTo>
                  <a:lnTo>
                    <a:pt x="434" y="2486"/>
                  </a:lnTo>
                  <a:lnTo>
                    <a:pt x="458" y="2504"/>
                  </a:lnTo>
                  <a:lnTo>
                    <a:pt x="482" y="2520"/>
                  </a:lnTo>
                  <a:lnTo>
                    <a:pt x="508" y="2536"/>
                  </a:lnTo>
                  <a:lnTo>
                    <a:pt x="536" y="2550"/>
                  </a:lnTo>
                  <a:lnTo>
                    <a:pt x="564" y="2562"/>
                  </a:lnTo>
                  <a:lnTo>
                    <a:pt x="592" y="2572"/>
                  </a:lnTo>
                  <a:lnTo>
                    <a:pt x="622" y="2582"/>
                  </a:lnTo>
                  <a:lnTo>
                    <a:pt x="652" y="2592"/>
                  </a:lnTo>
                  <a:lnTo>
                    <a:pt x="682" y="2600"/>
                  </a:lnTo>
                  <a:lnTo>
                    <a:pt x="714" y="2606"/>
                  </a:lnTo>
                  <a:lnTo>
                    <a:pt x="778" y="2616"/>
                  </a:lnTo>
                  <a:lnTo>
                    <a:pt x="844" y="2622"/>
                  </a:lnTo>
                  <a:lnTo>
                    <a:pt x="912" y="2624"/>
                  </a:lnTo>
                  <a:lnTo>
                    <a:pt x="912" y="2624"/>
                  </a:lnTo>
                  <a:lnTo>
                    <a:pt x="976" y="2622"/>
                  </a:lnTo>
                  <a:lnTo>
                    <a:pt x="1040" y="2616"/>
                  </a:lnTo>
                  <a:lnTo>
                    <a:pt x="1102" y="2608"/>
                  </a:lnTo>
                  <a:lnTo>
                    <a:pt x="1162" y="2598"/>
                  </a:lnTo>
                  <a:lnTo>
                    <a:pt x="1220" y="2584"/>
                  </a:lnTo>
                  <a:lnTo>
                    <a:pt x="1278" y="2568"/>
                  </a:lnTo>
                  <a:lnTo>
                    <a:pt x="1334" y="2550"/>
                  </a:lnTo>
                  <a:lnTo>
                    <a:pt x="1392" y="2530"/>
                  </a:lnTo>
                  <a:lnTo>
                    <a:pt x="1392" y="2302"/>
                  </a:lnTo>
                  <a:lnTo>
                    <a:pt x="1392" y="2302"/>
                  </a:lnTo>
                  <a:lnTo>
                    <a:pt x="1336" y="2324"/>
                  </a:lnTo>
                  <a:lnTo>
                    <a:pt x="1282" y="2346"/>
                  </a:lnTo>
                  <a:lnTo>
                    <a:pt x="1228" y="2364"/>
                  </a:lnTo>
                  <a:lnTo>
                    <a:pt x="1176" y="2380"/>
                  </a:lnTo>
                  <a:lnTo>
                    <a:pt x="1126" y="2394"/>
                  </a:lnTo>
                  <a:lnTo>
                    <a:pt x="1076" y="2404"/>
                  </a:lnTo>
                  <a:lnTo>
                    <a:pt x="1026" y="2410"/>
                  </a:lnTo>
                  <a:lnTo>
                    <a:pt x="980" y="2412"/>
                  </a:lnTo>
                  <a:lnTo>
                    <a:pt x="980" y="2412"/>
                  </a:lnTo>
                  <a:close/>
                </a:path>
              </a:pathLst>
            </a:custGeom>
            <a:solidFill>
              <a:srgbClr val="00AB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23" name="Freeform 8"/>
            <p:cNvSpPr>
              <a:spLocks noEditPoints="1"/>
            </p:cNvSpPr>
            <p:nvPr userDrawn="1"/>
          </p:nvSpPr>
          <p:spPr bwMode="auto">
            <a:xfrm>
              <a:off x="-2441" y="3598"/>
              <a:ext cx="1394" cy="2034"/>
            </a:xfrm>
            <a:custGeom>
              <a:avLst/>
              <a:gdLst>
                <a:gd name="T0" fmla="*/ 610 w 1394"/>
                <a:gd name="T1" fmla="*/ 4 h 2034"/>
                <a:gd name="T2" fmla="*/ 432 w 1394"/>
                <a:gd name="T3" fmla="*/ 30 h 2034"/>
                <a:gd name="T4" fmla="*/ 214 w 1394"/>
                <a:gd name="T5" fmla="*/ 98 h 2034"/>
                <a:gd name="T6" fmla="*/ 112 w 1394"/>
                <a:gd name="T7" fmla="*/ 370 h 2034"/>
                <a:gd name="T8" fmla="*/ 356 w 1394"/>
                <a:gd name="T9" fmla="*/ 268 h 2034"/>
                <a:gd name="T10" fmla="*/ 546 w 1394"/>
                <a:gd name="T11" fmla="*/ 220 h 2034"/>
                <a:gd name="T12" fmla="*/ 658 w 1394"/>
                <a:gd name="T13" fmla="*/ 210 h 2034"/>
                <a:gd name="T14" fmla="*/ 832 w 1394"/>
                <a:gd name="T15" fmla="*/ 230 h 2034"/>
                <a:gd name="T16" fmla="*/ 968 w 1394"/>
                <a:gd name="T17" fmla="*/ 292 h 2034"/>
                <a:gd name="T18" fmla="*/ 1030 w 1394"/>
                <a:gd name="T19" fmla="*/ 360 h 2034"/>
                <a:gd name="T20" fmla="*/ 1066 w 1394"/>
                <a:gd name="T21" fmla="*/ 430 h 2034"/>
                <a:gd name="T22" fmla="*/ 1090 w 1394"/>
                <a:gd name="T23" fmla="*/ 600 h 2034"/>
                <a:gd name="T24" fmla="*/ 862 w 1394"/>
                <a:gd name="T25" fmla="*/ 762 h 2034"/>
                <a:gd name="T26" fmla="*/ 606 w 1394"/>
                <a:gd name="T27" fmla="*/ 794 h 2034"/>
                <a:gd name="T28" fmla="*/ 426 w 1394"/>
                <a:gd name="T29" fmla="*/ 842 h 2034"/>
                <a:gd name="T30" fmla="*/ 272 w 1394"/>
                <a:gd name="T31" fmla="*/ 912 h 2034"/>
                <a:gd name="T32" fmla="*/ 150 w 1394"/>
                <a:gd name="T33" fmla="*/ 1006 h 2034"/>
                <a:gd name="T34" fmla="*/ 62 w 1394"/>
                <a:gd name="T35" fmla="*/ 1130 h 2034"/>
                <a:gd name="T36" fmla="*/ 12 w 1394"/>
                <a:gd name="T37" fmla="*/ 1282 h 2034"/>
                <a:gd name="T38" fmla="*/ 0 w 1394"/>
                <a:gd name="T39" fmla="*/ 1420 h 2034"/>
                <a:gd name="T40" fmla="*/ 10 w 1394"/>
                <a:gd name="T41" fmla="*/ 1548 h 2034"/>
                <a:gd name="T42" fmla="*/ 44 w 1394"/>
                <a:gd name="T43" fmla="*/ 1666 h 2034"/>
                <a:gd name="T44" fmla="*/ 102 w 1394"/>
                <a:gd name="T45" fmla="*/ 1770 h 2034"/>
                <a:gd name="T46" fmla="*/ 182 w 1394"/>
                <a:gd name="T47" fmla="*/ 1860 h 2034"/>
                <a:gd name="T48" fmla="*/ 286 w 1394"/>
                <a:gd name="T49" fmla="*/ 1934 h 2034"/>
                <a:gd name="T50" fmla="*/ 414 w 1394"/>
                <a:gd name="T51" fmla="*/ 1988 h 2034"/>
                <a:gd name="T52" fmla="*/ 566 w 1394"/>
                <a:gd name="T53" fmla="*/ 2022 h 2034"/>
                <a:gd name="T54" fmla="*/ 744 w 1394"/>
                <a:gd name="T55" fmla="*/ 2034 h 2034"/>
                <a:gd name="T56" fmla="*/ 892 w 1394"/>
                <a:gd name="T57" fmla="*/ 2028 h 2034"/>
                <a:gd name="T58" fmla="*/ 1074 w 1394"/>
                <a:gd name="T59" fmla="*/ 2004 h 2034"/>
                <a:gd name="T60" fmla="*/ 1232 w 1394"/>
                <a:gd name="T61" fmla="*/ 1964 h 2034"/>
                <a:gd name="T62" fmla="*/ 1364 w 1394"/>
                <a:gd name="T63" fmla="*/ 1910 h 2034"/>
                <a:gd name="T64" fmla="*/ 1392 w 1394"/>
                <a:gd name="T65" fmla="*/ 592 h 2034"/>
                <a:gd name="T66" fmla="*/ 1370 w 1394"/>
                <a:gd name="T67" fmla="*/ 434 h 2034"/>
                <a:gd name="T68" fmla="*/ 1322 w 1394"/>
                <a:gd name="T69" fmla="*/ 304 h 2034"/>
                <a:gd name="T70" fmla="*/ 1252 w 1394"/>
                <a:gd name="T71" fmla="*/ 200 h 2034"/>
                <a:gd name="T72" fmla="*/ 1162 w 1394"/>
                <a:gd name="T73" fmla="*/ 120 h 2034"/>
                <a:gd name="T74" fmla="*/ 1056 w 1394"/>
                <a:gd name="T75" fmla="*/ 62 h 2034"/>
                <a:gd name="T76" fmla="*/ 938 w 1394"/>
                <a:gd name="T77" fmla="*/ 24 h 2034"/>
                <a:gd name="T78" fmla="*/ 708 w 1394"/>
                <a:gd name="T79" fmla="*/ 0 h 2034"/>
                <a:gd name="T80" fmla="*/ 1060 w 1394"/>
                <a:gd name="T81" fmla="*/ 1798 h 2034"/>
                <a:gd name="T82" fmla="*/ 904 w 1394"/>
                <a:gd name="T83" fmla="*/ 1838 h 2034"/>
                <a:gd name="T84" fmla="*/ 770 w 1394"/>
                <a:gd name="T85" fmla="*/ 1848 h 2034"/>
                <a:gd name="T86" fmla="*/ 574 w 1394"/>
                <a:gd name="T87" fmla="*/ 1820 h 2034"/>
                <a:gd name="T88" fmla="*/ 428 w 1394"/>
                <a:gd name="T89" fmla="*/ 1736 h 2034"/>
                <a:gd name="T90" fmla="*/ 354 w 1394"/>
                <a:gd name="T91" fmla="*/ 1638 h 2034"/>
                <a:gd name="T92" fmla="*/ 306 w 1394"/>
                <a:gd name="T93" fmla="*/ 1464 h 2034"/>
                <a:gd name="T94" fmla="*/ 308 w 1394"/>
                <a:gd name="T95" fmla="*/ 1340 h 2034"/>
                <a:gd name="T96" fmla="*/ 334 w 1394"/>
                <a:gd name="T97" fmla="*/ 1220 h 2034"/>
                <a:gd name="T98" fmla="*/ 386 w 1394"/>
                <a:gd name="T99" fmla="*/ 1126 h 2034"/>
                <a:gd name="T100" fmla="*/ 464 w 1394"/>
                <a:gd name="T101" fmla="*/ 1056 h 2034"/>
                <a:gd name="T102" fmla="*/ 566 w 1394"/>
                <a:gd name="T103" fmla="*/ 1004 h 2034"/>
                <a:gd name="T104" fmla="*/ 690 w 1394"/>
                <a:gd name="T105" fmla="*/ 970 h 2034"/>
                <a:gd name="T106" fmla="*/ 1000 w 1394"/>
                <a:gd name="T107" fmla="*/ 942 h 2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94" h="2034">
                  <a:moveTo>
                    <a:pt x="708" y="0"/>
                  </a:moveTo>
                  <a:lnTo>
                    <a:pt x="708" y="0"/>
                  </a:lnTo>
                  <a:lnTo>
                    <a:pt x="660" y="2"/>
                  </a:lnTo>
                  <a:lnTo>
                    <a:pt x="610" y="4"/>
                  </a:lnTo>
                  <a:lnTo>
                    <a:pt x="564" y="8"/>
                  </a:lnTo>
                  <a:lnTo>
                    <a:pt x="518" y="14"/>
                  </a:lnTo>
                  <a:lnTo>
                    <a:pt x="474" y="22"/>
                  </a:lnTo>
                  <a:lnTo>
                    <a:pt x="432" y="30"/>
                  </a:lnTo>
                  <a:lnTo>
                    <a:pt x="390" y="40"/>
                  </a:lnTo>
                  <a:lnTo>
                    <a:pt x="352" y="50"/>
                  </a:lnTo>
                  <a:lnTo>
                    <a:pt x="280" y="72"/>
                  </a:lnTo>
                  <a:lnTo>
                    <a:pt x="214" y="98"/>
                  </a:lnTo>
                  <a:lnTo>
                    <a:pt x="158" y="122"/>
                  </a:lnTo>
                  <a:lnTo>
                    <a:pt x="112" y="146"/>
                  </a:lnTo>
                  <a:lnTo>
                    <a:pt x="112" y="370"/>
                  </a:lnTo>
                  <a:lnTo>
                    <a:pt x="112" y="370"/>
                  </a:lnTo>
                  <a:lnTo>
                    <a:pt x="160" y="346"/>
                  </a:lnTo>
                  <a:lnTo>
                    <a:pt x="218" y="320"/>
                  </a:lnTo>
                  <a:lnTo>
                    <a:pt x="284" y="294"/>
                  </a:lnTo>
                  <a:lnTo>
                    <a:pt x="356" y="268"/>
                  </a:lnTo>
                  <a:lnTo>
                    <a:pt x="432" y="246"/>
                  </a:lnTo>
                  <a:lnTo>
                    <a:pt x="470" y="236"/>
                  </a:lnTo>
                  <a:lnTo>
                    <a:pt x="508" y="228"/>
                  </a:lnTo>
                  <a:lnTo>
                    <a:pt x="546" y="220"/>
                  </a:lnTo>
                  <a:lnTo>
                    <a:pt x="584" y="216"/>
                  </a:lnTo>
                  <a:lnTo>
                    <a:pt x="622" y="212"/>
                  </a:lnTo>
                  <a:lnTo>
                    <a:pt x="658" y="210"/>
                  </a:lnTo>
                  <a:lnTo>
                    <a:pt x="658" y="210"/>
                  </a:lnTo>
                  <a:lnTo>
                    <a:pt x="704" y="212"/>
                  </a:lnTo>
                  <a:lnTo>
                    <a:pt x="748" y="216"/>
                  </a:lnTo>
                  <a:lnTo>
                    <a:pt x="792" y="220"/>
                  </a:lnTo>
                  <a:lnTo>
                    <a:pt x="832" y="230"/>
                  </a:lnTo>
                  <a:lnTo>
                    <a:pt x="870" y="240"/>
                  </a:lnTo>
                  <a:lnTo>
                    <a:pt x="904" y="254"/>
                  </a:lnTo>
                  <a:lnTo>
                    <a:pt x="938" y="272"/>
                  </a:lnTo>
                  <a:lnTo>
                    <a:pt x="968" y="292"/>
                  </a:lnTo>
                  <a:lnTo>
                    <a:pt x="996" y="316"/>
                  </a:lnTo>
                  <a:lnTo>
                    <a:pt x="1008" y="330"/>
                  </a:lnTo>
                  <a:lnTo>
                    <a:pt x="1020" y="344"/>
                  </a:lnTo>
                  <a:lnTo>
                    <a:pt x="1030" y="360"/>
                  </a:lnTo>
                  <a:lnTo>
                    <a:pt x="1040" y="376"/>
                  </a:lnTo>
                  <a:lnTo>
                    <a:pt x="1050" y="394"/>
                  </a:lnTo>
                  <a:lnTo>
                    <a:pt x="1058" y="412"/>
                  </a:lnTo>
                  <a:lnTo>
                    <a:pt x="1066" y="430"/>
                  </a:lnTo>
                  <a:lnTo>
                    <a:pt x="1072" y="452"/>
                  </a:lnTo>
                  <a:lnTo>
                    <a:pt x="1082" y="496"/>
                  </a:lnTo>
                  <a:lnTo>
                    <a:pt x="1088" y="546"/>
                  </a:lnTo>
                  <a:lnTo>
                    <a:pt x="1090" y="600"/>
                  </a:lnTo>
                  <a:lnTo>
                    <a:pt x="1090" y="754"/>
                  </a:lnTo>
                  <a:lnTo>
                    <a:pt x="1090" y="754"/>
                  </a:lnTo>
                  <a:lnTo>
                    <a:pt x="974" y="756"/>
                  </a:lnTo>
                  <a:lnTo>
                    <a:pt x="862" y="762"/>
                  </a:lnTo>
                  <a:lnTo>
                    <a:pt x="756" y="772"/>
                  </a:lnTo>
                  <a:lnTo>
                    <a:pt x="704" y="778"/>
                  </a:lnTo>
                  <a:lnTo>
                    <a:pt x="654" y="786"/>
                  </a:lnTo>
                  <a:lnTo>
                    <a:pt x="606" y="794"/>
                  </a:lnTo>
                  <a:lnTo>
                    <a:pt x="558" y="804"/>
                  </a:lnTo>
                  <a:lnTo>
                    <a:pt x="512" y="816"/>
                  </a:lnTo>
                  <a:lnTo>
                    <a:pt x="468" y="828"/>
                  </a:lnTo>
                  <a:lnTo>
                    <a:pt x="426" y="842"/>
                  </a:lnTo>
                  <a:lnTo>
                    <a:pt x="384" y="858"/>
                  </a:lnTo>
                  <a:lnTo>
                    <a:pt x="346" y="874"/>
                  </a:lnTo>
                  <a:lnTo>
                    <a:pt x="308" y="892"/>
                  </a:lnTo>
                  <a:lnTo>
                    <a:pt x="272" y="912"/>
                  </a:lnTo>
                  <a:lnTo>
                    <a:pt x="240" y="932"/>
                  </a:lnTo>
                  <a:lnTo>
                    <a:pt x="208" y="956"/>
                  </a:lnTo>
                  <a:lnTo>
                    <a:pt x="178" y="980"/>
                  </a:lnTo>
                  <a:lnTo>
                    <a:pt x="150" y="1006"/>
                  </a:lnTo>
                  <a:lnTo>
                    <a:pt x="126" y="1034"/>
                  </a:lnTo>
                  <a:lnTo>
                    <a:pt x="102" y="1064"/>
                  </a:lnTo>
                  <a:lnTo>
                    <a:pt x="80" y="1096"/>
                  </a:lnTo>
                  <a:lnTo>
                    <a:pt x="62" y="1130"/>
                  </a:lnTo>
                  <a:lnTo>
                    <a:pt x="46" y="1164"/>
                  </a:lnTo>
                  <a:lnTo>
                    <a:pt x="32" y="1202"/>
                  </a:lnTo>
                  <a:lnTo>
                    <a:pt x="20" y="1242"/>
                  </a:lnTo>
                  <a:lnTo>
                    <a:pt x="12" y="1282"/>
                  </a:lnTo>
                  <a:lnTo>
                    <a:pt x="4" y="1326"/>
                  </a:lnTo>
                  <a:lnTo>
                    <a:pt x="0" y="1372"/>
                  </a:lnTo>
                  <a:lnTo>
                    <a:pt x="0" y="1420"/>
                  </a:lnTo>
                  <a:lnTo>
                    <a:pt x="0" y="1420"/>
                  </a:lnTo>
                  <a:lnTo>
                    <a:pt x="0" y="1452"/>
                  </a:lnTo>
                  <a:lnTo>
                    <a:pt x="2" y="1484"/>
                  </a:lnTo>
                  <a:lnTo>
                    <a:pt x="6" y="1516"/>
                  </a:lnTo>
                  <a:lnTo>
                    <a:pt x="10" y="1548"/>
                  </a:lnTo>
                  <a:lnTo>
                    <a:pt x="18" y="1578"/>
                  </a:lnTo>
                  <a:lnTo>
                    <a:pt x="24" y="1608"/>
                  </a:lnTo>
                  <a:lnTo>
                    <a:pt x="34" y="1638"/>
                  </a:lnTo>
                  <a:lnTo>
                    <a:pt x="44" y="1666"/>
                  </a:lnTo>
                  <a:lnTo>
                    <a:pt x="56" y="1694"/>
                  </a:lnTo>
                  <a:lnTo>
                    <a:pt x="70" y="1720"/>
                  </a:lnTo>
                  <a:lnTo>
                    <a:pt x="84" y="1746"/>
                  </a:lnTo>
                  <a:lnTo>
                    <a:pt x="102" y="1770"/>
                  </a:lnTo>
                  <a:lnTo>
                    <a:pt x="120" y="1794"/>
                  </a:lnTo>
                  <a:lnTo>
                    <a:pt x="138" y="1818"/>
                  </a:lnTo>
                  <a:lnTo>
                    <a:pt x="160" y="1840"/>
                  </a:lnTo>
                  <a:lnTo>
                    <a:pt x="182" y="1860"/>
                  </a:lnTo>
                  <a:lnTo>
                    <a:pt x="206" y="1880"/>
                  </a:lnTo>
                  <a:lnTo>
                    <a:pt x="230" y="1900"/>
                  </a:lnTo>
                  <a:lnTo>
                    <a:pt x="258" y="1918"/>
                  </a:lnTo>
                  <a:lnTo>
                    <a:pt x="286" y="1934"/>
                  </a:lnTo>
                  <a:lnTo>
                    <a:pt x="316" y="1950"/>
                  </a:lnTo>
                  <a:lnTo>
                    <a:pt x="346" y="1964"/>
                  </a:lnTo>
                  <a:lnTo>
                    <a:pt x="380" y="1976"/>
                  </a:lnTo>
                  <a:lnTo>
                    <a:pt x="414" y="1988"/>
                  </a:lnTo>
                  <a:lnTo>
                    <a:pt x="450" y="1998"/>
                  </a:lnTo>
                  <a:lnTo>
                    <a:pt x="486" y="2008"/>
                  </a:lnTo>
                  <a:lnTo>
                    <a:pt x="526" y="2016"/>
                  </a:lnTo>
                  <a:lnTo>
                    <a:pt x="566" y="2022"/>
                  </a:lnTo>
                  <a:lnTo>
                    <a:pt x="608" y="2028"/>
                  </a:lnTo>
                  <a:lnTo>
                    <a:pt x="652" y="2030"/>
                  </a:lnTo>
                  <a:lnTo>
                    <a:pt x="698" y="2034"/>
                  </a:lnTo>
                  <a:lnTo>
                    <a:pt x="744" y="2034"/>
                  </a:lnTo>
                  <a:lnTo>
                    <a:pt x="744" y="2034"/>
                  </a:lnTo>
                  <a:lnTo>
                    <a:pt x="794" y="2034"/>
                  </a:lnTo>
                  <a:lnTo>
                    <a:pt x="844" y="2032"/>
                  </a:lnTo>
                  <a:lnTo>
                    <a:pt x="892" y="2028"/>
                  </a:lnTo>
                  <a:lnTo>
                    <a:pt x="940" y="2024"/>
                  </a:lnTo>
                  <a:lnTo>
                    <a:pt x="986" y="2018"/>
                  </a:lnTo>
                  <a:lnTo>
                    <a:pt x="1030" y="2012"/>
                  </a:lnTo>
                  <a:lnTo>
                    <a:pt x="1074" y="2004"/>
                  </a:lnTo>
                  <a:lnTo>
                    <a:pt x="1116" y="1996"/>
                  </a:lnTo>
                  <a:lnTo>
                    <a:pt x="1156" y="1986"/>
                  </a:lnTo>
                  <a:lnTo>
                    <a:pt x="1194" y="1976"/>
                  </a:lnTo>
                  <a:lnTo>
                    <a:pt x="1232" y="1964"/>
                  </a:lnTo>
                  <a:lnTo>
                    <a:pt x="1268" y="1952"/>
                  </a:lnTo>
                  <a:lnTo>
                    <a:pt x="1302" y="1938"/>
                  </a:lnTo>
                  <a:lnTo>
                    <a:pt x="1334" y="1924"/>
                  </a:lnTo>
                  <a:lnTo>
                    <a:pt x="1364" y="1910"/>
                  </a:lnTo>
                  <a:lnTo>
                    <a:pt x="1394" y="1894"/>
                  </a:lnTo>
                  <a:lnTo>
                    <a:pt x="1392" y="636"/>
                  </a:lnTo>
                  <a:lnTo>
                    <a:pt x="1392" y="636"/>
                  </a:lnTo>
                  <a:lnTo>
                    <a:pt x="1392" y="592"/>
                  </a:lnTo>
                  <a:lnTo>
                    <a:pt x="1388" y="550"/>
                  </a:lnTo>
                  <a:lnTo>
                    <a:pt x="1384" y="508"/>
                  </a:lnTo>
                  <a:lnTo>
                    <a:pt x="1378" y="470"/>
                  </a:lnTo>
                  <a:lnTo>
                    <a:pt x="1370" y="434"/>
                  </a:lnTo>
                  <a:lnTo>
                    <a:pt x="1360" y="398"/>
                  </a:lnTo>
                  <a:lnTo>
                    <a:pt x="1348" y="366"/>
                  </a:lnTo>
                  <a:lnTo>
                    <a:pt x="1336" y="334"/>
                  </a:lnTo>
                  <a:lnTo>
                    <a:pt x="1322" y="304"/>
                  </a:lnTo>
                  <a:lnTo>
                    <a:pt x="1306" y="276"/>
                  </a:lnTo>
                  <a:lnTo>
                    <a:pt x="1290" y="248"/>
                  </a:lnTo>
                  <a:lnTo>
                    <a:pt x="1272" y="224"/>
                  </a:lnTo>
                  <a:lnTo>
                    <a:pt x="1252" y="200"/>
                  </a:lnTo>
                  <a:lnTo>
                    <a:pt x="1232" y="178"/>
                  </a:lnTo>
                  <a:lnTo>
                    <a:pt x="1210" y="156"/>
                  </a:lnTo>
                  <a:lnTo>
                    <a:pt x="1186" y="138"/>
                  </a:lnTo>
                  <a:lnTo>
                    <a:pt x="1162" y="120"/>
                  </a:lnTo>
                  <a:lnTo>
                    <a:pt x="1138" y="104"/>
                  </a:lnTo>
                  <a:lnTo>
                    <a:pt x="1112" y="88"/>
                  </a:lnTo>
                  <a:lnTo>
                    <a:pt x="1084" y="74"/>
                  </a:lnTo>
                  <a:lnTo>
                    <a:pt x="1056" y="62"/>
                  </a:lnTo>
                  <a:lnTo>
                    <a:pt x="1028" y="50"/>
                  </a:lnTo>
                  <a:lnTo>
                    <a:pt x="998" y="40"/>
                  </a:lnTo>
                  <a:lnTo>
                    <a:pt x="968" y="32"/>
                  </a:lnTo>
                  <a:lnTo>
                    <a:pt x="938" y="24"/>
                  </a:lnTo>
                  <a:lnTo>
                    <a:pt x="906" y="18"/>
                  </a:lnTo>
                  <a:lnTo>
                    <a:pt x="842" y="8"/>
                  </a:lnTo>
                  <a:lnTo>
                    <a:pt x="776" y="2"/>
                  </a:lnTo>
                  <a:lnTo>
                    <a:pt x="708" y="0"/>
                  </a:lnTo>
                  <a:lnTo>
                    <a:pt x="708" y="0"/>
                  </a:lnTo>
                  <a:close/>
                  <a:moveTo>
                    <a:pt x="1092" y="1782"/>
                  </a:moveTo>
                  <a:lnTo>
                    <a:pt x="1092" y="1782"/>
                  </a:lnTo>
                  <a:lnTo>
                    <a:pt x="1060" y="1798"/>
                  </a:lnTo>
                  <a:lnTo>
                    <a:pt x="1026" y="1810"/>
                  </a:lnTo>
                  <a:lnTo>
                    <a:pt x="988" y="1822"/>
                  </a:lnTo>
                  <a:lnTo>
                    <a:pt x="948" y="1832"/>
                  </a:lnTo>
                  <a:lnTo>
                    <a:pt x="904" y="1838"/>
                  </a:lnTo>
                  <a:lnTo>
                    <a:pt x="860" y="1844"/>
                  </a:lnTo>
                  <a:lnTo>
                    <a:pt x="816" y="1848"/>
                  </a:lnTo>
                  <a:lnTo>
                    <a:pt x="770" y="1848"/>
                  </a:lnTo>
                  <a:lnTo>
                    <a:pt x="770" y="1848"/>
                  </a:lnTo>
                  <a:lnTo>
                    <a:pt x="716" y="1846"/>
                  </a:lnTo>
                  <a:lnTo>
                    <a:pt x="666" y="1842"/>
                  </a:lnTo>
                  <a:lnTo>
                    <a:pt x="618" y="1832"/>
                  </a:lnTo>
                  <a:lnTo>
                    <a:pt x="574" y="1820"/>
                  </a:lnTo>
                  <a:lnTo>
                    <a:pt x="532" y="1804"/>
                  </a:lnTo>
                  <a:lnTo>
                    <a:pt x="494" y="1786"/>
                  </a:lnTo>
                  <a:lnTo>
                    <a:pt x="460" y="1762"/>
                  </a:lnTo>
                  <a:lnTo>
                    <a:pt x="428" y="1736"/>
                  </a:lnTo>
                  <a:lnTo>
                    <a:pt x="400" y="1708"/>
                  </a:lnTo>
                  <a:lnTo>
                    <a:pt x="386" y="1692"/>
                  </a:lnTo>
                  <a:lnTo>
                    <a:pt x="374" y="1674"/>
                  </a:lnTo>
                  <a:lnTo>
                    <a:pt x="354" y="1638"/>
                  </a:lnTo>
                  <a:lnTo>
                    <a:pt x="336" y="1600"/>
                  </a:lnTo>
                  <a:lnTo>
                    <a:pt x="322" y="1558"/>
                  </a:lnTo>
                  <a:lnTo>
                    <a:pt x="312" y="1512"/>
                  </a:lnTo>
                  <a:lnTo>
                    <a:pt x="306" y="1464"/>
                  </a:lnTo>
                  <a:lnTo>
                    <a:pt x="304" y="1412"/>
                  </a:lnTo>
                  <a:lnTo>
                    <a:pt x="304" y="1412"/>
                  </a:lnTo>
                  <a:lnTo>
                    <a:pt x="306" y="1376"/>
                  </a:lnTo>
                  <a:lnTo>
                    <a:pt x="308" y="1340"/>
                  </a:lnTo>
                  <a:lnTo>
                    <a:pt x="312" y="1308"/>
                  </a:lnTo>
                  <a:lnTo>
                    <a:pt x="318" y="1278"/>
                  </a:lnTo>
                  <a:lnTo>
                    <a:pt x="326" y="1248"/>
                  </a:lnTo>
                  <a:lnTo>
                    <a:pt x="334" y="1220"/>
                  </a:lnTo>
                  <a:lnTo>
                    <a:pt x="346" y="1194"/>
                  </a:lnTo>
                  <a:lnTo>
                    <a:pt x="358" y="1170"/>
                  </a:lnTo>
                  <a:lnTo>
                    <a:pt x="372" y="1148"/>
                  </a:lnTo>
                  <a:lnTo>
                    <a:pt x="386" y="1126"/>
                  </a:lnTo>
                  <a:lnTo>
                    <a:pt x="404" y="1106"/>
                  </a:lnTo>
                  <a:lnTo>
                    <a:pt x="422" y="1088"/>
                  </a:lnTo>
                  <a:lnTo>
                    <a:pt x="442" y="1072"/>
                  </a:lnTo>
                  <a:lnTo>
                    <a:pt x="464" y="1056"/>
                  </a:lnTo>
                  <a:lnTo>
                    <a:pt x="488" y="1042"/>
                  </a:lnTo>
                  <a:lnTo>
                    <a:pt x="512" y="1028"/>
                  </a:lnTo>
                  <a:lnTo>
                    <a:pt x="538" y="1016"/>
                  </a:lnTo>
                  <a:lnTo>
                    <a:pt x="566" y="1004"/>
                  </a:lnTo>
                  <a:lnTo>
                    <a:pt x="594" y="994"/>
                  </a:lnTo>
                  <a:lnTo>
                    <a:pt x="624" y="986"/>
                  </a:lnTo>
                  <a:lnTo>
                    <a:pt x="656" y="978"/>
                  </a:lnTo>
                  <a:lnTo>
                    <a:pt x="690" y="970"/>
                  </a:lnTo>
                  <a:lnTo>
                    <a:pt x="760" y="958"/>
                  </a:lnTo>
                  <a:lnTo>
                    <a:pt x="834" y="950"/>
                  </a:lnTo>
                  <a:lnTo>
                    <a:pt x="916" y="946"/>
                  </a:lnTo>
                  <a:lnTo>
                    <a:pt x="1000" y="942"/>
                  </a:lnTo>
                  <a:lnTo>
                    <a:pt x="1092" y="940"/>
                  </a:lnTo>
                  <a:lnTo>
                    <a:pt x="1092" y="1782"/>
                  </a:lnTo>
                  <a:close/>
                </a:path>
              </a:pathLst>
            </a:custGeom>
            <a:solidFill>
              <a:srgbClr val="00AB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24" name="Freeform 9"/>
            <p:cNvSpPr>
              <a:spLocks/>
            </p:cNvSpPr>
            <p:nvPr userDrawn="1"/>
          </p:nvSpPr>
          <p:spPr bwMode="auto">
            <a:xfrm>
              <a:off x="-271" y="3630"/>
              <a:ext cx="740" cy="202"/>
            </a:xfrm>
            <a:custGeom>
              <a:avLst/>
              <a:gdLst>
                <a:gd name="T0" fmla="*/ 0 w 740"/>
                <a:gd name="T1" fmla="*/ 2 h 202"/>
                <a:gd name="T2" fmla="*/ 2 w 740"/>
                <a:gd name="T3" fmla="*/ 202 h 202"/>
                <a:gd name="T4" fmla="*/ 740 w 740"/>
                <a:gd name="T5" fmla="*/ 202 h 202"/>
                <a:gd name="T6" fmla="*/ 740 w 740"/>
                <a:gd name="T7" fmla="*/ 0 h 202"/>
                <a:gd name="T8" fmla="*/ 0 w 740"/>
                <a:gd name="T9" fmla="*/ 2 h 202"/>
              </a:gdLst>
              <a:ahLst/>
              <a:cxnLst>
                <a:cxn ang="0">
                  <a:pos x="T0" y="T1"/>
                </a:cxn>
                <a:cxn ang="0">
                  <a:pos x="T2" y="T3"/>
                </a:cxn>
                <a:cxn ang="0">
                  <a:pos x="T4" y="T5"/>
                </a:cxn>
                <a:cxn ang="0">
                  <a:pos x="T6" y="T7"/>
                </a:cxn>
                <a:cxn ang="0">
                  <a:pos x="T8" y="T9"/>
                </a:cxn>
              </a:cxnLst>
              <a:rect l="0" t="0" r="r" b="b"/>
              <a:pathLst>
                <a:path w="740" h="202">
                  <a:moveTo>
                    <a:pt x="0" y="2"/>
                  </a:moveTo>
                  <a:lnTo>
                    <a:pt x="2" y="202"/>
                  </a:lnTo>
                  <a:lnTo>
                    <a:pt x="740" y="202"/>
                  </a:lnTo>
                  <a:lnTo>
                    <a:pt x="740" y="0"/>
                  </a:lnTo>
                  <a:lnTo>
                    <a:pt x="0" y="2"/>
                  </a:lnTo>
                  <a:close/>
                </a:path>
              </a:pathLst>
            </a:custGeom>
            <a:solidFill>
              <a:srgbClr val="00AB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25" name="Freeform 10"/>
            <p:cNvSpPr>
              <a:spLocks/>
            </p:cNvSpPr>
            <p:nvPr userDrawn="1"/>
          </p:nvSpPr>
          <p:spPr bwMode="auto">
            <a:xfrm>
              <a:off x="-269" y="3964"/>
              <a:ext cx="740" cy="204"/>
            </a:xfrm>
            <a:custGeom>
              <a:avLst/>
              <a:gdLst>
                <a:gd name="T0" fmla="*/ 0 w 740"/>
                <a:gd name="T1" fmla="*/ 204 h 204"/>
                <a:gd name="T2" fmla="*/ 740 w 740"/>
                <a:gd name="T3" fmla="*/ 202 h 204"/>
                <a:gd name="T4" fmla="*/ 738 w 740"/>
                <a:gd name="T5" fmla="*/ 0 h 204"/>
                <a:gd name="T6" fmla="*/ 0 w 740"/>
                <a:gd name="T7" fmla="*/ 2 h 204"/>
                <a:gd name="T8" fmla="*/ 0 w 740"/>
                <a:gd name="T9" fmla="*/ 204 h 204"/>
              </a:gdLst>
              <a:ahLst/>
              <a:cxnLst>
                <a:cxn ang="0">
                  <a:pos x="T0" y="T1"/>
                </a:cxn>
                <a:cxn ang="0">
                  <a:pos x="T2" y="T3"/>
                </a:cxn>
                <a:cxn ang="0">
                  <a:pos x="T4" y="T5"/>
                </a:cxn>
                <a:cxn ang="0">
                  <a:pos x="T6" y="T7"/>
                </a:cxn>
                <a:cxn ang="0">
                  <a:pos x="T8" y="T9"/>
                </a:cxn>
              </a:cxnLst>
              <a:rect l="0" t="0" r="r" b="b"/>
              <a:pathLst>
                <a:path w="740" h="204">
                  <a:moveTo>
                    <a:pt x="0" y="204"/>
                  </a:moveTo>
                  <a:lnTo>
                    <a:pt x="740" y="202"/>
                  </a:lnTo>
                  <a:lnTo>
                    <a:pt x="738" y="0"/>
                  </a:lnTo>
                  <a:lnTo>
                    <a:pt x="0" y="2"/>
                  </a:lnTo>
                  <a:lnTo>
                    <a:pt x="0" y="204"/>
                  </a:lnTo>
                  <a:close/>
                </a:path>
              </a:pathLst>
            </a:custGeom>
            <a:solidFill>
              <a:srgbClr val="00AB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26" name="Freeform 11"/>
            <p:cNvSpPr>
              <a:spLocks noEditPoints="1"/>
            </p:cNvSpPr>
            <p:nvPr userDrawn="1"/>
          </p:nvSpPr>
          <p:spPr bwMode="auto">
            <a:xfrm>
              <a:off x="-4069" y="3600"/>
              <a:ext cx="1392" cy="2034"/>
            </a:xfrm>
            <a:custGeom>
              <a:avLst/>
              <a:gdLst>
                <a:gd name="T0" fmla="*/ 610 w 1392"/>
                <a:gd name="T1" fmla="*/ 4 h 2034"/>
                <a:gd name="T2" fmla="*/ 432 w 1392"/>
                <a:gd name="T3" fmla="*/ 30 h 2034"/>
                <a:gd name="T4" fmla="*/ 214 w 1392"/>
                <a:gd name="T5" fmla="*/ 98 h 2034"/>
                <a:gd name="T6" fmla="*/ 112 w 1392"/>
                <a:gd name="T7" fmla="*/ 372 h 2034"/>
                <a:gd name="T8" fmla="*/ 356 w 1392"/>
                <a:gd name="T9" fmla="*/ 268 h 2034"/>
                <a:gd name="T10" fmla="*/ 548 w 1392"/>
                <a:gd name="T11" fmla="*/ 220 h 2034"/>
                <a:gd name="T12" fmla="*/ 658 w 1392"/>
                <a:gd name="T13" fmla="*/ 212 h 2034"/>
                <a:gd name="T14" fmla="*/ 830 w 1392"/>
                <a:gd name="T15" fmla="*/ 230 h 2034"/>
                <a:gd name="T16" fmla="*/ 968 w 1392"/>
                <a:gd name="T17" fmla="*/ 292 h 2034"/>
                <a:gd name="T18" fmla="*/ 1030 w 1392"/>
                <a:gd name="T19" fmla="*/ 360 h 2034"/>
                <a:gd name="T20" fmla="*/ 1064 w 1392"/>
                <a:gd name="T21" fmla="*/ 432 h 2034"/>
                <a:gd name="T22" fmla="*/ 1090 w 1392"/>
                <a:gd name="T23" fmla="*/ 600 h 2034"/>
                <a:gd name="T24" fmla="*/ 862 w 1392"/>
                <a:gd name="T25" fmla="*/ 762 h 2034"/>
                <a:gd name="T26" fmla="*/ 604 w 1392"/>
                <a:gd name="T27" fmla="*/ 794 h 2034"/>
                <a:gd name="T28" fmla="*/ 424 w 1392"/>
                <a:gd name="T29" fmla="*/ 842 h 2034"/>
                <a:gd name="T30" fmla="*/ 272 w 1392"/>
                <a:gd name="T31" fmla="*/ 912 h 2034"/>
                <a:gd name="T32" fmla="*/ 150 w 1392"/>
                <a:gd name="T33" fmla="*/ 1006 h 2034"/>
                <a:gd name="T34" fmla="*/ 62 w 1392"/>
                <a:gd name="T35" fmla="*/ 1130 h 2034"/>
                <a:gd name="T36" fmla="*/ 10 w 1392"/>
                <a:gd name="T37" fmla="*/ 1282 h 2034"/>
                <a:gd name="T38" fmla="*/ 0 w 1392"/>
                <a:gd name="T39" fmla="*/ 1420 h 2034"/>
                <a:gd name="T40" fmla="*/ 10 w 1392"/>
                <a:gd name="T41" fmla="*/ 1548 h 2034"/>
                <a:gd name="T42" fmla="*/ 44 w 1392"/>
                <a:gd name="T43" fmla="*/ 1666 h 2034"/>
                <a:gd name="T44" fmla="*/ 100 w 1392"/>
                <a:gd name="T45" fmla="*/ 1770 h 2034"/>
                <a:gd name="T46" fmla="*/ 182 w 1392"/>
                <a:gd name="T47" fmla="*/ 1860 h 2034"/>
                <a:gd name="T48" fmla="*/ 286 w 1392"/>
                <a:gd name="T49" fmla="*/ 1934 h 2034"/>
                <a:gd name="T50" fmla="*/ 414 w 1392"/>
                <a:gd name="T51" fmla="*/ 1988 h 2034"/>
                <a:gd name="T52" fmla="*/ 566 w 1392"/>
                <a:gd name="T53" fmla="*/ 2022 h 2034"/>
                <a:gd name="T54" fmla="*/ 744 w 1392"/>
                <a:gd name="T55" fmla="*/ 2034 h 2034"/>
                <a:gd name="T56" fmla="*/ 892 w 1392"/>
                <a:gd name="T57" fmla="*/ 2028 h 2034"/>
                <a:gd name="T58" fmla="*/ 1072 w 1392"/>
                <a:gd name="T59" fmla="*/ 2004 h 2034"/>
                <a:gd name="T60" fmla="*/ 1230 w 1392"/>
                <a:gd name="T61" fmla="*/ 1964 h 2034"/>
                <a:gd name="T62" fmla="*/ 1364 w 1392"/>
                <a:gd name="T63" fmla="*/ 1910 h 2034"/>
                <a:gd name="T64" fmla="*/ 1390 w 1392"/>
                <a:gd name="T65" fmla="*/ 592 h 2034"/>
                <a:gd name="T66" fmla="*/ 1368 w 1392"/>
                <a:gd name="T67" fmla="*/ 434 h 2034"/>
                <a:gd name="T68" fmla="*/ 1320 w 1392"/>
                <a:gd name="T69" fmla="*/ 304 h 2034"/>
                <a:gd name="T70" fmla="*/ 1250 w 1392"/>
                <a:gd name="T71" fmla="*/ 200 h 2034"/>
                <a:gd name="T72" fmla="*/ 1162 w 1392"/>
                <a:gd name="T73" fmla="*/ 120 h 2034"/>
                <a:gd name="T74" fmla="*/ 1056 w 1392"/>
                <a:gd name="T75" fmla="*/ 62 h 2034"/>
                <a:gd name="T76" fmla="*/ 938 w 1392"/>
                <a:gd name="T77" fmla="*/ 24 h 2034"/>
                <a:gd name="T78" fmla="*/ 708 w 1392"/>
                <a:gd name="T79" fmla="*/ 0 h 2034"/>
                <a:gd name="T80" fmla="*/ 1060 w 1392"/>
                <a:gd name="T81" fmla="*/ 1798 h 2034"/>
                <a:gd name="T82" fmla="*/ 904 w 1392"/>
                <a:gd name="T83" fmla="*/ 1840 h 2034"/>
                <a:gd name="T84" fmla="*/ 770 w 1392"/>
                <a:gd name="T85" fmla="*/ 1848 h 2034"/>
                <a:gd name="T86" fmla="*/ 574 w 1392"/>
                <a:gd name="T87" fmla="*/ 1820 h 2034"/>
                <a:gd name="T88" fmla="*/ 428 w 1392"/>
                <a:gd name="T89" fmla="*/ 1736 h 2034"/>
                <a:gd name="T90" fmla="*/ 354 w 1392"/>
                <a:gd name="T91" fmla="*/ 1640 h 2034"/>
                <a:gd name="T92" fmla="*/ 306 w 1392"/>
                <a:gd name="T93" fmla="*/ 1464 h 2034"/>
                <a:gd name="T94" fmla="*/ 308 w 1392"/>
                <a:gd name="T95" fmla="*/ 1342 h 2034"/>
                <a:gd name="T96" fmla="*/ 334 w 1392"/>
                <a:gd name="T97" fmla="*/ 1222 h 2034"/>
                <a:gd name="T98" fmla="*/ 386 w 1392"/>
                <a:gd name="T99" fmla="*/ 1128 h 2034"/>
                <a:gd name="T100" fmla="*/ 464 w 1392"/>
                <a:gd name="T101" fmla="*/ 1056 h 2034"/>
                <a:gd name="T102" fmla="*/ 566 w 1392"/>
                <a:gd name="T103" fmla="*/ 1004 h 2034"/>
                <a:gd name="T104" fmla="*/ 690 w 1392"/>
                <a:gd name="T105" fmla="*/ 970 h 2034"/>
                <a:gd name="T106" fmla="*/ 1000 w 1392"/>
                <a:gd name="T107" fmla="*/ 942 h 2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92" h="2034">
                  <a:moveTo>
                    <a:pt x="708" y="0"/>
                  </a:moveTo>
                  <a:lnTo>
                    <a:pt x="708" y="0"/>
                  </a:lnTo>
                  <a:lnTo>
                    <a:pt x="658" y="2"/>
                  </a:lnTo>
                  <a:lnTo>
                    <a:pt x="610" y="4"/>
                  </a:lnTo>
                  <a:lnTo>
                    <a:pt x="564" y="8"/>
                  </a:lnTo>
                  <a:lnTo>
                    <a:pt x="518" y="14"/>
                  </a:lnTo>
                  <a:lnTo>
                    <a:pt x="474" y="22"/>
                  </a:lnTo>
                  <a:lnTo>
                    <a:pt x="432" y="30"/>
                  </a:lnTo>
                  <a:lnTo>
                    <a:pt x="390" y="40"/>
                  </a:lnTo>
                  <a:lnTo>
                    <a:pt x="352" y="50"/>
                  </a:lnTo>
                  <a:lnTo>
                    <a:pt x="278" y="74"/>
                  </a:lnTo>
                  <a:lnTo>
                    <a:pt x="214" y="98"/>
                  </a:lnTo>
                  <a:lnTo>
                    <a:pt x="158" y="122"/>
                  </a:lnTo>
                  <a:lnTo>
                    <a:pt x="110" y="146"/>
                  </a:lnTo>
                  <a:lnTo>
                    <a:pt x="112" y="372"/>
                  </a:lnTo>
                  <a:lnTo>
                    <a:pt x="112" y="372"/>
                  </a:lnTo>
                  <a:lnTo>
                    <a:pt x="158" y="346"/>
                  </a:lnTo>
                  <a:lnTo>
                    <a:pt x="216" y="320"/>
                  </a:lnTo>
                  <a:lnTo>
                    <a:pt x="284" y="294"/>
                  </a:lnTo>
                  <a:lnTo>
                    <a:pt x="356" y="268"/>
                  </a:lnTo>
                  <a:lnTo>
                    <a:pt x="432" y="246"/>
                  </a:lnTo>
                  <a:lnTo>
                    <a:pt x="470" y="236"/>
                  </a:lnTo>
                  <a:lnTo>
                    <a:pt x="508" y="228"/>
                  </a:lnTo>
                  <a:lnTo>
                    <a:pt x="548" y="220"/>
                  </a:lnTo>
                  <a:lnTo>
                    <a:pt x="586" y="216"/>
                  </a:lnTo>
                  <a:lnTo>
                    <a:pt x="622" y="212"/>
                  </a:lnTo>
                  <a:lnTo>
                    <a:pt x="658" y="212"/>
                  </a:lnTo>
                  <a:lnTo>
                    <a:pt x="658" y="212"/>
                  </a:lnTo>
                  <a:lnTo>
                    <a:pt x="704" y="212"/>
                  </a:lnTo>
                  <a:lnTo>
                    <a:pt x="748" y="216"/>
                  </a:lnTo>
                  <a:lnTo>
                    <a:pt x="790" y="222"/>
                  </a:lnTo>
                  <a:lnTo>
                    <a:pt x="830" y="230"/>
                  </a:lnTo>
                  <a:lnTo>
                    <a:pt x="868" y="240"/>
                  </a:lnTo>
                  <a:lnTo>
                    <a:pt x="904" y="254"/>
                  </a:lnTo>
                  <a:lnTo>
                    <a:pt x="938" y="272"/>
                  </a:lnTo>
                  <a:lnTo>
                    <a:pt x="968" y="292"/>
                  </a:lnTo>
                  <a:lnTo>
                    <a:pt x="994" y="316"/>
                  </a:lnTo>
                  <a:lnTo>
                    <a:pt x="1006" y="330"/>
                  </a:lnTo>
                  <a:lnTo>
                    <a:pt x="1018" y="344"/>
                  </a:lnTo>
                  <a:lnTo>
                    <a:pt x="1030" y="360"/>
                  </a:lnTo>
                  <a:lnTo>
                    <a:pt x="1040" y="376"/>
                  </a:lnTo>
                  <a:lnTo>
                    <a:pt x="1048" y="394"/>
                  </a:lnTo>
                  <a:lnTo>
                    <a:pt x="1056" y="412"/>
                  </a:lnTo>
                  <a:lnTo>
                    <a:pt x="1064" y="432"/>
                  </a:lnTo>
                  <a:lnTo>
                    <a:pt x="1070" y="452"/>
                  </a:lnTo>
                  <a:lnTo>
                    <a:pt x="1080" y="496"/>
                  </a:lnTo>
                  <a:lnTo>
                    <a:pt x="1088" y="546"/>
                  </a:lnTo>
                  <a:lnTo>
                    <a:pt x="1090" y="600"/>
                  </a:lnTo>
                  <a:lnTo>
                    <a:pt x="1090" y="754"/>
                  </a:lnTo>
                  <a:lnTo>
                    <a:pt x="1090" y="754"/>
                  </a:lnTo>
                  <a:lnTo>
                    <a:pt x="974" y="756"/>
                  </a:lnTo>
                  <a:lnTo>
                    <a:pt x="862" y="762"/>
                  </a:lnTo>
                  <a:lnTo>
                    <a:pt x="754" y="772"/>
                  </a:lnTo>
                  <a:lnTo>
                    <a:pt x="704" y="778"/>
                  </a:lnTo>
                  <a:lnTo>
                    <a:pt x="654" y="786"/>
                  </a:lnTo>
                  <a:lnTo>
                    <a:pt x="604" y="794"/>
                  </a:lnTo>
                  <a:lnTo>
                    <a:pt x="558" y="804"/>
                  </a:lnTo>
                  <a:lnTo>
                    <a:pt x="512" y="816"/>
                  </a:lnTo>
                  <a:lnTo>
                    <a:pt x="468" y="828"/>
                  </a:lnTo>
                  <a:lnTo>
                    <a:pt x="424" y="842"/>
                  </a:lnTo>
                  <a:lnTo>
                    <a:pt x="384" y="858"/>
                  </a:lnTo>
                  <a:lnTo>
                    <a:pt x="346" y="874"/>
                  </a:lnTo>
                  <a:lnTo>
                    <a:pt x="308" y="892"/>
                  </a:lnTo>
                  <a:lnTo>
                    <a:pt x="272" y="912"/>
                  </a:lnTo>
                  <a:lnTo>
                    <a:pt x="238" y="934"/>
                  </a:lnTo>
                  <a:lnTo>
                    <a:pt x="208" y="956"/>
                  </a:lnTo>
                  <a:lnTo>
                    <a:pt x="178" y="980"/>
                  </a:lnTo>
                  <a:lnTo>
                    <a:pt x="150" y="1006"/>
                  </a:lnTo>
                  <a:lnTo>
                    <a:pt x="124" y="1034"/>
                  </a:lnTo>
                  <a:lnTo>
                    <a:pt x="102" y="1064"/>
                  </a:lnTo>
                  <a:lnTo>
                    <a:pt x="80" y="1096"/>
                  </a:lnTo>
                  <a:lnTo>
                    <a:pt x="62" y="1130"/>
                  </a:lnTo>
                  <a:lnTo>
                    <a:pt x="46" y="1166"/>
                  </a:lnTo>
                  <a:lnTo>
                    <a:pt x="32" y="1202"/>
                  </a:lnTo>
                  <a:lnTo>
                    <a:pt x="20" y="1242"/>
                  </a:lnTo>
                  <a:lnTo>
                    <a:pt x="10" y="1282"/>
                  </a:lnTo>
                  <a:lnTo>
                    <a:pt x="4" y="1326"/>
                  </a:lnTo>
                  <a:lnTo>
                    <a:pt x="0" y="1372"/>
                  </a:lnTo>
                  <a:lnTo>
                    <a:pt x="0" y="1420"/>
                  </a:lnTo>
                  <a:lnTo>
                    <a:pt x="0" y="1420"/>
                  </a:lnTo>
                  <a:lnTo>
                    <a:pt x="0" y="1452"/>
                  </a:lnTo>
                  <a:lnTo>
                    <a:pt x="2" y="1486"/>
                  </a:lnTo>
                  <a:lnTo>
                    <a:pt x="6" y="1518"/>
                  </a:lnTo>
                  <a:lnTo>
                    <a:pt x="10" y="1548"/>
                  </a:lnTo>
                  <a:lnTo>
                    <a:pt x="16" y="1578"/>
                  </a:lnTo>
                  <a:lnTo>
                    <a:pt x="24" y="1608"/>
                  </a:lnTo>
                  <a:lnTo>
                    <a:pt x="34" y="1638"/>
                  </a:lnTo>
                  <a:lnTo>
                    <a:pt x="44" y="1666"/>
                  </a:lnTo>
                  <a:lnTo>
                    <a:pt x="56" y="1694"/>
                  </a:lnTo>
                  <a:lnTo>
                    <a:pt x="70" y="1720"/>
                  </a:lnTo>
                  <a:lnTo>
                    <a:pt x="84" y="1746"/>
                  </a:lnTo>
                  <a:lnTo>
                    <a:pt x="100" y="1770"/>
                  </a:lnTo>
                  <a:lnTo>
                    <a:pt x="118" y="1794"/>
                  </a:lnTo>
                  <a:lnTo>
                    <a:pt x="138" y="1818"/>
                  </a:lnTo>
                  <a:lnTo>
                    <a:pt x="158" y="1840"/>
                  </a:lnTo>
                  <a:lnTo>
                    <a:pt x="182" y="1860"/>
                  </a:lnTo>
                  <a:lnTo>
                    <a:pt x="204" y="1880"/>
                  </a:lnTo>
                  <a:lnTo>
                    <a:pt x="230" y="1900"/>
                  </a:lnTo>
                  <a:lnTo>
                    <a:pt x="256" y="1918"/>
                  </a:lnTo>
                  <a:lnTo>
                    <a:pt x="286" y="1934"/>
                  </a:lnTo>
                  <a:lnTo>
                    <a:pt x="314" y="1950"/>
                  </a:lnTo>
                  <a:lnTo>
                    <a:pt x="346" y="1964"/>
                  </a:lnTo>
                  <a:lnTo>
                    <a:pt x="378" y="1976"/>
                  </a:lnTo>
                  <a:lnTo>
                    <a:pt x="414" y="1988"/>
                  </a:lnTo>
                  <a:lnTo>
                    <a:pt x="450" y="2000"/>
                  </a:lnTo>
                  <a:lnTo>
                    <a:pt x="486" y="2008"/>
                  </a:lnTo>
                  <a:lnTo>
                    <a:pt x="526" y="2016"/>
                  </a:lnTo>
                  <a:lnTo>
                    <a:pt x="566" y="2022"/>
                  </a:lnTo>
                  <a:lnTo>
                    <a:pt x="608" y="2028"/>
                  </a:lnTo>
                  <a:lnTo>
                    <a:pt x="652" y="2032"/>
                  </a:lnTo>
                  <a:lnTo>
                    <a:pt x="698" y="2034"/>
                  </a:lnTo>
                  <a:lnTo>
                    <a:pt x="744" y="2034"/>
                  </a:lnTo>
                  <a:lnTo>
                    <a:pt x="744" y="2034"/>
                  </a:lnTo>
                  <a:lnTo>
                    <a:pt x="794" y="2034"/>
                  </a:lnTo>
                  <a:lnTo>
                    <a:pt x="844" y="2032"/>
                  </a:lnTo>
                  <a:lnTo>
                    <a:pt x="892" y="2028"/>
                  </a:lnTo>
                  <a:lnTo>
                    <a:pt x="938" y="2024"/>
                  </a:lnTo>
                  <a:lnTo>
                    <a:pt x="984" y="2018"/>
                  </a:lnTo>
                  <a:lnTo>
                    <a:pt x="1030" y="2012"/>
                  </a:lnTo>
                  <a:lnTo>
                    <a:pt x="1072" y="2004"/>
                  </a:lnTo>
                  <a:lnTo>
                    <a:pt x="1114" y="1996"/>
                  </a:lnTo>
                  <a:lnTo>
                    <a:pt x="1154" y="1986"/>
                  </a:lnTo>
                  <a:lnTo>
                    <a:pt x="1194" y="1976"/>
                  </a:lnTo>
                  <a:lnTo>
                    <a:pt x="1230" y="1964"/>
                  </a:lnTo>
                  <a:lnTo>
                    <a:pt x="1266" y="1952"/>
                  </a:lnTo>
                  <a:lnTo>
                    <a:pt x="1300" y="1938"/>
                  </a:lnTo>
                  <a:lnTo>
                    <a:pt x="1334" y="1926"/>
                  </a:lnTo>
                  <a:lnTo>
                    <a:pt x="1364" y="1910"/>
                  </a:lnTo>
                  <a:lnTo>
                    <a:pt x="1392" y="1896"/>
                  </a:lnTo>
                  <a:lnTo>
                    <a:pt x="1390" y="636"/>
                  </a:lnTo>
                  <a:lnTo>
                    <a:pt x="1390" y="636"/>
                  </a:lnTo>
                  <a:lnTo>
                    <a:pt x="1390" y="592"/>
                  </a:lnTo>
                  <a:lnTo>
                    <a:pt x="1386" y="550"/>
                  </a:lnTo>
                  <a:lnTo>
                    <a:pt x="1382" y="510"/>
                  </a:lnTo>
                  <a:lnTo>
                    <a:pt x="1376" y="470"/>
                  </a:lnTo>
                  <a:lnTo>
                    <a:pt x="1368" y="434"/>
                  </a:lnTo>
                  <a:lnTo>
                    <a:pt x="1358" y="398"/>
                  </a:lnTo>
                  <a:lnTo>
                    <a:pt x="1348" y="366"/>
                  </a:lnTo>
                  <a:lnTo>
                    <a:pt x="1334" y="334"/>
                  </a:lnTo>
                  <a:lnTo>
                    <a:pt x="1320" y="304"/>
                  </a:lnTo>
                  <a:lnTo>
                    <a:pt x="1306" y="276"/>
                  </a:lnTo>
                  <a:lnTo>
                    <a:pt x="1288" y="248"/>
                  </a:lnTo>
                  <a:lnTo>
                    <a:pt x="1270" y="224"/>
                  </a:lnTo>
                  <a:lnTo>
                    <a:pt x="1250" y="200"/>
                  </a:lnTo>
                  <a:lnTo>
                    <a:pt x="1230" y="178"/>
                  </a:lnTo>
                  <a:lnTo>
                    <a:pt x="1208" y="158"/>
                  </a:lnTo>
                  <a:lnTo>
                    <a:pt x="1186" y="138"/>
                  </a:lnTo>
                  <a:lnTo>
                    <a:pt x="1162" y="120"/>
                  </a:lnTo>
                  <a:lnTo>
                    <a:pt x="1136" y="104"/>
                  </a:lnTo>
                  <a:lnTo>
                    <a:pt x="1110" y="88"/>
                  </a:lnTo>
                  <a:lnTo>
                    <a:pt x="1084" y="74"/>
                  </a:lnTo>
                  <a:lnTo>
                    <a:pt x="1056" y="62"/>
                  </a:lnTo>
                  <a:lnTo>
                    <a:pt x="1026" y="52"/>
                  </a:lnTo>
                  <a:lnTo>
                    <a:pt x="998" y="40"/>
                  </a:lnTo>
                  <a:lnTo>
                    <a:pt x="968" y="32"/>
                  </a:lnTo>
                  <a:lnTo>
                    <a:pt x="938" y="24"/>
                  </a:lnTo>
                  <a:lnTo>
                    <a:pt x="906" y="18"/>
                  </a:lnTo>
                  <a:lnTo>
                    <a:pt x="842" y="8"/>
                  </a:lnTo>
                  <a:lnTo>
                    <a:pt x="776" y="2"/>
                  </a:lnTo>
                  <a:lnTo>
                    <a:pt x="708" y="0"/>
                  </a:lnTo>
                  <a:lnTo>
                    <a:pt x="708" y="0"/>
                  </a:lnTo>
                  <a:close/>
                  <a:moveTo>
                    <a:pt x="1092" y="1782"/>
                  </a:moveTo>
                  <a:lnTo>
                    <a:pt x="1092" y="1782"/>
                  </a:lnTo>
                  <a:lnTo>
                    <a:pt x="1060" y="1798"/>
                  </a:lnTo>
                  <a:lnTo>
                    <a:pt x="1024" y="1812"/>
                  </a:lnTo>
                  <a:lnTo>
                    <a:pt x="986" y="1822"/>
                  </a:lnTo>
                  <a:lnTo>
                    <a:pt x="946" y="1832"/>
                  </a:lnTo>
                  <a:lnTo>
                    <a:pt x="904" y="1840"/>
                  </a:lnTo>
                  <a:lnTo>
                    <a:pt x="860" y="1844"/>
                  </a:lnTo>
                  <a:lnTo>
                    <a:pt x="816" y="1848"/>
                  </a:lnTo>
                  <a:lnTo>
                    <a:pt x="770" y="1848"/>
                  </a:lnTo>
                  <a:lnTo>
                    <a:pt x="770" y="1848"/>
                  </a:lnTo>
                  <a:lnTo>
                    <a:pt x="716" y="1846"/>
                  </a:lnTo>
                  <a:lnTo>
                    <a:pt x="666" y="1842"/>
                  </a:lnTo>
                  <a:lnTo>
                    <a:pt x="618" y="1832"/>
                  </a:lnTo>
                  <a:lnTo>
                    <a:pt x="574" y="1820"/>
                  </a:lnTo>
                  <a:lnTo>
                    <a:pt x="532" y="1804"/>
                  </a:lnTo>
                  <a:lnTo>
                    <a:pt x="494" y="1786"/>
                  </a:lnTo>
                  <a:lnTo>
                    <a:pt x="460" y="1762"/>
                  </a:lnTo>
                  <a:lnTo>
                    <a:pt x="428" y="1736"/>
                  </a:lnTo>
                  <a:lnTo>
                    <a:pt x="400" y="1708"/>
                  </a:lnTo>
                  <a:lnTo>
                    <a:pt x="386" y="1692"/>
                  </a:lnTo>
                  <a:lnTo>
                    <a:pt x="374" y="1674"/>
                  </a:lnTo>
                  <a:lnTo>
                    <a:pt x="354" y="1640"/>
                  </a:lnTo>
                  <a:lnTo>
                    <a:pt x="336" y="1600"/>
                  </a:lnTo>
                  <a:lnTo>
                    <a:pt x="322" y="1558"/>
                  </a:lnTo>
                  <a:lnTo>
                    <a:pt x="312" y="1512"/>
                  </a:lnTo>
                  <a:lnTo>
                    <a:pt x="306" y="1464"/>
                  </a:lnTo>
                  <a:lnTo>
                    <a:pt x="304" y="1412"/>
                  </a:lnTo>
                  <a:lnTo>
                    <a:pt x="304" y="1412"/>
                  </a:lnTo>
                  <a:lnTo>
                    <a:pt x="304" y="1376"/>
                  </a:lnTo>
                  <a:lnTo>
                    <a:pt x="308" y="1342"/>
                  </a:lnTo>
                  <a:lnTo>
                    <a:pt x="312" y="1308"/>
                  </a:lnTo>
                  <a:lnTo>
                    <a:pt x="318" y="1278"/>
                  </a:lnTo>
                  <a:lnTo>
                    <a:pt x="324" y="1248"/>
                  </a:lnTo>
                  <a:lnTo>
                    <a:pt x="334" y="1222"/>
                  </a:lnTo>
                  <a:lnTo>
                    <a:pt x="344" y="1196"/>
                  </a:lnTo>
                  <a:lnTo>
                    <a:pt x="358" y="1172"/>
                  </a:lnTo>
                  <a:lnTo>
                    <a:pt x="372" y="1148"/>
                  </a:lnTo>
                  <a:lnTo>
                    <a:pt x="386" y="1128"/>
                  </a:lnTo>
                  <a:lnTo>
                    <a:pt x="404" y="1108"/>
                  </a:lnTo>
                  <a:lnTo>
                    <a:pt x="422" y="1088"/>
                  </a:lnTo>
                  <a:lnTo>
                    <a:pt x="442" y="1072"/>
                  </a:lnTo>
                  <a:lnTo>
                    <a:pt x="464" y="1056"/>
                  </a:lnTo>
                  <a:lnTo>
                    <a:pt x="488" y="1042"/>
                  </a:lnTo>
                  <a:lnTo>
                    <a:pt x="512" y="1028"/>
                  </a:lnTo>
                  <a:lnTo>
                    <a:pt x="538" y="1016"/>
                  </a:lnTo>
                  <a:lnTo>
                    <a:pt x="566" y="1004"/>
                  </a:lnTo>
                  <a:lnTo>
                    <a:pt x="594" y="994"/>
                  </a:lnTo>
                  <a:lnTo>
                    <a:pt x="624" y="986"/>
                  </a:lnTo>
                  <a:lnTo>
                    <a:pt x="656" y="978"/>
                  </a:lnTo>
                  <a:lnTo>
                    <a:pt x="690" y="970"/>
                  </a:lnTo>
                  <a:lnTo>
                    <a:pt x="760" y="960"/>
                  </a:lnTo>
                  <a:lnTo>
                    <a:pt x="834" y="950"/>
                  </a:lnTo>
                  <a:lnTo>
                    <a:pt x="914" y="946"/>
                  </a:lnTo>
                  <a:lnTo>
                    <a:pt x="1000" y="942"/>
                  </a:lnTo>
                  <a:lnTo>
                    <a:pt x="1090" y="942"/>
                  </a:lnTo>
                  <a:lnTo>
                    <a:pt x="1092" y="1782"/>
                  </a:lnTo>
                  <a:close/>
                </a:path>
              </a:pathLst>
            </a:custGeom>
            <a:solidFill>
              <a:srgbClr val="00AB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27" name="Freeform 12"/>
            <p:cNvSpPr>
              <a:spLocks/>
            </p:cNvSpPr>
            <p:nvPr userDrawn="1"/>
          </p:nvSpPr>
          <p:spPr bwMode="auto">
            <a:xfrm>
              <a:off x="-919" y="3006"/>
              <a:ext cx="1392" cy="2624"/>
            </a:xfrm>
            <a:custGeom>
              <a:avLst/>
              <a:gdLst>
                <a:gd name="T0" fmla="*/ 980 w 1392"/>
                <a:gd name="T1" fmla="*/ 2412 h 2624"/>
                <a:gd name="T2" fmla="*/ 888 w 1392"/>
                <a:gd name="T3" fmla="*/ 2408 h 2624"/>
                <a:gd name="T4" fmla="*/ 804 w 1392"/>
                <a:gd name="T5" fmla="*/ 2394 h 2624"/>
                <a:gd name="T6" fmla="*/ 726 w 1392"/>
                <a:gd name="T7" fmla="*/ 2370 h 2624"/>
                <a:gd name="T8" fmla="*/ 660 w 1392"/>
                <a:gd name="T9" fmla="*/ 2332 h 2624"/>
                <a:gd name="T10" fmla="*/ 618 w 1392"/>
                <a:gd name="T11" fmla="*/ 2294 h 2624"/>
                <a:gd name="T12" fmla="*/ 594 w 1392"/>
                <a:gd name="T13" fmla="*/ 2264 h 2624"/>
                <a:gd name="T14" fmla="*/ 574 w 1392"/>
                <a:gd name="T15" fmla="*/ 2230 h 2624"/>
                <a:gd name="T16" fmla="*/ 556 w 1392"/>
                <a:gd name="T17" fmla="*/ 2192 h 2624"/>
                <a:gd name="T18" fmla="*/ 544 w 1392"/>
                <a:gd name="T19" fmla="*/ 2150 h 2624"/>
                <a:gd name="T20" fmla="*/ 534 w 1392"/>
                <a:gd name="T21" fmla="*/ 2104 h 2624"/>
                <a:gd name="T22" fmla="*/ 530 w 1392"/>
                <a:gd name="T23" fmla="*/ 2052 h 2624"/>
                <a:gd name="T24" fmla="*/ 526 w 1392"/>
                <a:gd name="T25" fmla="*/ 0 h 2624"/>
                <a:gd name="T26" fmla="*/ 226 w 1392"/>
                <a:gd name="T27" fmla="*/ 626 h 2624"/>
                <a:gd name="T28" fmla="*/ 0 w 1392"/>
                <a:gd name="T29" fmla="*/ 828 h 2624"/>
                <a:gd name="T30" fmla="*/ 228 w 1392"/>
                <a:gd name="T31" fmla="*/ 1988 h 2624"/>
                <a:gd name="T32" fmla="*/ 228 w 1392"/>
                <a:gd name="T33" fmla="*/ 2032 h 2624"/>
                <a:gd name="T34" fmla="*/ 236 w 1392"/>
                <a:gd name="T35" fmla="*/ 2114 h 2624"/>
                <a:gd name="T36" fmla="*/ 250 w 1392"/>
                <a:gd name="T37" fmla="*/ 2190 h 2624"/>
                <a:gd name="T38" fmla="*/ 270 w 1392"/>
                <a:gd name="T39" fmla="*/ 2258 h 2624"/>
                <a:gd name="T40" fmla="*/ 298 w 1392"/>
                <a:gd name="T41" fmla="*/ 2320 h 2624"/>
                <a:gd name="T42" fmla="*/ 330 w 1392"/>
                <a:gd name="T43" fmla="*/ 2374 h 2624"/>
                <a:gd name="T44" fmla="*/ 368 w 1392"/>
                <a:gd name="T45" fmla="*/ 2424 h 2624"/>
                <a:gd name="T46" fmla="*/ 410 w 1392"/>
                <a:gd name="T47" fmla="*/ 2466 h 2624"/>
                <a:gd name="T48" fmla="*/ 458 w 1392"/>
                <a:gd name="T49" fmla="*/ 2504 h 2624"/>
                <a:gd name="T50" fmla="*/ 508 w 1392"/>
                <a:gd name="T51" fmla="*/ 2536 h 2624"/>
                <a:gd name="T52" fmla="*/ 564 w 1392"/>
                <a:gd name="T53" fmla="*/ 2562 h 2624"/>
                <a:gd name="T54" fmla="*/ 622 w 1392"/>
                <a:gd name="T55" fmla="*/ 2582 h 2624"/>
                <a:gd name="T56" fmla="*/ 682 w 1392"/>
                <a:gd name="T57" fmla="*/ 2600 h 2624"/>
                <a:gd name="T58" fmla="*/ 778 w 1392"/>
                <a:gd name="T59" fmla="*/ 2616 h 2624"/>
                <a:gd name="T60" fmla="*/ 912 w 1392"/>
                <a:gd name="T61" fmla="*/ 2624 h 2624"/>
                <a:gd name="T62" fmla="*/ 976 w 1392"/>
                <a:gd name="T63" fmla="*/ 2622 h 2624"/>
                <a:gd name="T64" fmla="*/ 1102 w 1392"/>
                <a:gd name="T65" fmla="*/ 2608 h 2624"/>
                <a:gd name="T66" fmla="*/ 1220 w 1392"/>
                <a:gd name="T67" fmla="*/ 2584 h 2624"/>
                <a:gd name="T68" fmla="*/ 1334 w 1392"/>
                <a:gd name="T69" fmla="*/ 2550 h 2624"/>
                <a:gd name="T70" fmla="*/ 1392 w 1392"/>
                <a:gd name="T71" fmla="*/ 2302 h 2624"/>
                <a:gd name="T72" fmla="*/ 1336 w 1392"/>
                <a:gd name="T73" fmla="*/ 2324 h 2624"/>
                <a:gd name="T74" fmla="*/ 1228 w 1392"/>
                <a:gd name="T75" fmla="*/ 2364 h 2624"/>
                <a:gd name="T76" fmla="*/ 1126 w 1392"/>
                <a:gd name="T77" fmla="*/ 2394 h 2624"/>
                <a:gd name="T78" fmla="*/ 1026 w 1392"/>
                <a:gd name="T79" fmla="*/ 2410 h 2624"/>
                <a:gd name="T80" fmla="*/ 980 w 1392"/>
                <a:gd name="T81" fmla="*/ 2412 h 2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92" h="2624">
                  <a:moveTo>
                    <a:pt x="980" y="2412"/>
                  </a:moveTo>
                  <a:lnTo>
                    <a:pt x="980" y="2412"/>
                  </a:lnTo>
                  <a:lnTo>
                    <a:pt x="934" y="2412"/>
                  </a:lnTo>
                  <a:lnTo>
                    <a:pt x="888" y="2408"/>
                  </a:lnTo>
                  <a:lnTo>
                    <a:pt x="844" y="2402"/>
                  </a:lnTo>
                  <a:lnTo>
                    <a:pt x="804" y="2394"/>
                  </a:lnTo>
                  <a:lnTo>
                    <a:pt x="764" y="2384"/>
                  </a:lnTo>
                  <a:lnTo>
                    <a:pt x="726" y="2370"/>
                  </a:lnTo>
                  <a:lnTo>
                    <a:pt x="692" y="2352"/>
                  </a:lnTo>
                  <a:lnTo>
                    <a:pt x="660" y="2332"/>
                  </a:lnTo>
                  <a:lnTo>
                    <a:pt x="632" y="2308"/>
                  </a:lnTo>
                  <a:lnTo>
                    <a:pt x="618" y="2294"/>
                  </a:lnTo>
                  <a:lnTo>
                    <a:pt x="606" y="2280"/>
                  </a:lnTo>
                  <a:lnTo>
                    <a:pt x="594" y="2264"/>
                  </a:lnTo>
                  <a:lnTo>
                    <a:pt x="584" y="2248"/>
                  </a:lnTo>
                  <a:lnTo>
                    <a:pt x="574" y="2230"/>
                  </a:lnTo>
                  <a:lnTo>
                    <a:pt x="564" y="2212"/>
                  </a:lnTo>
                  <a:lnTo>
                    <a:pt x="556" y="2192"/>
                  </a:lnTo>
                  <a:lnTo>
                    <a:pt x="550" y="2172"/>
                  </a:lnTo>
                  <a:lnTo>
                    <a:pt x="544" y="2150"/>
                  </a:lnTo>
                  <a:lnTo>
                    <a:pt x="538" y="2128"/>
                  </a:lnTo>
                  <a:lnTo>
                    <a:pt x="534" y="2104"/>
                  </a:lnTo>
                  <a:lnTo>
                    <a:pt x="532" y="2078"/>
                  </a:lnTo>
                  <a:lnTo>
                    <a:pt x="530" y="2052"/>
                  </a:lnTo>
                  <a:lnTo>
                    <a:pt x="528" y="2024"/>
                  </a:lnTo>
                  <a:lnTo>
                    <a:pt x="526" y="0"/>
                  </a:lnTo>
                  <a:lnTo>
                    <a:pt x="224" y="104"/>
                  </a:lnTo>
                  <a:lnTo>
                    <a:pt x="226" y="626"/>
                  </a:lnTo>
                  <a:lnTo>
                    <a:pt x="0" y="626"/>
                  </a:lnTo>
                  <a:lnTo>
                    <a:pt x="0" y="828"/>
                  </a:lnTo>
                  <a:lnTo>
                    <a:pt x="226" y="826"/>
                  </a:lnTo>
                  <a:lnTo>
                    <a:pt x="228" y="1988"/>
                  </a:lnTo>
                  <a:lnTo>
                    <a:pt x="228" y="1988"/>
                  </a:lnTo>
                  <a:lnTo>
                    <a:pt x="228" y="2032"/>
                  </a:lnTo>
                  <a:lnTo>
                    <a:pt x="232" y="2074"/>
                  </a:lnTo>
                  <a:lnTo>
                    <a:pt x="236" y="2114"/>
                  </a:lnTo>
                  <a:lnTo>
                    <a:pt x="242" y="2152"/>
                  </a:lnTo>
                  <a:lnTo>
                    <a:pt x="250" y="2190"/>
                  </a:lnTo>
                  <a:lnTo>
                    <a:pt x="260" y="2224"/>
                  </a:lnTo>
                  <a:lnTo>
                    <a:pt x="270" y="2258"/>
                  </a:lnTo>
                  <a:lnTo>
                    <a:pt x="284" y="2290"/>
                  </a:lnTo>
                  <a:lnTo>
                    <a:pt x="298" y="2320"/>
                  </a:lnTo>
                  <a:lnTo>
                    <a:pt x="314" y="2348"/>
                  </a:lnTo>
                  <a:lnTo>
                    <a:pt x="330" y="2374"/>
                  </a:lnTo>
                  <a:lnTo>
                    <a:pt x="348" y="2400"/>
                  </a:lnTo>
                  <a:lnTo>
                    <a:pt x="368" y="2424"/>
                  </a:lnTo>
                  <a:lnTo>
                    <a:pt x="388" y="2446"/>
                  </a:lnTo>
                  <a:lnTo>
                    <a:pt x="410" y="2466"/>
                  </a:lnTo>
                  <a:lnTo>
                    <a:pt x="434" y="2486"/>
                  </a:lnTo>
                  <a:lnTo>
                    <a:pt x="458" y="2504"/>
                  </a:lnTo>
                  <a:lnTo>
                    <a:pt x="482" y="2520"/>
                  </a:lnTo>
                  <a:lnTo>
                    <a:pt x="508" y="2536"/>
                  </a:lnTo>
                  <a:lnTo>
                    <a:pt x="536" y="2550"/>
                  </a:lnTo>
                  <a:lnTo>
                    <a:pt x="564" y="2562"/>
                  </a:lnTo>
                  <a:lnTo>
                    <a:pt x="592" y="2572"/>
                  </a:lnTo>
                  <a:lnTo>
                    <a:pt x="622" y="2582"/>
                  </a:lnTo>
                  <a:lnTo>
                    <a:pt x="652" y="2592"/>
                  </a:lnTo>
                  <a:lnTo>
                    <a:pt x="682" y="2600"/>
                  </a:lnTo>
                  <a:lnTo>
                    <a:pt x="714" y="2606"/>
                  </a:lnTo>
                  <a:lnTo>
                    <a:pt x="778" y="2616"/>
                  </a:lnTo>
                  <a:lnTo>
                    <a:pt x="844" y="2622"/>
                  </a:lnTo>
                  <a:lnTo>
                    <a:pt x="912" y="2624"/>
                  </a:lnTo>
                  <a:lnTo>
                    <a:pt x="912" y="2624"/>
                  </a:lnTo>
                  <a:lnTo>
                    <a:pt x="976" y="2622"/>
                  </a:lnTo>
                  <a:lnTo>
                    <a:pt x="1040" y="2616"/>
                  </a:lnTo>
                  <a:lnTo>
                    <a:pt x="1102" y="2608"/>
                  </a:lnTo>
                  <a:lnTo>
                    <a:pt x="1162" y="2598"/>
                  </a:lnTo>
                  <a:lnTo>
                    <a:pt x="1220" y="2584"/>
                  </a:lnTo>
                  <a:lnTo>
                    <a:pt x="1278" y="2568"/>
                  </a:lnTo>
                  <a:lnTo>
                    <a:pt x="1334" y="2550"/>
                  </a:lnTo>
                  <a:lnTo>
                    <a:pt x="1392" y="2530"/>
                  </a:lnTo>
                  <a:lnTo>
                    <a:pt x="1392" y="2302"/>
                  </a:lnTo>
                  <a:lnTo>
                    <a:pt x="1392" y="2302"/>
                  </a:lnTo>
                  <a:lnTo>
                    <a:pt x="1336" y="2324"/>
                  </a:lnTo>
                  <a:lnTo>
                    <a:pt x="1282" y="2346"/>
                  </a:lnTo>
                  <a:lnTo>
                    <a:pt x="1228" y="2364"/>
                  </a:lnTo>
                  <a:lnTo>
                    <a:pt x="1176" y="2380"/>
                  </a:lnTo>
                  <a:lnTo>
                    <a:pt x="1126" y="2394"/>
                  </a:lnTo>
                  <a:lnTo>
                    <a:pt x="1076" y="2404"/>
                  </a:lnTo>
                  <a:lnTo>
                    <a:pt x="1026" y="2410"/>
                  </a:lnTo>
                  <a:lnTo>
                    <a:pt x="980" y="2412"/>
                  </a:lnTo>
                  <a:lnTo>
                    <a:pt x="980" y="2412"/>
                  </a:lnTo>
                  <a:close/>
                </a:path>
              </a:pathLst>
            </a:custGeom>
            <a:solidFill>
              <a:srgbClr val="00AB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28" name="Freeform 13"/>
            <p:cNvSpPr>
              <a:spLocks noEditPoints="1"/>
            </p:cNvSpPr>
            <p:nvPr userDrawn="1"/>
          </p:nvSpPr>
          <p:spPr bwMode="auto">
            <a:xfrm>
              <a:off x="-2441" y="3598"/>
              <a:ext cx="1394" cy="2034"/>
            </a:xfrm>
            <a:custGeom>
              <a:avLst/>
              <a:gdLst>
                <a:gd name="T0" fmla="*/ 610 w 1394"/>
                <a:gd name="T1" fmla="*/ 4 h 2034"/>
                <a:gd name="T2" fmla="*/ 432 w 1394"/>
                <a:gd name="T3" fmla="*/ 30 h 2034"/>
                <a:gd name="T4" fmla="*/ 214 w 1394"/>
                <a:gd name="T5" fmla="*/ 98 h 2034"/>
                <a:gd name="T6" fmla="*/ 112 w 1394"/>
                <a:gd name="T7" fmla="*/ 370 h 2034"/>
                <a:gd name="T8" fmla="*/ 356 w 1394"/>
                <a:gd name="T9" fmla="*/ 268 h 2034"/>
                <a:gd name="T10" fmla="*/ 546 w 1394"/>
                <a:gd name="T11" fmla="*/ 220 h 2034"/>
                <a:gd name="T12" fmla="*/ 658 w 1394"/>
                <a:gd name="T13" fmla="*/ 210 h 2034"/>
                <a:gd name="T14" fmla="*/ 832 w 1394"/>
                <a:gd name="T15" fmla="*/ 230 h 2034"/>
                <a:gd name="T16" fmla="*/ 968 w 1394"/>
                <a:gd name="T17" fmla="*/ 292 h 2034"/>
                <a:gd name="T18" fmla="*/ 1030 w 1394"/>
                <a:gd name="T19" fmla="*/ 360 h 2034"/>
                <a:gd name="T20" fmla="*/ 1066 w 1394"/>
                <a:gd name="T21" fmla="*/ 430 h 2034"/>
                <a:gd name="T22" fmla="*/ 1090 w 1394"/>
                <a:gd name="T23" fmla="*/ 600 h 2034"/>
                <a:gd name="T24" fmla="*/ 862 w 1394"/>
                <a:gd name="T25" fmla="*/ 762 h 2034"/>
                <a:gd name="T26" fmla="*/ 606 w 1394"/>
                <a:gd name="T27" fmla="*/ 794 h 2034"/>
                <a:gd name="T28" fmla="*/ 426 w 1394"/>
                <a:gd name="T29" fmla="*/ 842 h 2034"/>
                <a:gd name="T30" fmla="*/ 272 w 1394"/>
                <a:gd name="T31" fmla="*/ 912 h 2034"/>
                <a:gd name="T32" fmla="*/ 150 w 1394"/>
                <a:gd name="T33" fmla="*/ 1006 h 2034"/>
                <a:gd name="T34" fmla="*/ 62 w 1394"/>
                <a:gd name="T35" fmla="*/ 1130 h 2034"/>
                <a:gd name="T36" fmla="*/ 12 w 1394"/>
                <a:gd name="T37" fmla="*/ 1282 h 2034"/>
                <a:gd name="T38" fmla="*/ 0 w 1394"/>
                <a:gd name="T39" fmla="*/ 1420 h 2034"/>
                <a:gd name="T40" fmla="*/ 10 w 1394"/>
                <a:gd name="T41" fmla="*/ 1548 h 2034"/>
                <a:gd name="T42" fmla="*/ 44 w 1394"/>
                <a:gd name="T43" fmla="*/ 1666 h 2034"/>
                <a:gd name="T44" fmla="*/ 102 w 1394"/>
                <a:gd name="T45" fmla="*/ 1770 h 2034"/>
                <a:gd name="T46" fmla="*/ 182 w 1394"/>
                <a:gd name="T47" fmla="*/ 1860 h 2034"/>
                <a:gd name="T48" fmla="*/ 286 w 1394"/>
                <a:gd name="T49" fmla="*/ 1934 h 2034"/>
                <a:gd name="T50" fmla="*/ 414 w 1394"/>
                <a:gd name="T51" fmla="*/ 1988 h 2034"/>
                <a:gd name="T52" fmla="*/ 566 w 1394"/>
                <a:gd name="T53" fmla="*/ 2022 h 2034"/>
                <a:gd name="T54" fmla="*/ 744 w 1394"/>
                <a:gd name="T55" fmla="*/ 2034 h 2034"/>
                <a:gd name="T56" fmla="*/ 892 w 1394"/>
                <a:gd name="T57" fmla="*/ 2028 h 2034"/>
                <a:gd name="T58" fmla="*/ 1074 w 1394"/>
                <a:gd name="T59" fmla="*/ 2004 h 2034"/>
                <a:gd name="T60" fmla="*/ 1232 w 1394"/>
                <a:gd name="T61" fmla="*/ 1964 h 2034"/>
                <a:gd name="T62" fmla="*/ 1364 w 1394"/>
                <a:gd name="T63" fmla="*/ 1910 h 2034"/>
                <a:gd name="T64" fmla="*/ 1392 w 1394"/>
                <a:gd name="T65" fmla="*/ 592 h 2034"/>
                <a:gd name="T66" fmla="*/ 1370 w 1394"/>
                <a:gd name="T67" fmla="*/ 434 h 2034"/>
                <a:gd name="T68" fmla="*/ 1322 w 1394"/>
                <a:gd name="T69" fmla="*/ 304 h 2034"/>
                <a:gd name="T70" fmla="*/ 1252 w 1394"/>
                <a:gd name="T71" fmla="*/ 200 h 2034"/>
                <a:gd name="T72" fmla="*/ 1162 w 1394"/>
                <a:gd name="T73" fmla="*/ 120 h 2034"/>
                <a:gd name="T74" fmla="*/ 1056 w 1394"/>
                <a:gd name="T75" fmla="*/ 62 h 2034"/>
                <a:gd name="T76" fmla="*/ 938 w 1394"/>
                <a:gd name="T77" fmla="*/ 24 h 2034"/>
                <a:gd name="T78" fmla="*/ 708 w 1394"/>
                <a:gd name="T79" fmla="*/ 0 h 2034"/>
                <a:gd name="T80" fmla="*/ 1060 w 1394"/>
                <a:gd name="T81" fmla="*/ 1798 h 2034"/>
                <a:gd name="T82" fmla="*/ 904 w 1394"/>
                <a:gd name="T83" fmla="*/ 1838 h 2034"/>
                <a:gd name="T84" fmla="*/ 770 w 1394"/>
                <a:gd name="T85" fmla="*/ 1848 h 2034"/>
                <a:gd name="T86" fmla="*/ 574 w 1394"/>
                <a:gd name="T87" fmla="*/ 1820 h 2034"/>
                <a:gd name="T88" fmla="*/ 428 w 1394"/>
                <a:gd name="T89" fmla="*/ 1736 h 2034"/>
                <a:gd name="T90" fmla="*/ 354 w 1394"/>
                <a:gd name="T91" fmla="*/ 1638 h 2034"/>
                <a:gd name="T92" fmla="*/ 306 w 1394"/>
                <a:gd name="T93" fmla="*/ 1464 h 2034"/>
                <a:gd name="T94" fmla="*/ 308 w 1394"/>
                <a:gd name="T95" fmla="*/ 1340 h 2034"/>
                <a:gd name="T96" fmla="*/ 334 w 1394"/>
                <a:gd name="T97" fmla="*/ 1220 h 2034"/>
                <a:gd name="T98" fmla="*/ 386 w 1394"/>
                <a:gd name="T99" fmla="*/ 1126 h 2034"/>
                <a:gd name="T100" fmla="*/ 464 w 1394"/>
                <a:gd name="T101" fmla="*/ 1056 h 2034"/>
                <a:gd name="T102" fmla="*/ 566 w 1394"/>
                <a:gd name="T103" fmla="*/ 1004 h 2034"/>
                <a:gd name="T104" fmla="*/ 690 w 1394"/>
                <a:gd name="T105" fmla="*/ 970 h 2034"/>
                <a:gd name="T106" fmla="*/ 1000 w 1394"/>
                <a:gd name="T107" fmla="*/ 942 h 2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94" h="2034">
                  <a:moveTo>
                    <a:pt x="708" y="0"/>
                  </a:moveTo>
                  <a:lnTo>
                    <a:pt x="708" y="0"/>
                  </a:lnTo>
                  <a:lnTo>
                    <a:pt x="660" y="2"/>
                  </a:lnTo>
                  <a:lnTo>
                    <a:pt x="610" y="4"/>
                  </a:lnTo>
                  <a:lnTo>
                    <a:pt x="564" y="8"/>
                  </a:lnTo>
                  <a:lnTo>
                    <a:pt x="518" y="14"/>
                  </a:lnTo>
                  <a:lnTo>
                    <a:pt x="474" y="22"/>
                  </a:lnTo>
                  <a:lnTo>
                    <a:pt x="432" y="30"/>
                  </a:lnTo>
                  <a:lnTo>
                    <a:pt x="390" y="40"/>
                  </a:lnTo>
                  <a:lnTo>
                    <a:pt x="352" y="50"/>
                  </a:lnTo>
                  <a:lnTo>
                    <a:pt x="280" y="72"/>
                  </a:lnTo>
                  <a:lnTo>
                    <a:pt x="214" y="98"/>
                  </a:lnTo>
                  <a:lnTo>
                    <a:pt x="158" y="122"/>
                  </a:lnTo>
                  <a:lnTo>
                    <a:pt x="112" y="146"/>
                  </a:lnTo>
                  <a:lnTo>
                    <a:pt x="112" y="370"/>
                  </a:lnTo>
                  <a:lnTo>
                    <a:pt x="112" y="370"/>
                  </a:lnTo>
                  <a:lnTo>
                    <a:pt x="160" y="346"/>
                  </a:lnTo>
                  <a:lnTo>
                    <a:pt x="218" y="320"/>
                  </a:lnTo>
                  <a:lnTo>
                    <a:pt x="284" y="294"/>
                  </a:lnTo>
                  <a:lnTo>
                    <a:pt x="356" y="268"/>
                  </a:lnTo>
                  <a:lnTo>
                    <a:pt x="432" y="246"/>
                  </a:lnTo>
                  <a:lnTo>
                    <a:pt x="470" y="236"/>
                  </a:lnTo>
                  <a:lnTo>
                    <a:pt x="508" y="228"/>
                  </a:lnTo>
                  <a:lnTo>
                    <a:pt x="546" y="220"/>
                  </a:lnTo>
                  <a:lnTo>
                    <a:pt x="584" y="216"/>
                  </a:lnTo>
                  <a:lnTo>
                    <a:pt x="622" y="212"/>
                  </a:lnTo>
                  <a:lnTo>
                    <a:pt x="658" y="210"/>
                  </a:lnTo>
                  <a:lnTo>
                    <a:pt x="658" y="210"/>
                  </a:lnTo>
                  <a:lnTo>
                    <a:pt x="704" y="212"/>
                  </a:lnTo>
                  <a:lnTo>
                    <a:pt x="748" y="216"/>
                  </a:lnTo>
                  <a:lnTo>
                    <a:pt x="792" y="220"/>
                  </a:lnTo>
                  <a:lnTo>
                    <a:pt x="832" y="230"/>
                  </a:lnTo>
                  <a:lnTo>
                    <a:pt x="870" y="240"/>
                  </a:lnTo>
                  <a:lnTo>
                    <a:pt x="904" y="254"/>
                  </a:lnTo>
                  <a:lnTo>
                    <a:pt x="938" y="272"/>
                  </a:lnTo>
                  <a:lnTo>
                    <a:pt x="968" y="292"/>
                  </a:lnTo>
                  <a:lnTo>
                    <a:pt x="996" y="316"/>
                  </a:lnTo>
                  <a:lnTo>
                    <a:pt x="1008" y="330"/>
                  </a:lnTo>
                  <a:lnTo>
                    <a:pt x="1020" y="344"/>
                  </a:lnTo>
                  <a:lnTo>
                    <a:pt x="1030" y="360"/>
                  </a:lnTo>
                  <a:lnTo>
                    <a:pt x="1040" y="376"/>
                  </a:lnTo>
                  <a:lnTo>
                    <a:pt x="1050" y="394"/>
                  </a:lnTo>
                  <a:lnTo>
                    <a:pt x="1058" y="412"/>
                  </a:lnTo>
                  <a:lnTo>
                    <a:pt x="1066" y="430"/>
                  </a:lnTo>
                  <a:lnTo>
                    <a:pt x="1072" y="452"/>
                  </a:lnTo>
                  <a:lnTo>
                    <a:pt x="1082" y="496"/>
                  </a:lnTo>
                  <a:lnTo>
                    <a:pt x="1088" y="546"/>
                  </a:lnTo>
                  <a:lnTo>
                    <a:pt x="1090" y="600"/>
                  </a:lnTo>
                  <a:lnTo>
                    <a:pt x="1090" y="754"/>
                  </a:lnTo>
                  <a:lnTo>
                    <a:pt x="1090" y="754"/>
                  </a:lnTo>
                  <a:lnTo>
                    <a:pt x="974" y="756"/>
                  </a:lnTo>
                  <a:lnTo>
                    <a:pt x="862" y="762"/>
                  </a:lnTo>
                  <a:lnTo>
                    <a:pt x="756" y="772"/>
                  </a:lnTo>
                  <a:lnTo>
                    <a:pt x="704" y="778"/>
                  </a:lnTo>
                  <a:lnTo>
                    <a:pt x="654" y="786"/>
                  </a:lnTo>
                  <a:lnTo>
                    <a:pt x="606" y="794"/>
                  </a:lnTo>
                  <a:lnTo>
                    <a:pt x="558" y="804"/>
                  </a:lnTo>
                  <a:lnTo>
                    <a:pt x="512" y="816"/>
                  </a:lnTo>
                  <a:lnTo>
                    <a:pt x="468" y="828"/>
                  </a:lnTo>
                  <a:lnTo>
                    <a:pt x="426" y="842"/>
                  </a:lnTo>
                  <a:lnTo>
                    <a:pt x="384" y="858"/>
                  </a:lnTo>
                  <a:lnTo>
                    <a:pt x="346" y="874"/>
                  </a:lnTo>
                  <a:lnTo>
                    <a:pt x="308" y="892"/>
                  </a:lnTo>
                  <a:lnTo>
                    <a:pt x="272" y="912"/>
                  </a:lnTo>
                  <a:lnTo>
                    <a:pt x="240" y="932"/>
                  </a:lnTo>
                  <a:lnTo>
                    <a:pt x="208" y="956"/>
                  </a:lnTo>
                  <a:lnTo>
                    <a:pt x="178" y="980"/>
                  </a:lnTo>
                  <a:lnTo>
                    <a:pt x="150" y="1006"/>
                  </a:lnTo>
                  <a:lnTo>
                    <a:pt x="126" y="1034"/>
                  </a:lnTo>
                  <a:lnTo>
                    <a:pt x="102" y="1064"/>
                  </a:lnTo>
                  <a:lnTo>
                    <a:pt x="80" y="1096"/>
                  </a:lnTo>
                  <a:lnTo>
                    <a:pt x="62" y="1130"/>
                  </a:lnTo>
                  <a:lnTo>
                    <a:pt x="46" y="1164"/>
                  </a:lnTo>
                  <a:lnTo>
                    <a:pt x="32" y="1202"/>
                  </a:lnTo>
                  <a:lnTo>
                    <a:pt x="20" y="1242"/>
                  </a:lnTo>
                  <a:lnTo>
                    <a:pt x="12" y="1282"/>
                  </a:lnTo>
                  <a:lnTo>
                    <a:pt x="4" y="1326"/>
                  </a:lnTo>
                  <a:lnTo>
                    <a:pt x="0" y="1372"/>
                  </a:lnTo>
                  <a:lnTo>
                    <a:pt x="0" y="1420"/>
                  </a:lnTo>
                  <a:lnTo>
                    <a:pt x="0" y="1420"/>
                  </a:lnTo>
                  <a:lnTo>
                    <a:pt x="0" y="1452"/>
                  </a:lnTo>
                  <a:lnTo>
                    <a:pt x="2" y="1484"/>
                  </a:lnTo>
                  <a:lnTo>
                    <a:pt x="6" y="1516"/>
                  </a:lnTo>
                  <a:lnTo>
                    <a:pt x="10" y="1548"/>
                  </a:lnTo>
                  <a:lnTo>
                    <a:pt x="18" y="1578"/>
                  </a:lnTo>
                  <a:lnTo>
                    <a:pt x="24" y="1608"/>
                  </a:lnTo>
                  <a:lnTo>
                    <a:pt x="34" y="1638"/>
                  </a:lnTo>
                  <a:lnTo>
                    <a:pt x="44" y="1666"/>
                  </a:lnTo>
                  <a:lnTo>
                    <a:pt x="56" y="1694"/>
                  </a:lnTo>
                  <a:lnTo>
                    <a:pt x="70" y="1720"/>
                  </a:lnTo>
                  <a:lnTo>
                    <a:pt x="84" y="1746"/>
                  </a:lnTo>
                  <a:lnTo>
                    <a:pt x="102" y="1770"/>
                  </a:lnTo>
                  <a:lnTo>
                    <a:pt x="120" y="1794"/>
                  </a:lnTo>
                  <a:lnTo>
                    <a:pt x="138" y="1818"/>
                  </a:lnTo>
                  <a:lnTo>
                    <a:pt x="160" y="1840"/>
                  </a:lnTo>
                  <a:lnTo>
                    <a:pt x="182" y="1860"/>
                  </a:lnTo>
                  <a:lnTo>
                    <a:pt x="206" y="1880"/>
                  </a:lnTo>
                  <a:lnTo>
                    <a:pt x="230" y="1900"/>
                  </a:lnTo>
                  <a:lnTo>
                    <a:pt x="258" y="1918"/>
                  </a:lnTo>
                  <a:lnTo>
                    <a:pt x="286" y="1934"/>
                  </a:lnTo>
                  <a:lnTo>
                    <a:pt x="316" y="1950"/>
                  </a:lnTo>
                  <a:lnTo>
                    <a:pt x="346" y="1964"/>
                  </a:lnTo>
                  <a:lnTo>
                    <a:pt x="380" y="1976"/>
                  </a:lnTo>
                  <a:lnTo>
                    <a:pt x="414" y="1988"/>
                  </a:lnTo>
                  <a:lnTo>
                    <a:pt x="450" y="1998"/>
                  </a:lnTo>
                  <a:lnTo>
                    <a:pt x="486" y="2008"/>
                  </a:lnTo>
                  <a:lnTo>
                    <a:pt x="526" y="2016"/>
                  </a:lnTo>
                  <a:lnTo>
                    <a:pt x="566" y="2022"/>
                  </a:lnTo>
                  <a:lnTo>
                    <a:pt x="608" y="2028"/>
                  </a:lnTo>
                  <a:lnTo>
                    <a:pt x="652" y="2030"/>
                  </a:lnTo>
                  <a:lnTo>
                    <a:pt x="698" y="2034"/>
                  </a:lnTo>
                  <a:lnTo>
                    <a:pt x="744" y="2034"/>
                  </a:lnTo>
                  <a:lnTo>
                    <a:pt x="744" y="2034"/>
                  </a:lnTo>
                  <a:lnTo>
                    <a:pt x="794" y="2034"/>
                  </a:lnTo>
                  <a:lnTo>
                    <a:pt x="844" y="2032"/>
                  </a:lnTo>
                  <a:lnTo>
                    <a:pt x="892" y="2028"/>
                  </a:lnTo>
                  <a:lnTo>
                    <a:pt x="940" y="2024"/>
                  </a:lnTo>
                  <a:lnTo>
                    <a:pt x="986" y="2018"/>
                  </a:lnTo>
                  <a:lnTo>
                    <a:pt x="1030" y="2012"/>
                  </a:lnTo>
                  <a:lnTo>
                    <a:pt x="1074" y="2004"/>
                  </a:lnTo>
                  <a:lnTo>
                    <a:pt x="1116" y="1996"/>
                  </a:lnTo>
                  <a:lnTo>
                    <a:pt x="1156" y="1986"/>
                  </a:lnTo>
                  <a:lnTo>
                    <a:pt x="1194" y="1976"/>
                  </a:lnTo>
                  <a:lnTo>
                    <a:pt x="1232" y="1964"/>
                  </a:lnTo>
                  <a:lnTo>
                    <a:pt x="1268" y="1952"/>
                  </a:lnTo>
                  <a:lnTo>
                    <a:pt x="1302" y="1938"/>
                  </a:lnTo>
                  <a:lnTo>
                    <a:pt x="1334" y="1924"/>
                  </a:lnTo>
                  <a:lnTo>
                    <a:pt x="1364" y="1910"/>
                  </a:lnTo>
                  <a:lnTo>
                    <a:pt x="1394" y="1894"/>
                  </a:lnTo>
                  <a:lnTo>
                    <a:pt x="1392" y="636"/>
                  </a:lnTo>
                  <a:lnTo>
                    <a:pt x="1392" y="636"/>
                  </a:lnTo>
                  <a:lnTo>
                    <a:pt x="1392" y="592"/>
                  </a:lnTo>
                  <a:lnTo>
                    <a:pt x="1388" y="550"/>
                  </a:lnTo>
                  <a:lnTo>
                    <a:pt x="1384" y="508"/>
                  </a:lnTo>
                  <a:lnTo>
                    <a:pt x="1378" y="470"/>
                  </a:lnTo>
                  <a:lnTo>
                    <a:pt x="1370" y="434"/>
                  </a:lnTo>
                  <a:lnTo>
                    <a:pt x="1360" y="398"/>
                  </a:lnTo>
                  <a:lnTo>
                    <a:pt x="1348" y="366"/>
                  </a:lnTo>
                  <a:lnTo>
                    <a:pt x="1336" y="334"/>
                  </a:lnTo>
                  <a:lnTo>
                    <a:pt x="1322" y="304"/>
                  </a:lnTo>
                  <a:lnTo>
                    <a:pt x="1306" y="276"/>
                  </a:lnTo>
                  <a:lnTo>
                    <a:pt x="1290" y="248"/>
                  </a:lnTo>
                  <a:lnTo>
                    <a:pt x="1272" y="224"/>
                  </a:lnTo>
                  <a:lnTo>
                    <a:pt x="1252" y="200"/>
                  </a:lnTo>
                  <a:lnTo>
                    <a:pt x="1232" y="178"/>
                  </a:lnTo>
                  <a:lnTo>
                    <a:pt x="1210" y="156"/>
                  </a:lnTo>
                  <a:lnTo>
                    <a:pt x="1186" y="138"/>
                  </a:lnTo>
                  <a:lnTo>
                    <a:pt x="1162" y="120"/>
                  </a:lnTo>
                  <a:lnTo>
                    <a:pt x="1138" y="104"/>
                  </a:lnTo>
                  <a:lnTo>
                    <a:pt x="1112" y="88"/>
                  </a:lnTo>
                  <a:lnTo>
                    <a:pt x="1084" y="74"/>
                  </a:lnTo>
                  <a:lnTo>
                    <a:pt x="1056" y="62"/>
                  </a:lnTo>
                  <a:lnTo>
                    <a:pt x="1028" y="50"/>
                  </a:lnTo>
                  <a:lnTo>
                    <a:pt x="998" y="40"/>
                  </a:lnTo>
                  <a:lnTo>
                    <a:pt x="968" y="32"/>
                  </a:lnTo>
                  <a:lnTo>
                    <a:pt x="938" y="24"/>
                  </a:lnTo>
                  <a:lnTo>
                    <a:pt x="906" y="18"/>
                  </a:lnTo>
                  <a:lnTo>
                    <a:pt x="842" y="8"/>
                  </a:lnTo>
                  <a:lnTo>
                    <a:pt x="776" y="2"/>
                  </a:lnTo>
                  <a:lnTo>
                    <a:pt x="708" y="0"/>
                  </a:lnTo>
                  <a:lnTo>
                    <a:pt x="708" y="0"/>
                  </a:lnTo>
                  <a:close/>
                  <a:moveTo>
                    <a:pt x="1092" y="1782"/>
                  </a:moveTo>
                  <a:lnTo>
                    <a:pt x="1092" y="1782"/>
                  </a:lnTo>
                  <a:lnTo>
                    <a:pt x="1060" y="1798"/>
                  </a:lnTo>
                  <a:lnTo>
                    <a:pt x="1026" y="1810"/>
                  </a:lnTo>
                  <a:lnTo>
                    <a:pt x="988" y="1822"/>
                  </a:lnTo>
                  <a:lnTo>
                    <a:pt x="948" y="1832"/>
                  </a:lnTo>
                  <a:lnTo>
                    <a:pt x="904" y="1838"/>
                  </a:lnTo>
                  <a:lnTo>
                    <a:pt x="860" y="1844"/>
                  </a:lnTo>
                  <a:lnTo>
                    <a:pt x="816" y="1848"/>
                  </a:lnTo>
                  <a:lnTo>
                    <a:pt x="770" y="1848"/>
                  </a:lnTo>
                  <a:lnTo>
                    <a:pt x="770" y="1848"/>
                  </a:lnTo>
                  <a:lnTo>
                    <a:pt x="716" y="1846"/>
                  </a:lnTo>
                  <a:lnTo>
                    <a:pt x="666" y="1842"/>
                  </a:lnTo>
                  <a:lnTo>
                    <a:pt x="618" y="1832"/>
                  </a:lnTo>
                  <a:lnTo>
                    <a:pt x="574" y="1820"/>
                  </a:lnTo>
                  <a:lnTo>
                    <a:pt x="532" y="1804"/>
                  </a:lnTo>
                  <a:lnTo>
                    <a:pt x="494" y="1786"/>
                  </a:lnTo>
                  <a:lnTo>
                    <a:pt x="460" y="1762"/>
                  </a:lnTo>
                  <a:lnTo>
                    <a:pt x="428" y="1736"/>
                  </a:lnTo>
                  <a:lnTo>
                    <a:pt x="400" y="1708"/>
                  </a:lnTo>
                  <a:lnTo>
                    <a:pt x="386" y="1692"/>
                  </a:lnTo>
                  <a:lnTo>
                    <a:pt x="374" y="1674"/>
                  </a:lnTo>
                  <a:lnTo>
                    <a:pt x="354" y="1638"/>
                  </a:lnTo>
                  <a:lnTo>
                    <a:pt x="336" y="1600"/>
                  </a:lnTo>
                  <a:lnTo>
                    <a:pt x="322" y="1558"/>
                  </a:lnTo>
                  <a:lnTo>
                    <a:pt x="312" y="1512"/>
                  </a:lnTo>
                  <a:lnTo>
                    <a:pt x="306" y="1464"/>
                  </a:lnTo>
                  <a:lnTo>
                    <a:pt x="304" y="1412"/>
                  </a:lnTo>
                  <a:lnTo>
                    <a:pt x="304" y="1412"/>
                  </a:lnTo>
                  <a:lnTo>
                    <a:pt x="306" y="1376"/>
                  </a:lnTo>
                  <a:lnTo>
                    <a:pt x="308" y="1340"/>
                  </a:lnTo>
                  <a:lnTo>
                    <a:pt x="312" y="1308"/>
                  </a:lnTo>
                  <a:lnTo>
                    <a:pt x="318" y="1278"/>
                  </a:lnTo>
                  <a:lnTo>
                    <a:pt x="326" y="1248"/>
                  </a:lnTo>
                  <a:lnTo>
                    <a:pt x="334" y="1220"/>
                  </a:lnTo>
                  <a:lnTo>
                    <a:pt x="346" y="1194"/>
                  </a:lnTo>
                  <a:lnTo>
                    <a:pt x="358" y="1170"/>
                  </a:lnTo>
                  <a:lnTo>
                    <a:pt x="372" y="1148"/>
                  </a:lnTo>
                  <a:lnTo>
                    <a:pt x="386" y="1126"/>
                  </a:lnTo>
                  <a:lnTo>
                    <a:pt x="404" y="1106"/>
                  </a:lnTo>
                  <a:lnTo>
                    <a:pt x="422" y="1088"/>
                  </a:lnTo>
                  <a:lnTo>
                    <a:pt x="442" y="1072"/>
                  </a:lnTo>
                  <a:lnTo>
                    <a:pt x="464" y="1056"/>
                  </a:lnTo>
                  <a:lnTo>
                    <a:pt x="488" y="1042"/>
                  </a:lnTo>
                  <a:lnTo>
                    <a:pt x="512" y="1028"/>
                  </a:lnTo>
                  <a:lnTo>
                    <a:pt x="538" y="1016"/>
                  </a:lnTo>
                  <a:lnTo>
                    <a:pt x="566" y="1004"/>
                  </a:lnTo>
                  <a:lnTo>
                    <a:pt x="594" y="994"/>
                  </a:lnTo>
                  <a:lnTo>
                    <a:pt x="624" y="986"/>
                  </a:lnTo>
                  <a:lnTo>
                    <a:pt x="656" y="978"/>
                  </a:lnTo>
                  <a:lnTo>
                    <a:pt x="690" y="970"/>
                  </a:lnTo>
                  <a:lnTo>
                    <a:pt x="760" y="958"/>
                  </a:lnTo>
                  <a:lnTo>
                    <a:pt x="834" y="950"/>
                  </a:lnTo>
                  <a:lnTo>
                    <a:pt x="916" y="946"/>
                  </a:lnTo>
                  <a:lnTo>
                    <a:pt x="1000" y="942"/>
                  </a:lnTo>
                  <a:lnTo>
                    <a:pt x="1092" y="940"/>
                  </a:lnTo>
                  <a:lnTo>
                    <a:pt x="1092" y="1782"/>
                  </a:lnTo>
                  <a:close/>
                </a:path>
              </a:pathLst>
            </a:custGeom>
            <a:solidFill>
              <a:srgbClr val="00AB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29" name="Freeform 14"/>
            <p:cNvSpPr>
              <a:spLocks/>
            </p:cNvSpPr>
            <p:nvPr userDrawn="1"/>
          </p:nvSpPr>
          <p:spPr bwMode="auto">
            <a:xfrm>
              <a:off x="-271" y="3630"/>
              <a:ext cx="740" cy="202"/>
            </a:xfrm>
            <a:custGeom>
              <a:avLst/>
              <a:gdLst>
                <a:gd name="T0" fmla="*/ 0 w 740"/>
                <a:gd name="T1" fmla="*/ 2 h 202"/>
                <a:gd name="T2" fmla="*/ 2 w 740"/>
                <a:gd name="T3" fmla="*/ 202 h 202"/>
                <a:gd name="T4" fmla="*/ 740 w 740"/>
                <a:gd name="T5" fmla="*/ 202 h 202"/>
                <a:gd name="T6" fmla="*/ 740 w 740"/>
                <a:gd name="T7" fmla="*/ 0 h 202"/>
                <a:gd name="T8" fmla="*/ 0 w 740"/>
                <a:gd name="T9" fmla="*/ 2 h 202"/>
              </a:gdLst>
              <a:ahLst/>
              <a:cxnLst>
                <a:cxn ang="0">
                  <a:pos x="T0" y="T1"/>
                </a:cxn>
                <a:cxn ang="0">
                  <a:pos x="T2" y="T3"/>
                </a:cxn>
                <a:cxn ang="0">
                  <a:pos x="T4" y="T5"/>
                </a:cxn>
                <a:cxn ang="0">
                  <a:pos x="T6" y="T7"/>
                </a:cxn>
                <a:cxn ang="0">
                  <a:pos x="T8" y="T9"/>
                </a:cxn>
              </a:cxnLst>
              <a:rect l="0" t="0" r="r" b="b"/>
              <a:pathLst>
                <a:path w="740" h="202">
                  <a:moveTo>
                    <a:pt x="0" y="2"/>
                  </a:moveTo>
                  <a:lnTo>
                    <a:pt x="2" y="202"/>
                  </a:lnTo>
                  <a:lnTo>
                    <a:pt x="740" y="202"/>
                  </a:lnTo>
                  <a:lnTo>
                    <a:pt x="740" y="0"/>
                  </a:lnTo>
                  <a:lnTo>
                    <a:pt x="0" y="2"/>
                  </a:lnTo>
                  <a:close/>
                </a:path>
              </a:pathLst>
            </a:custGeom>
            <a:solidFill>
              <a:srgbClr val="00AB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0" name="Freeform 15"/>
            <p:cNvSpPr>
              <a:spLocks/>
            </p:cNvSpPr>
            <p:nvPr userDrawn="1"/>
          </p:nvSpPr>
          <p:spPr bwMode="auto">
            <a:xfrm>
              <a:off x="-269" y="3964"/>
              <a:ext cx="740" cy="204"/>
            </a:xfrm>
            <a:custGeom>
              <a:avLst/>
              <a:gdLst>
                <a:gd name="T0" fmla="*/ 0 w 740"/>
                <a:gd name="T1" fmla="*/ 204 h 204"/>
                <a:gd name="T2" fmla="*/ 740 w 740"/>
                <a:gd name="T3" fmla="*/ 202 h 204"/>
                <a:gd name="T4" fmla="*/ 738 w 740"/>
                <a:gd name="T5" fmla="*/ 0 h 204"/>
                <a:gd name="T6" fmla="*/ 0 w 740"/>
                <a:gd name="T7" fmla="*/ 2 h 204"/>
                <a:gd name="T8" fmla="*/ 0 w 740"/>
                <a:gd name="T9" fmla="*/ 204 h 204"/>
              </a:gdLst>
              <a:ahLst/>
              <a:cxnLst>
                <a:cxn ang="0">
                  <a:pos x="T0" y="T1"/>
                </a:cxn>
                <a:cxn ang="0">
                  <a:pos x="T2" y="T3"/>
                </a:cxn>
                <a:cxn ang="0">
                  <a:pos x="T4" y="T5"/>
                </a:cxn>
                <a:cxn ang="0">
                  <a:pos x="T6" y="T7"/>
                </a:cxn>
                <a:cxn ang="0">
                  <a:pos x="T8" y="T9"/>
                </a:cxn>
              </a:cxnLst>
              <a:rect l="0" t="0" r="r" b="b"/>
              <a:pathLst>
                <a:path w="740" h="204">
                  <a:moveTo>
                    <a:pt x="0" y="204"/>
                  </a:moveTo>
                  <a:lnTo>
                    <a:pt x="740" y="202"/>
                  </a:lnTo>
                  <a:lnTo>
                    <a:pt x="738" y="0"/>
                  </a:lnTo>
                  <a:lnTo>
                    <a:pt x="0" y="2"/>
                  </a:lnTo>
                  <a:lnTo>
                    <a:pt x="0" y="204"/>
                  </a:lnTo>
                  <a:close/>
                </a:path>
              </a:pathLst>
            </a:custGeom>
            <a:solidFill>
              <a:srgbClr val="00AB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grpSp>
      <p:sp>
        <p:nvSpPr>
          <p:cNvPr id="31" name="Footer Placeholder 4"/>
          <p:cNvSpPr txBox="1">
            <a:spLocks/>
          </p:cNvSpPr>
          <p:nvPr userDrawn="1"/>
        </p:nvSpPr>
        <p:spPr>
          <a:xfrm>
            <a:off x="914400" y="6416189"/>
            <a:ext cx="2160000" cy="107722"/>
          </a:xfrm>
          <a:prstGeom prst="rect">
            <a:avLst/>
          </a:prstGeom>
        </p:spPr>
        <p:txBody>
          <a:bodyPr vert="horz" wrap="square" lIns="0" tIns="0" rIns="0" bIns="0" rtlCol="0" anchor="b">
            <a:spAutoFit/>
          </a:bodyPr>
          <a:lstStyle>
            <a:defPPr>
              <a:defRPr lang="en-US"/>
            </a:defPPr>
            <a:lvl1pPr marL="0" algn="ctr" defTabSz="914400" rtl="0" eaLnBrk="1" latinLnBrk="0" hangingPunct="1">
              <a:defRPr sz="8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z="700" dirty="0"/>
              <a:t>AAT is a registered charity. No. 1050724</a:t>
            </a:r>
            <a:endParaRPr lang="en-US" sz="700" dirty="0"/>
          </a:p>
        </p:txBody>
      </p:sp>
      <p:grpSp>
        <p:nvGrpSpPr>
          <p:cNvPr id="32" name="Group 31"/>
          <p:cNvGrpSpPr/>
          <p:nvPr userDrawn="1"/>
        </p:nvGrpSpPr>
        <p:grpSpPr>
          <a:xfrm>
            <a:off x="-1" y="533398"/>
            <a:ext cx="719404" cy="1027113"/>
            <a:chOff x="6019800" y="2195512"/>
            <a:chExt cx="3124200" cy="2270659"/>
          </a:xfrm>
          <a:solidFill>
            <a:schemeClr val="accent1"/>
          </a:solidFill>
        </p:grpSpPr>
        <p:sp>
          <p:nvSpPr>
            <p:cNvPr id="33" name="Freeform 5"/>
            <p:cNvSpPr>
              <a:spLocks/>
            </p:cNvSpPr>
            <p:nvPr userDrawn="1"/>
          </p:nvSpPr>
          <p:spPr bwMode="auto">
            <a:xfrm>
              <a:off x="6019800" y="2195512"/>
              <a:ext cx="3122713" cy="856516"/>
            </a:xfrm>
            <a:custGeom>
              <a:avLst/>
              <a:gdLst>
                <a:gd name="T0" fmla="*/ 0 w 4199"/>
                <a:gd name="T1" fmla="*/ 6 h 1151"/>
                <a:gd name="T2" fmla="*/ 1 w 4199"/>
                <a:gd name="T3" fmla="*/ 1151 h 1151"/>
                <a:gd name="T4" fmla="*/ 4199 w 4199"/>
                <a:gd name="T5" fmla="*/ 1144 h 1151"/>
                <a:gd name="T6" fmla="*/ 4199 w 4199"/>
                <a:gd name="T7" fmla="*/ 0 h 1151"/>
                <a:gd name="T8" fmla="*/ 0 w 4199"/>
                <a:gd name="T9" fmla="*/ 6 h 1151"/>
              </a:gdLst>
              <a:ahLst/>
              <a:cxnLst>
                <a:cxn ang="0">
                  <a:pos x="T0" y="T1"/>
                </a:cxn>
                <a:cxn ang="0">
                  <a:pos x="T2" y="T3"/>
                </a:cxn>
                <a:cxn ang="0">
                  <a:pos x="T4" y="T5"/>
                </a:cxn>
                <a:cxn ang="0">
                  <a:pos x="T6" y="T7"/>
                </a:cxn>
                <a:cxn ang="0">
                  <a:pos x="T8" y="T9"/>
                </a:cxn>
              </a:cxnLst>
              <a:rect l="0" t="0" r="r" b="b"/>
              <a:pathLst>
                <a:path w="4199" h="1151">
                  <a:moveTo>
                    <a:pt x="0" y="6"/>
                  </a:moveTo>
                  <a:lnTo>
                    <a:pt x="1" y="1151"/>
                  </a:lnTo>
                  <a:lnTo>
                    <a:pt x="4199" y="1144"/>
                  </a:lnTo>
                  <a:lnTo>
                    <a:pt x="4199" y="0"/>
                  </a:lnTo>
                  <a:lnTo>
                    <a:pt x="0"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dirty="0"/>
            </a:p>
          </p:txBody>
        </p:sp>
        <p:sp>
          <p:nvSpPr>
            <p:cNvPr id="34" name="Freeform 6"/>
            <p:cNvSpPr>
              <a:spLocks/>
            </p:cNvSpPr>
            <p:nvPr userDrawn="1"/>
          </p:nvSpPr>
          <p:spPr bwMode="auto">
            <a:xfrm>
              <a:off x="6021287" y="3609655"/>
              <a:ext cx="3122713" cy="856516"/>
            </a:xfrm>
            <a:custGeom>
              <a:avLst/>
              <a:gdLst>
                <a:gd name="T0" fmla="*/ 1 w 4199"/>
                <a:gd name="T1" fmla="*/ 1153 h 1153"/>
                <a:gd name="T2" fmla="*/ 4199 w 4199"/>
                <a:gd name="T3" fmla="*/ 1147 h 1153"/>
                <a:gd name="T4" fmla="*/ 4199 w 4199"/>
                <a:gd name="T5" fmla="*/ 0 h 1153"/>
                <a:gd name="T6" fmla="*/ 0 w 4199"/>
                <a:gd name="T7" fmla="*/ 5 h 1153"/>
                <a:gd name="T8" fmla="*/ 1 w 4199"/>
                <a:gd name="T9" fmla="*/ 1153 h 1153"/>
              </a:gdLst>
              <a:ahLst/>
              <a:cxnLst>
                <a:cxn ang="0">
                  <a:pos x="T0" y="T1"/>
                </a:cxn>
                <a:cxn ang="0">
                  <a:pos x="T2" y="T3"/>
                </a:cxn>
                <a:cxn ang="0">
                  <a:pos x="T4" y="T5"/>
                </a:cxn>
                <a:cxn ang="0">
                  <a:pos x="T6" y="T7"/>
                </a:cxn>
                <a:cxn ang="0">
                  <a:pos x="T8" y="T9"/>
                </a:cxn>
              </a:cxnLst>
              <a:rect l="0" t="0" r="r" b="b"/>
              <a:pathLst>
                <a:path w="4199" h="1153">
                  <a:moveTo>
                    <a:pt x="1" y="1153"/>
                  </a:moveTo>
                  <a:lnTo>
                    <a:pt x="4199" y="1147"/>
                  </a:lnTo>
                  <a:lnTo>
                    <a:pt x="4199" y="0"/>
                  </a:lnTo>
                  <a:lnTo>
                    <a:pt x="0" y="5"/>
                  </a:lnTo>
                  <a:lnTo>
                    <a:pt x="1" y="115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dirty="0"/>
            </a:p>
          </p:txBody>
        </p:sp>
      </p:gr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0" r:id="rId3"/>
    <p:sldLayoutId id="2147483656" r:id="rId4"/>
    <p:sldLayoutId id="2147483657" r:id="rId5"/>
    <p:sldLayoutId id="2147483658" r:id="rId6"/>
    <p:sldLayoutId id="2147483654" r:id="rId7"/>
    <p:sldLayoutId id="2147483655" r:id="rId8"/>
    <p:sldLayoutId id="2147483659" r:id="rId9"/>
    <p:sldLayoutId id="2147483660" r:id="rId10"/>
    <p:sldLayoutId id="2147483661" r:id="rId11"/>
  </p:sldLayoutIdLst>
  <p:txStyles>
    <p:titleStyle>
      <a:lvl1pPr algn="l" defTabSz="914400" rtl="0" eaLnBrk="1" latinLnBrk="0" hangingPunct="1">
        <a:spcBef>
          <a:spcPct val="0"/>
        </a:spcBef>
        <a:buNone/>
        <a:defRPr lang="en-US" sz="3600" kern="1200" baseline="0" dirty="0">
          <a:solidFill>
            <a:srgbClr val="00AB4E"/>
          </a:solidFill>
          <a:latin typeface="Arial" pitchFamily="34" charset="0"/>
          <a:ea typeface="+mj-ea"/>
          <a:cs typeface="Arial" pitchFamily="34" charset="0"/>
        </a:defRPr>
      </a:lvl1pPr>
    </p:titleStyle>
    <p:bodyStyle>
      <a:lvl1pPr marL="0" indent="0" algn="l" defTabSz="914400" rtl="0" eaLnBrk="1" latinLnBrk="0" hangingPunct="1">
        <a:spcBef>
          <a:spcPct val="20000"/>
        </a:spcBef>
        <a:buFont typeface="Arial" pitchFamily="34" charset="0"/>
        <a:buNone/>
        <a:defRPr sz="2000" b="1" kern="1200">
          <a:solidFill>
            <a:schemeClr val="tx2"/>
          </a:solidFill>
          <a:latin typeface="+mn-lt"/>
          <a:ea typeface="+mn-ea"/>
          <a:cs typeface="+mn-cs"/>
        </a:defRPr>
      </a:lvl1pPr>
      <a:lvl2pPr marL="0" indent="0" algn="l" defTabSz="914400" rtl="0" eaLnBrk="1" latinLnBrk="0" hangingPunct="1">
        <a:spcBef>
          <a:spcPct val="20000"/>
        </a:spcBef>
        <a:buFont typeface="Arial" pitchFamily="34" charset="0"/>
        <a:buNone/>
        <a:defRPr sz="1800" b="0" kern="1200">
          <a:solidFill>
            <a:schemeClr val="tx1"/>
          </a:solidFill>
          <a:latin typeface="+mn-lt"/>
          <a:ea typeface="+mn-ea"/>
          <a:cs typeface="+mn-cs"/>
        </a:defRPr>
      </a:lvl2pPr>
      <a:lvl3pPr marL="285750" indent="-285750" algn="l" defTabSz="914400" rtl="0" eaLnBrk="1" latinLnBrk="0" hangingPunct="1">
        <a:spcBef>
          <a:spcPct val="20000"/>
        </a:spcBef>
        <a:buFont typeface="Arial" pitchFamily="34" charset="0"/>
        <a:buChar char="•"/>
        <a:defRPr sz="1800" b="0" kern="1200">
          <a:solidFill>
            <a:schemeClr val="tx1"/>
          </a:solidFill>
          <a:latin typeface="+mn-lt"/>
          <a:ea typeface="+mn-ea"/>
          <a:cs typeface="+mn-cs"/>
        </a:defRPr>
      </a:lvl3pPr>
      <a:lvl4pPr marL="542925" indent="-276225"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76225" indent="-276225" algn="l" defTabSz="914400" rtl="0" eaLnBrk="1" latinLnBrk="0" hangingPunct="1">
        <a:spcBef>
          <a:spcPct val="20000"/>
        </a:spcBef>
        <a:buFont typeface="+mj-lt"/>
        <a:buAutoNum type="arabicPeriod"/>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10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10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0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0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1.xml"/></Relationships>
</file>

<file path=ppt/slides/_rels/slide4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1.xml"/></Relationships>
</file>

<file path=ppt/slides/_rels/slide4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1.xml"/></Relationships>
</file>

<file path=ppt/slides/_rels/slide4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1.xml"/></Relationships>
</file>

<file path=ppt/slides/_rels/slide4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1.xml"/></Relationships>
</file>

<file path=ppt/slides/_rels/slide4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5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6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6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6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7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7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7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8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8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8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9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9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9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9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9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9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9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9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9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Introduction to</a:t>
            </a:r>
            <a:br>
              <a:rPr lang="en-GB" dirty="0"/>
            </a:br>
            <a:r>
              <a:rPr lang="en-GB" dirty="0"/>
              <a:t>Inheritance Tax</a:t>
            </a:r>
          </a:p>
        </p:txBody>
      </p:sp>
      <p:sp>
        <p:nvSpPr>
          <p:cNvPr id="6" name="Text Placeholder 5"/>
          <p:cNvSpPr>
            <a:spLocks noGrp="1"/>
          </p:cNvSpPr>
          <p:nvPr>
            <p:ph type="body" sz="quarter" idx="10"/>
          </p:nvPr>
        </p:nvSpPr>
        <p:spPr>
          <a:xfrm>
            <a:off x="914401" y="3635138"/>
            <a:ext cx="3505200" cy="609398"/>
          </a:xfrm>
        </p:spPr>
        <p:txBody>
          <a:bodyPr/>
          <a:lstStyle/>
          <a:p>
            <a:r>
              <a:rPr lang="en-GB" dirty="0"/>
              <a:t>Carolyn Napier</a:t>
            </a:r>
          </a:p>
          <a:p>
            <a:r>
              <a:rPr lang="en-GB" dirty="0"/>
              <a:t>21 November 2017</a:t>
            </a:r>
          </a:p>
        </p:txBody>
      </p:sp>
      <p:pic>
        <p:nvPicPr>
          <p:cNvPr id="8" name="Picture 7">
            <a:extLst>
              <a:ext uri="{FF2B5EF4-FFF2-40B4-BE49-F238E27FC236}">
                <a16:creationId xmlns:a16="http://schemas.microsoft.com/office/drawing/2014/main" id="{BFC4F02F-50B6-4E0B-A4D2-AC58958FDBE4}"/>
              </a:ext>
            </a:extLst>
          </p:cNvPr>
          <p:cNvPicPr>
            <a:picLocks noChangeAspect="1"/>
          </p:cNvPicPr>
          <p:nvPr/>
        </p:nvPicPr>
        <p:blipFill>
          <a:blip r:embed="rId3"/>
          <a:stretch>
            <a:fillRect/>
          </a:stretch>
        </p:blipFill>
        <p:spPr>
          <a:xfrm>
            <a:off x="9970132" y="5445224"/>
            <a:ext cx="1828800" cy="942975"/>
          </a:xfrm>
          <a:prstGeom prst="rect">
            <a:avLst/>
          </a:prstGeom>
        </p:spPr>
      </p:pic>
    </p:spTree>
    <p:extLst>
      <p:ext uri="{BB962C8B-B14F-4D97-AF65-F5344CB8AC3E}">
        <p14:creationId xmlns:p14="http://schemas.microsoft.com/office/powerpoint/2010/main" val="3316322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The scope of inheritance tax</a:t>
            </a:r>
          </a:p>
        </p:txBody>
      </p:sp>
      <p:sp>
        <p:nvSpPr>
          <p:cNvPr id="2" name="Content Placeholder 1"/>
          <p:cNvSpPr>
            <a:spLocks noGrp="1"/>
          </p:cNvSpPr>
          <p:nvPr>
            <p:ph type="body" sz="quarter" idx="13"/>
          </p:nvPr>
        </p:nvSpPr>
        <p:spPr>
          <a:xfrm>
            <a:off x="2209800" y="2057400"/>
            <a:ext cx="8153400" cy="3102388"/>
          </a:xfrm>
        </p:spPr>
        <p:txBody>
          <a:bodyPr/>
          <a:lstStyle/>
          <a:p>
            <a:pPr lvl="2"/>
            <a:r>
              <a:rPr lang="en-GB" dirty="0"/>
              <a:t>IHT is considered to be a tax which is paid when a person dies.</a:t>
            </a:r>
          </a:p>
          <a:p>
            <a:pPr marL="0" lvl="2" indent="0">
              <a:buNone/>
            </a:pPr>
            <a:endParaRPr lang="en-GB" dirty="0"/>
          </a:p>
          <a:p>
            <a:pPr lvl="2"/>
            <a:r>
              <a:rPr lang="en-GB" dirty="0"/>
              <a:t>If it was only payable on death gifts or legacies (i.e. according to the will) it would be easy to avoid IHT by making lifetime gifts just prior to death.</a:t>
            </a:r>
          </a:p>
          <a:p>
            <a:pPr lvl="2"/>
            <a:endParaRPr lang="en-GB" dirty="0"/>
          </a:p>
          <a:p>
            <a:pPr lvl="2"/>
            <a:r>
              <a:rPr lang="en-GB" dirty="0"/>
              <a:t>There are IHT implications on certain gifts made during a person’s lifetime, these are called lifetime transfers.</a:t>
            </a:r>
          </a:p>
          <a:p>
            <a:pPr lvl="2"/>
            <a:endParaRPr lang="en-GB" dirty="0"/>
          </a:p>
          <a:p>
            <a:pPr lvl="2"/>
            <a:r>
              <a:rPr lang="en-GB" dirty="0"/>
              <a:t>Lifetime gifts to a son, daughter, nephew, niece, grandson or grand-daughter are called potentially exempt transfers or PETs. </a:t>
            </a:r>
          </a:p>
        </p:txBody>
      </p:sp>
      <p:pic>
        <p:nvPicPr>
          <p:cNvPr id="4" name="Picture 3">
            <a:extLst>
              <a:ext uri="{FF2B5EF4-FFF2-40B4-BE49-F238E27FC236}">
                <a16:creationId xmlns:a16="http://schemas.microsoft.com/office/drawing/2014/main" id="{739F7F38-34A3-4D5B-A05A-E5991D80D6E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2379019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09800" y="288022"/>
            <a:ext cx="8153400" cy="1477962"/>
          </a:xfrm>
        </p:spPr>
        <p:txBody>
          <a:bodyPr/>
          <a:lstStyle/>
          <a:p>
            <a:br>
              <a:rPr lang="en-GB" dirty="0"/>
            </a:br>
            <a:r>
              <a:rPr lang="en-GB" dirty="0"/>
              <a:t>Answer to task 9</a:t>
            </a:r>
            <a:br>
              <a:rPr lang="en-GB" dirty="0"/>
            </a:br>
            <a:br>
              <a:rPr lang="en-GB" dirty="0"/>
            </a:br>
            <a:endParaRPr lang="en-GB" dirty="0"/>
          </a:p>
        </p:txBody>
      </p:sp>
      <p:graphicFrame>
        <p:nvGraphicFramePr>
          <p:cNvPr id="8" name="Content Placeholder 3"/>
          <p:cNvGraphicFramePr>
            <a:graphicFrameLocks noGrp="1"/>
          </p:cNvGraphicFramePr>
          <p:nvPr>
            <p:ph idx="4294967295"/>
            <p:extLst/>
          </p:nvPr>
        </p:nvGraphicFramePr>
        <p:xfrm>
          <a:off x="2563087" y="3041897"/>
          <a:ext cx="7486600" cy="3161273"/>
        </p:xfrm>
        <a:graphic>
          <a:graphicData uri="http://schemas.openxmlformats.org/drawingml/2006/table">
            <a:tbl>
              <a:tblPr firstRow="1" bandRow="1">
                <a:tableStyleId>{5C22544A-7EE6-4342-B048-85BDC9FD1C3A}</a:tableStyleId>
              </a:tblPr>
              <a:tblGrid>
                <a:gridCol w="4505458">
                  <a:extLst>
                    <a:ext uri="{9D8B030D-6E8A-4147-A177-3AD203B41FA5}">
                      <a16:colId xmlns:a16="http://schemas.microsoft.com/office/drawing/2014/main" val="20000"/>
                    </a:ext>
                  </a:extLst>
                </a:gridCol>
                <a:gridCol w="2981142">
                  <a:extLst>
                    <a:ext uri="{9D8B030D-6E8A-4147-A177-3AD203B41FA5}">
                      <a16:colId xmlns:a16="http://schemas.microsoft.com/office/drawing/2014/main" val="20001"/>
                    </a:ext>
                  </a:extLst>
                </a:gridCol>
              </a:tblGrid>
              <a:tr h="324834">
                <a:tc>
                  <a:txBody>
                    <a:bodyPr/>
                    <a:lstStyle/>
                    <a:p>
                      <a:r>
                        <a:rPr lang="en-GB" sz="1600" b="1" dirty="0">
                          <a:solidFill>
                            <a:schemeClr val="tx2"/>
                          </a:solidFill>
                          <a:latin typeface="Arial" pitchFamily="34" charset="0"/>
                          <a:cs typeface="Arial" pitchFamily="34" charset="0"/>
                        </a:rPr>
                        <a:t>The</a:t>
                      </a:r>
                      <a:r>
                        <a:rPr lang="en-GB" sz="1600" b="1" baseline="0" dirty="0">
                          <a:solidFill>
                            <a:schemeClr val="tx2"/>
                          </a:solidFill>
                          <a:latin typeface="Arial" pitchFamily="34" charset="0"/>
                          <a:cs typeface="Arial" pitchFamily="34" charset="0"/>
                        </a:rPr>
                        <a:t> death estate</a:t>
                      </a:r>
                      <a:endParaRPr lang="en-GB" sz="1600" b="1" dirty="0">
                        <a:solidFill>
                          <a:schemeClr val="tx2"/>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solidFill>
                            <a:schemeClr val="tx2"/>
                          </a:solidFill>
                          <a:latin typeface="Arial" pitchFamily="34" charset="0"/>
                          <a:cs typeface="Arial" pitchFamily="34" charset="0"/>
                        </a:rPr>
                        <a:t>                         £</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39143">
                <a:tc>
                  <a:txBody>
                    <a:bodyPr/>
                    <a:lstStyle/>
                    <a:p>
                      <a:r>
                        <a:rPr lang="en-GB" sz="1600" dirty="0">
                          <a:latin typeface="Arial" pitchFamily="34" charset="0"/>
                          <a:cs typeface="Arial" pitchFamily="34" charset="0"/>
                        </a:rPr>
                        <a:t>Chargeable</a:t>
                      </a:r>
                      <a:r>
                        <a:rPr lang="en-GB" sz="1600" baseline="0" dirty="0">
                          <a:latin typeface="Arial" pitchFamily="34" charset="0"/>
                          <a:cs typeface="Arial" pitchFamily="34" charset="0"/>
                        </a:rPr>
                        <a:t> estate</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dirty="0">
                          <a:latin typeface="Arial" pitchFamily="34" charset="0"/>
                          <a:cs typeface="Arial" pitchFamily="34" charset="0"/>
                        </a:rPr>
                        <a:t>686,000</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21767">
                <a:tc>
                  <a:txBody>
                    <a:bodyPr/>
                    <a:lstStyle/>
                    <a:p>
                      <a:r>
                        <a:rPr lang="en-GB" sz="1600" dirty="0">
                          <a:solidFill>
                            <a:schemeClr val="bg1"/>
                          </a:solidFill>
                          <a:latin typeface="Arial" pitchFamily="34" charset="0"/>
                          <a:cs typeface="Arial" pitchFamily="34" charset="0"/>
                        </a:rPr>
                        <a:t>Family home</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dirty="0">
                          <a:solidFill>
                            <a:schemeClr val="bg1"/>
                          </a:solidFill>
                          <a:latin typeface="Arial" pitchFamily="34" charset="0"/>
                          <a:cs typeface="Arial" pitchFamily="34" charset="0"/>
                        </a:rPr>
                        <a:t>350,000</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105753">
                <a:tc>
                  <a:txBody>
                    <a:bodyPr/>
                    <a:lstStyle/>
                    <a:p>
                      <a:r>
                        <a:rPr lang="en-GB" sz="1600" dirty="0">
                          <a:solidFill>
                            <a:schemeClr val="bg1"/>
                          </a:solidFill>
                          <a:latin typeface="Arial" pitchFamily="34" charset="0"/>
                          <a:cs typeface="Arial" pitchFamily="34" charset="0"/>
                        </a:rPr>
                        <a:t>Other assets</a:t>
                      </a:r>
                    </a:p>
                    <a:p>
                      <a:r>
                        <a:rPr lang="en-GB" sz="1600" dirty="0">
                          <a:solidFill>
                            <a:schemeClr val="bg1"/>
                          </a:solidFill>
                          <a:latin typeface="Arial" pitchFamily="34" charset="0"/>
                          <a:cs typeface="Arial" pitchFamily="34" charset="0"/>
                        </a:rPr>
                        <a:t>Less:</a:t>
                      </a:r>
                      <a:r>
                        <a:rPr lang="en-GB" sz="1600" baseline="0" dirty="0">
                          <a:solidFill>
                            <a:schemeClr val="bg1"/>
                          </a:solidFill>
                          <a:latin typeface="Arial" pitchFamily="34" charset="0"/>
                          <a:cs typeface="Arial" pitchFamily="34" charset="0"/>
                        </a:rPr>
                        <a:t> Allowable expenses</a:t>
                      </a:r>
                    </a:p>
                    <a:p>
                      <a:r>
                        <a:rPr lang="en-GB" sz="1600" baseline="0" dirty="0">
                          <a:solidFill>
                            <a:schemeClr val="bg1"/>
                          </a:solidFill>
                          <a:latin typeface="Arial" pitchFamily="34" charset="0"/>
                          <a:cs typeface="Arial" pitchFamily="34" charset="0"/>
                        </a:rPr>
                        <a:t>Funeral expenses</a:t>
                      </a:r>
                    </a:p>
                    <a:p>
                      <a:r>
                        <a:rPr lang="en-GB" sz="1600" baseline="0" dirty="0">
                          <a:solidFill>
                            <a:schemeClr val="bg1"/>
                          </a:solidFill>
                          <a:latin typeface="Arial" pitchFamily="34" charset="0"/>
                          <a:cs typeface="Arial" pitchFamily="34" charset="0"/>
                        </a:rPr>
                        <a:t>Less: Exempt legacies</a:t>
                      </a:r>
                    </a:p>
                    <a:p>
                      <a:r>
                        <a:rPr lang="en-GB" sz="1600" baseline="0" dirty="0">
                          <a:solidFill>
                            <a:schemeClr val="bg1"/>
                          </a:solidFill>
                          <a:latin typeface="Arial" pitchFamily="34" charset="0"/>
                          <a:cs typeface="Arial" pitchFamily="34" charset="0"/>
                        </a:rPr>
                        <a:t>Legacy to her husband</a:t>
                      </a:r>
                    </a:p>
                    <a:p>
                      <a:endParaRPr lang="en-GB" sz="1600" baseline="0" dirty="0">
                        <a:solidFill>
                          <a:schemeClr val="bg1"/>
                        </a:solidFill>
                        <a:latin typeface="Arial" pitchFamily="34" charset="0"/>
                        <a:cs typeface="Arial" pitchFamily="34" charset="0"/>
                      </a:endParaRPr>
                    </a:p>
                    <a:p>
                      <a:r>
                        <a:rPr lang="en-GB" sz="1600" baseline="0" dirty="0">
                          <a:solidFill>
                            <a:schemeClr val="bg1"/>
                          </a:solidFill>
                          <a:latin typeface="Arial" pitchFamily="34" charset="0"/>
                          <a:cs typeface="Arial" pitchFamily="34" charset="0"/>
                        </a:rPr>
                        <a:t>Chargeable estate</a:t>
                      </a:r>
                      <a:endParaRPr lang="en-GB" sz="1600" dirty="0">
                        <a:solidFill>
                          <a:schemeClr val="bg1"/>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dirty="0">
                          <a:solidFill>
                            <a:schemeClr val="bg1"/>
                          </a:solidFill>
                          <a:latin typeface="Arial" pitchFamily="34" charset="0"/>
                          <a:cs typeface="Arial" pitchFamily="34" charset="0"/>
                        </a:rPr>
                        <a:t>340,000</a:t>
                      </a:r>
                    </a:p>
                    <a:p>
                      <a:pPr algn="ctr"/>
                      <a:endParaRPr lang="en-GB" sz="1600" dirty="0">
                        <a:solidFill>
                          <a:schemeClr val="bg1"/>
                        </a:solidFill>
                        <a:latin typeface="Arial" pitchFamily="34" charset="0"/>
                        <a:cs typeface="Arial" pitchFamily="34" charset="0"/>
                      </a:endParaRPr>
                    </a:p>
                    <a:p>
                      <a:pPr algn="ctr"/>
                      <a:r>
                        <a:rPr lang="en-GB" sz="1600" dirty="0">
                          <a:solidFill>
                            <a:schemeClr val="bg1"/>
                          </a:solidFill>
                          <a:latin typeface="Arial" pitchFamily="34" charset="0"/>
                          <a:cs typeface="Arial" pitchFamily="34" charset="0"/>
                        </a:rPr>
                        <a:t>(4,000)</a:t>
                      </a:r>
                    </a:p>
                    <a:p>
                      <a:pPr algn="ctr"/>
                      <a:endParaRPr lang="en-GB" sz="1600" dirty="0">
                        <a:solidFill>
                          <a:schemeClr val="bg1"/>
                        </a:solidFill>
                        <a:latin typeface="Arial" pitchFamily="34" charset="0"/>
                        <a:cs typeface="Arial" pitchFamily="34" charset="0"/>
                      </a:endParaRPr>
                    </a:p>
                    <a:p>
                      <a:pPr algn="ctr"/>
                      <a:r>
                        <a:rPr lang="en-GB" sz="1600" dirty="0">
                          <a:solidFill>
                            <a:schemeClr val="bg1"/>
                          </a:solidFill>
                          <a:latin typeface="Arial" pitchFamily="34" charset="0"/>
                          <a:cs typeface="Arial" pitchFamily="34" charset="0"/>
                        </a:rPr>
                        <a:t>(180,000)</a:t>
                      </a:r>
                    </a:p>
                    <a:p>
                      <a:pPr algn="ctr"/>
                      <a:r>
                        <a:rPr lang="en-GB" sz="1600" dirty="0">
                          <a:solidFill>
                            <a:schemeClr val="bg1"/>
                          </a:solidFill>
                          <a:latin typeface="Arial" pitchFamily="34" charset="0"/>
                          <a:cs typeface="Arial" pitchFamily="34" charset="0"/>
                        </a:rPr>
                        <a:t>------------</a:t>
                      </a:r>
                    </a:p>
                    <a:p>
                      <a:pPr algn="ctr"/>
                      <a:r>
                        <a:rPr lang="en-GB" sz="1600" dirty="0">
                          <a:solidFill>
                            <a:schemeClr val="bg1"/>
                          </a:solidFill>
                          <a:latin typeface="Arial" pitchFamily="34" charset="0"/>
                          <a:cs typeface="Arial" pitchFamily="34" charset="0"/>
                        </a:rPr>
                        <a:t>686,000</a:t>
                      </a:r>
                    </a:p>
                    <a:p>
                      <a:pPr algn="ctr"/>
                      <a:r>
                        <a:rPr lang="en-GB" sz="1600" dirty="0">
                          <a:solidFill>
                            <a:schemeClr val="bg1"/>
                          </a:solidFill>
                          <a:latin typeface="Arial" pitchFamily="34" charset="0"/>
                          <a:cs typeface="Arial" pitchFamily="34" charset="0"/>
                        </a:rPr>
                        <a:t>------------</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6" name="Rectangle 5"/>
          <p:cNvSpPr/>
          <p:nvPr/>
        </p:nvSpPr>
        <p:spPr>
          <a:xfrm>
            <a:off x="2093283" y="1196752"/>
            <a:ext cx="8426208" cy="18451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t>Her estate was left as follows: £180,000 to her husband, the family home, worth £350,000 to </a:t>
            </a:r>
            <a:r>
              <a:rPr lang="en-GB" b="1" dirty="0" err="1"/>
              <a:t>Trupti</a:t>
            </a:r>
            <a:r>
              <a:rPr lang="en-GB" b="1" dirty="0"/>
              <a:t> and the residue of the estate to </a:t>
            </a:r>
            <a:r>
              <a:rPr lang="en-GB" b="1" dirty="0" err="1"/>
              <a:t>Trupti’s</a:t>
            </a:r>
            <a:r>
              <a:rPr lang="en-GB" b="1" dirty="0"/>
              <a:t> sister Gita. The residue of the estate was valued at £340,000 and funeral expenses worth £4,000. </a:t>
            </a:r>
            <a:r>
              <a:rPr lang="en-GB" b="1" dirty="0" err="1"/>
              <a:t>Trupti’s</a:t>
            </a:r>
            <a:r>
              <a:rPr lang="en-GB" b="1" dirty="0"/>
              <a:t> mother had made no lifetime gifts</a:t>
            </a:r>
          </a:p>
          <a:p>
            <a:r>
              <a:rPr lang="en-GB" b="1" dirty="0"/>
              <a:t>Calculate the inheritance tax that will be payable as a result of </a:t>
            </a:r>
            <a:r>
              <a:rPr lang="en-GB" b="1" dirty="0" err="1"/>
              <a:t>Trupti’s</a:t>
            </a:r>
            <a:r>
              <a:rPr lang="en-GB" b="1" dirty="0"/>
              <a:t> mother’s death.</a:t>
            </a:r>
          </a:p>
        </p:txBody>
      </p:sp>
      <p:sp>
        <p:nvSpPr>
          <p:cNvPr id="5" name="Oval Callout 4"/>
          <p:cNvSpPr/>
          <p:nvPr/>
        </p:nvSpPr>
        <p:spPr>
          <a:xfrm>
            <a:off x="4079776" y="3861048"/>
            <a:ext cx="2843848" cy="1981740"/>
          </a:xfrm>
          <a:prstGeom prst="wedgeEllipseCallout">
            <a:avLst>
              <a:gd name="adj1" fmla="val -42996"/>
              <a:gd name="adj2" fmla="val 5979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bg1"/>
                </a:solidFill>
                <a:latin typeface="Arial" pitchFamily="34" charset="0"/>
                <a:cs typeface="Arial" pitchFamily="34" charset="0"/>
              </a:rPr>
              <a:t>Step 3(e) </a:t>
            </a:r>
          </a:p>
          <a:p>
            <a:pPr algn="ctr"/>
            <a:r>
              <a:rPr lang="en-GB" sz="2000" dirty="0">
                <a:solidFill>
                  <a:schemeClr val="bg1"/>
                </a:solidFill>
                <a:latin typeface="Arial" pitchFamily="34" charset="0"/>
                <a:cs typeface="Arial" pitchFamily="34" charset="0"/>
              </a:rPr>
              <a:t>Calculate the IHT on the chargeable estate</a:t>
            </a:r>
          </a:p>
        </p:txBody>
      </p:sp>
      <p:pic>
        <p:nvPicPr>
          <p:cNvPr id="7" name="Picture 6">
            <a:extLst>
              <a:ext uri="{FF2B5EF4-FFF2-40B4-BE49-F238E27FC236}">
                <a16:creationId xmlns:a16="http://schemas.microsoft.com/office/drawing/2014/main" id="{D11C0587-4D9A-4E7F-A5CC-29335B4AC02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1726512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09800" y="288022"/>
            <a:ext cx="8153400" cy="1477962"/>
          </a:xfrm>
        </p:spPr>
        <p:txBody>
          <a:bodyPr/>
          <a:lstStyle/>
          <a:p>
            <a:br>
              <a:rPr lang="en-GB" dirty="0"/>
            </a:br>
            <a:r>
              <a:rPr lang="en-GB" dirty="0"/>
              <a:t>Answer to task 9</a:t>
            </a:r>
            <a:br>
              <a:rPr lang="en-GB" dirty="0"/>
            </a:br>
            <a:br>
              <a:rPr lang="en-GB" dirty="0"/>
            </a:br>
            <a:endParaRPr lang="en-GB" dirty="0"/>
          </a:p>
        </p:txBody>
      </p:sp>
      <p:graphicFrame>
        <p:nvGraphicFramePr>
          <p:cNvPr id="8" name="Content Placeholder 3"/>
          <p:cNvGraphicFramePr>
            <a:graphicFrameLocks noGrp="1"/>
          </p:cNvGraphicFramePr>
          <p:nvPr>
            <p:ph idx="4294967295"/>
            <p:extLst>
              <p:ext uri="{D42A27DB-BD31-4B8C-83A1-F6EECF244321}">
                <p14:modId xmlns:p14="http://schemas.microsoft.com/office/powerpoint/2010/main" val="975469852"/>
              </p:ext>
            </p:extLst>
          </p:nvPr>
        </p:nvGraphicFramePr>
        <p:xfrm>
          <a:off x="2563087" y="3041897"/>
          <a:ext cx="7486600" cy="3161273"/>
        </p:xfrm>
        <a:graphic>
          <a:graphicData uri="http://schemas.openxmlformats.org/drawingml/2006/table">
            <a:tbl>
              <a:tblPr firstRow="1" bandRow="1">
                <a:tableStyleId>{5C22544A-7EE6-4342-B048-85BDC9FD1C3A}</a:tableStyleId>
              </a:tblPr>
              <a:tblGrid>
                <a:gridCol w="4505458">
                  <a:extLst>
                    <a:ext uri="{9D8B030D-6E8A-4147-A177-3AD203B41FA5}">
                      <a16:colId xmlns:a16="http://schemas.microsoft.com/office/drawing/2014/main" val="20000"/>
                    </a:ext>
                  </a:extLst>
                </a:gridCol>
                <a:gridCol w="2981142">
                  <a:extLst>
                    <a:ext uri="{9D8B030D-6E8A-4147-A177-3AD203B41FA5}">
                      <a16:colId xmlns:a16="http://schemas.microsoft.com/office/drawing/2014/main" val="20001"/>
                    </a:ext>
                  </a:extLst>
                </a:gridCol>
              </a:tblGrid>
              <a:tr h="324834">
                <a:tc>
                  <a:txBody>
                    <a:bodyPr/>
                    <a:lstStyle/>
                    <a:p>
                      <a:r>
                        <a:rPr lang="en-GB" sz="1600" b="1" dirty="0">
                          <a:solidFill>
                            <a:schemeClr val="tx2"/>
                          </a:solidFill>
                          <a:latin typeface="Arial" pitchFamily="34" charset="0"/>
                          <a:cs typeface="Arial" pitchFamily="34" charset="0"/>
                        </a:rPr>
                        <a:t>The</a:t>
                      </a:r>
                      <a:r>
                        <a:rPr lang="en-GB" sz="1600" b="1" baseline="0" dirty="0">
                          <a:solidFill>
                            <a:schemeClr val="tx2"/>
                          </a:solidFill>
                          <a:latin typeface="Arial" pitchFamily="34" charset="0"/>
                          <a:cs typeface="Arial" pitchFamily="34" charset="0"/>
                        </a:rPr>
                        <a:t> death estate</a:t>
                      </a:r>
                      <a:endParaRPr lang="en-GB" sz="1600" b="1" dirty="0">
                        <a:solidFill>
                          <a:schemeClr val="tx2"/>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solidFill>
                            <a:schemeClr val="tx2"/>
                          </a:solidFill>
                          <a:latin typeface="Arial" pitchFamily="34" charset="0"/>
                          <a:cs typeface="Arial" pitchFamily="34" charset="0"/>
                        </a:rPr>
                        <a:t>                         £</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39143">
                <a:tc>
                  <a:txBody>
                    <a:bodyPr/>
                    <a:lstStyle/>
                    <a:p>
                      <a:r>
                        <a:rPr lang="en-GB" sz="1600" dirty="0">
                          <a:latin typeface="Arial" pitchFamily="34" charset="0"/>
                          <a:cs typeface="Arial" pitchFamily="34" charset="0"/>
                        </a:rPr>
                        <a:t>Chargeable</a:t>
                      </a:r>
                      <a:r>
                        <a:rPr lang="en-GB" sz="1600" baseline="0" dirty="0">
                          <a:latin typeface="Arial" pitchFamily="34" charset="0"/>
                          <a:cs typeface="Arial" pitchFamily="34" charset="0"/>
                        </a:rPr>
                        <a:t> estate</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u="sng" dirty="0">
                          <a:latin typeface="Arial" pitchFamily="34" charset="0"/>
                          <a:cs typeface="Arial" pitchFamily="34" charset="0"/>
                        </a:rPr>
                        <a:t>686,000</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21767">
                <a:tc>
                  <a:txBody>
                    <a:bodyPr/>
                    <a:lstStyle/>
                    <a:p>
                      <a:r>
                        <a:rPr lang="en-GB" sz="1600" dirty="0">
                          <a:solidFill>
                            <a:schemeClr val="tx1"/>
                          </a:solidFill>
                          <a:latin typeface="Arial" pitchFamily="34" charset="0"/>
                          <a:cs typeface="Arial" pitchFamily="34" charset="0"/>
                        </a:rPr>
                        <a:t>IHT</a:t>
                      </a:r>
                      <a:r>
                        <a:rPr lang="en-GB" sz="1600" baseline="0" dirty="0">
                          <a:solidFill>
                            <a:schemeClr val="tx1"/>
                          </a:solidFill>
                          <a:latin typeface="Arial" pitchFamily="34" charset="0"/>
                          <a:cs typeface="Arial" pitchFamily="34" charset="0"/>
                        </a:rPr>
                        <a:t> (686,000 – 325,000) x 40%</a:t>
                      </a:r>
                      <a:r>
                        <a:rPr lang="en-GB" sz="1600" dirty="0">
                          <a:solidFill>
                            <a:schemeClr val="bg1"/>
                          </a:solidFill>
                          <a:latin typeface="Arial" pitchFamily="34" charset="0"/>
                          <a:cs typeface="Arial" pitchFamily="34" charset="0"/>
                        </a:rPr>
                        <a:t>home</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u="sng" dirty="0">
                          <a:solidFill>
                            <a:schemeClr val="tx1"/>
                          </a:solidFill>
                          <a:latin typeface="Arial" pitchFamily="34" charset="0"/>
                          <a:cs typeface="Arial" pitchFamily="34" charset="0"/>
                        </a:rPr>
                        <a:t>£144,400</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105753">
                <a:tc>
                  <a:txBody>
                    <a:bodyPr/>
                    <a:lstStyle/>
                    <a:p>
                      <a:r>
                        <a:rPr lang="en-GB" sz="1600" dirty="0">
                          <a:solidFill>
                            <a:schemeClr val="bg1"/>
                          </a:solidFill>
                          <a:latin typeface="Arial" pitchFamily="34" charset="0"/>
                          <a:cs typeface="Arial" pitchFamily="34" charset="0"/>
                        </a:rPr>
                        <a:t>Other assets</a:t>
                      </a:r>
                    </a:p>
                    <a:p>
                      <a:r>
                        <a:rPr lang="en-GB" sz="1600" dirty="0">
                          <a:solidFill>
                            <a:schemeClr val="bg1"/>
                          </a:solidFill>
                          <a:latin typeface="Arial" pitchFamily="34" charset="0"/>
                          <a:cs typeface="Arial" pitchFamily="34" charset="0"/>
                        </a:rPr>
                        <a:t>Less:</a:t>
                      </a:r>
                      <a:r>
                        <a:rPr lang="en-GB" sz="1600" baseline="0" dirty="0">
                          <a:solidFill>
                            <a:schemeClr val="bg1"/>
                          </a:solidFill>
                          <a:latin typeface="Arial" pitchFamily="34" charset="0"/>
                          <a:cs typeface="Arial" pitchFamily="34" charset="0"/>
                        </a:rPr>
                        <a:t> Allowable expenses</a:t>
                      </a:r>
                    </a:p>
                    <a:p>
                      <a:r>
                        <a:rPr lang="en-GB" sz="1600" baseline="0" dirty="0">
                          <a:solidFill>
                            <a:schemeClr val="bg1"/>
                          </a:solidFill>
                          <a:latin typeface="Arial" pitchFamily="34" charset="0"/>
                          <a:cs typeface="Arial" pitchFamily="34" charset="0"/>
                        </a:rPr>
                        <a:t>Funeral expenses</a:t>
                      </a:r>
                    </a:p>
                    <a:p>
                      <a:r>
                        <a:rPr lang="en-GB" sz="1600" baseline="0" dirty="0">
                          <a:solidFill>
                            <a:schemeClr val="bg1"/>
                          </a:solidFill>
                          <a:latin typeface="Arial" pitchFamily="34" charset="0"/>
                          <a:cs typeface="Arial" pitchFamily="34" charset="0"/>
                        </a:rPr>
                        <a:t>Less: Exempt legacies</a:t>
                      </a:r>
                    </a:p>
                    <a:p>
                      <a:r>
                        <a:rPr lang="en-GB" sz="1600" baseline="0" dirty="0">
                          <a:solidFill>
                            <a:schemeClr val="bg1"/>
                          </a:solidFill>
                          <a:latin typeface="Arial" pitchFamily="34" charset="0"/>
                          <a:cs typeface="Arial" pitchFamily="34" charset="0"/>
                        </a:rPr>
                        <a:t>Legacy to her husband</a:t>
                      </a:r>
                    </a:p>
                    <a:p>
                      <a:endParaRPr lang="en-GB" sz="1600" baseline="0" dirty="0">
                        <a:solidFill>
                          <a:schemeClr val="bg1"/>
                        </a:solidFill>
                        <a:latin typeface="Arial" pitchFamily="34" charset="0"/>
                        <a:cs typeface="Arial" pitchFamily="34" charset="0"/>
                      </a:endParaRPr>
                    </a:p>
                    <a:p>
                      <a:r>
                        <a:rPr lang="en-GB" sz="1600" baseline="0" dirty="0">
                          <a:solidFill>
                            <a:schemeClr val="bg1"/>
                          </a:solidFill>
                          <a:latin typeface="Arial" pitchFamily="34" charset="0"/>
                          <a:cs typeface="Arial" pitchFamily="34" charset="0"/>
                        </a:rPr>
                        <a:t>Chargeable estate</a:t>
                      </a:r>
                      <a:endParaRPr lang="en-GB" sz="1600" dirty="0">
                        <a:solidFill>
                          <a:schemeClr val="bg1"/>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dirty="0">
                          <a:solidFill>
                            <a:schemeClr val="bg1"/>
                          </a:solidFill>
                          <a:latin typeface="Arial" pitchFamily="34" charset="0"/>
                          <a:cs typeface="Arial" pitchFamily="34" charset="0"/>
                        </a:rPr>
                        <a:t>340,000</a:t>
                      </a:r>
                    </a:p>
                    <a:p>
                      <a:pPr algn="ctr"/>
                      <a:endParaRPr lang="en-GB" sz="1600" dirty="0">
                        <a:solidFill>
                          <a:schemeClr val="bg1"/>
                        </a:solidFill>
                        <a:latin typeface="Arial" pitchFamily="34" charset="0"/>
                        <a:cs typeface="Arial" pitchFamily="34" charset="0"/>
                      </a:endParaRPr>
                    </a:p>
                    <a:p>
                      <a:pPr algn="ctr"/>
                      <a:r>
                        <a:rPr lang="en-GB" sz="1600" dirty="0">
                          <a:solidFill>
                            <a:schemeClr val="bg1"/>
                          </a:solidFill>
                          <a:latin typeface="Arial" pitchFamily="34" charset="0"/>
                          <a:cs typeface="Arial" pitchFamily="34" charset="0"/>
                        </a:rPr>
                        <a:t>(4,000)</a:t>
                      </a:r>
                    </a:p>
                    <a:p>
                      <a:pPr algn="ctr"/>
                      <a:endParaRPr lang="en-GB" sz="1600" dirty="0">
                        <a:solidFill>
                          <a:schemeClr val="bg1"/>
                        </a:solidFill>
                        <a:latin typeface="Arial" pitchFamily="34" charset="0"/>
                        <a:cs typeface="Arial" pitchFamily="34" charset="0"/>
                      </a:endParaRPr>
                    </a:p>
                    <a:p>
                      <a:pPr algn="ctr"/>
                      <a:r>
                        <a:rPr lang="en-GB" sz="1600" dirty="0">
                          <a:solidFill>
                            <a:schemeClr val="bg1"/>
                          </a:solidFill>
                          <a:latin typeface="Arial" pitchFamily="34" charset="0"/>
                          <a:cs typeface="Arial" pitchFamily="34" charset="0"/>
                        </a:rPr>
                        <a:t>(180,000)</a:t>
                      </a:r>
                    </a:p>
                    <a:p>
                      <a:pPr algn="ctr"/>
                      <a:r>
                        <a:rPr lang="en-GB" sz="1600" dirty="0">
                          <a:solidFill>
                            <a:schemeClr val="bg1"/>
                          </a:solidFill>
                          <a:latin typeface="Arial" pitchFamily="34" charset="0"/>
                          <a:cs typeface="Arial" pitchFamily="34" charset="0"/>
                        </a:rPr>
                        <a:t>------------</a:t>
                      </a:r>
                    </a:p>
                    <a:p>
                      <a:pPr algn="ctr"/>
                      <a:r>
                        <a:rPr lang="en-GB" sz="1600" dirty="0">
                          <a:solidFill>
                            <a:schemeClr val="bg1"/>
                          </a:solidFill>
                          <a:latin typeface="Arial" pitchFamily="34" charset="0"/>
                          <a:cs typeface="Arial" pitchFamily="34" charset="0"/>
                        </a:rPr>
                        <a:t>686,000</a:t>
                      </a:r>
                    </a:p>
                    <a:p>
                      <a:pPr algn="ctr"/>
                      <a:r>
                        <a:rPr lang="en-GB" sz="1600" dirty="0">
                          <a:solidFill>
                            <a:schemeClr val="bg1"/>
                          </a:solidFill>
                          <a:latin typeface="Arial" pitchFamily="34" charset="0"/>
                          <a:cs typeface="Arial" pitchFamily="34" charset="0"/>
                        </a:rPr>
                        <a:t>------------</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6" name="Rectangle 5"/>
          <p:cNvSpPr/>
          <p:nvPr/>
        </p:nvSpPr>
        <p:spPr>
          <a:xfrm>
            <a:off x="2093283" y="1196752"/>
            <a:ext cx="8426208" cy="18451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t>Her estate was left as follows: £180,000 to her husband, the family home, worth £350,000 to </a:t>
            </a:r>
            <a:r>
              <a:rPr lang="en-GB" b="1" dirty="0" err="1"/>
              <a:t>Trupti</a:t>
            </a:r>
            <a:r>
              <a:rPr lang="en-GB" b="1" dirty="0"/>
              <a:t> and the residue of the estate to </a:t>
            </a:r>
            <a:r>
              <a:rPr lang="en-GB" b="1" dirty="0" err="1"/>
              <a:t>Trupti’s</a:t>
            </a:r>
            <a:r>
              <a:rPr lang="en-GB" b="1" dirty="0"/>
              <a:t> sister Gita. The residue of the estate was valued at £340,000 and funeral expenses worth £4,000. </a:t>
            </a:r>
            <a:r>
              <a:rPr lang="en-GB" b="1" dirty="0" err="1"/>
              <a:t>Trupti’s</a:t>
            </a:r>
            <a:r>
              <a:rPr lang="en-GB" b="1" dirty="0"/>
              <a:t> mother had made no lifetime gifts</a:t>
            </a:r>
          </a:p>
          <a:p>
            <a:r>
              <a:rPr lang="en-GB" b="1" dirty="0"/>
              <a:t>Calculate the inheritance tax that will be payable as a result of </a:t>
            </a:r>
            <a:r>
              <a:rPr lang="en-GB" b="1" dirty="0" err="1"/>
              <a:t>Trupti’s</a:t>
            </a:r>
            <a:r>
              <a:rPr lang="en-GB" b="1" dirty="0"/>
              <a:t> mother’s death.</a:t>
            </a:r>
          </a:p>
        </p:txBody>
      </p:sp>
      <p:pic>
        <p:nvPicPr>
          <p:cNvPr id="5" name="Picture 4">
            <a:extLst>
              <a:ext uri="{FF2B5EF4-FFF2-40B4-BE49-F238E27FC236}">
                <a16:creationId xmlns:a16="http://schemas.microsoft.com/office/drawing/2014/main" id="{9B7F3C06-7B03-4862-AB61-D5AEEE3AEBB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2628810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Task 10 of </a:t>
            </a:r>
            <a:r>
              <a:rPr lang="en-GB" dirty="0" err="1"/>
              <a:t>Trupti</a:t>
            </a:r>
            <a:r>
              <a:rPr lang="en-GB" dirty="0"/>
              <a:t> Patel</a:t>
            </a:r>
          </a:p>
        </p:txBody>
      </p:sp>
      <p:sp>
        <p:nvSpPr>
          <p:cNvPr id="2" name="Content Placeholder 1"/>
          <p:cNvSpPr>
            <a:spLocks noGrp="1"/>
          </p:cNvSpPr>
          <p:nvPr>
            <p:ph type="body" sz="quarter" idx="13"/>
          </p:nvPr>
        </p:nvSpPr>
        <p:spPr>
          <a:xfrm>
            <a:off x="2209800" y="1916833"/>
            <a:ext cx="8153400" cy="5706177"/>
          </a:xfrm>
        </p:spPr>
        <p:txBody>
          <a:bodyPr/>
          <a:lstStyle/>
          <a:p>
            <a:pPr lvl="2"/>
            <a:r>
              <a:rPr lang="en-GB" dirty="0" err="1"/>
              <a:t>Trupti’s</a:t>
            </a:r>
            <a:r>
              <a:rPr lang="en-GB" dirty="0"/>
              <a:t> mother past away on 31 May 2016. </a:t>
            </a:r>
            <a:r>
              <a:rPr lang="en-GB" dirty="0" err="1"/>
              <a:t>Trupti</a:t>
            </a:r>
            <a:r>
              <a:rPr lang="en-GB" dirty="0"/>
              <a:t> was made the executor. Her estate was left as follows: £180,000 to her husband, the family home, worth £350,000 to </a:t>
            </a:r>
            <a:r>
              <a:rPr lang="en-GB" dirty="0" err="1"/>
              <a:t>Trupti</a:t>
            </a:r>
            <a:r>
              <a:rPr lang="en-GB" dirty="0"/>
              <a:t> and the residue of the estate to </a:t>
            </a:r>
            <a:r>
              <a:rPr lang="en-GB" dirty="0" err="1"/>
              <a:t>Trupti’s</a:t>
            </a:r>
            <a:r>
              <a:rPr lang="en-GB" dirty="0"/>
              <a:t> sister Gita. The residue of the estate was valued at £340,000 and funeral expenses were £4,000. </a:t>
            </a:r>
            <a:r>
              <a:rPr lang="en-GB" dirty="0" err="1"/>
              <a:t>Trupti’s</a:t>
            </a:r>
            <a:r>
              <a:rPr lang="en-GB" dirty="0"/>
              <a:t> mother had made no lifetime gifts.</a:t>
            </a:r>
          </a:p>
          <a:p>
            <a:pPr lvl="2"/>
            <a:r>
              <a:rPr lang="en-GB" dirty="0"/>
              <a:t>Task9</a:t>
            </a:r>
          </a:p>
          <a:p>
            <a:pPr marL="0" lvl="2" indent="0">
              <a:buNone/>
            </a:pPr>
            <a:r>
              <a:rPr lang="en-GB" b="1" dirty="0"/>
              <a:t>State who will incur the IHT liability, the due date for paying the IHT and show the distribution of the </a:t>
            </a:r>
            <a:r>
              <a:rPr lang="en-GB" b="1" dirty="0" err="1"/>
              <a:t>estate.</a:t>
            </a:r>
            <a:r>
              <a:rPr lang="en-GB" b="1" dirty="0" err="1">
                <a:solidFill>
                  <a:schemeClr val="bg1"/>
                </a:solidFill>
              </a:rPr>
              <a:t>The</a:t>
            </a:r>
            <a:r>
              <a:rPr lang="en-GB" b="1" dirty="0">
                <a:solidFill>
                  <a:schemeClr val="bg1"/>
                </a:solidFill>
              </a:rPr>
              <a:t> inheritance tax is paid by the executor, IHT only arises if the value of the chargeable estate exceeds the nil rate band at the time of the donors death. The nil rate band in 2016/17 is £325,000 and the death estate is £500,000.</a:t>
            </a:r>
          </a:p>
          <a:p>
            <a:pPr marL="0" lvl="2" indent="0">
              <a:buNone/>
            </a:pPr>
            <a:r>
              <a:rPr lang="en-GB" b="1" dirty="0">
                <a:solidFill>
                  <a:schemeClr val="bg1"/>
                </a:solidFill>
              </a:rPr>
              <a:t>IHT payable by the executor/ personal representative.</a:t>
            </a:r>
          </a:p>
          <a:p>
            <a:pPr marL="0" lvl="2" indent="0">
              <a:buNone/>
            </a:pPr>
            <a:r>
              <a:rPr lang="en-GB" b="1" dirty="0">
                <a:solidFill>
                  <a:schemeClr val="bg1"/>
                </a:solidFill>
              </a:rPr>
              <a:t>£70,000 (500,000 – 325,000) x 40% </a:t>
            </a:r>
          </a:p>
          <a:p>
            <a:pPr marL="0" lvl="2" indent="0">
              <a:buNone/>
            </a:pPr>
            <a:endParaRPr lang="en-GB" dirty="0">
              <a:solidFill>
                <a:schemeClr val="bg1"/>
              </a:solidFill>
            </a:endParaRPr>
          </a:p>
          <a:p>
            <a:pPr lvl="2"/>
            <a:r>
              <a:rPr lang="en-GB" dirty="0">
                <a:solidFill>
                  <a:schemeClr val="bg1"/>
                </a:solidFill>
              </a:rPr>
              <a:t>There are IHT implications on certain gifts made during a person’s lifetime, these are called lifetime transfers.</a:t>
            </a:r>
          </a:p>
          <a:p>
            <a:pPr lvl="2"/>
            <a:endParaRPr lang="en-GB" dirty="0">
              <a:solidFill>
                <a:schemeClr val="bg1"/>
              </a:solidFill>
            </a:endParaRPr>
          </a:p>
          <a:p>
            <a:pPr lvl="2"/>
            <a:r>
              <a:rPr lang="en-GB" dirty="0">
                <a:solidFill>
                  <a:schemeClr val="bg1"/>
                </a:solidFill>
              </a:rPr>
              <a:t>Lifetime gifts to a son, daughter, nephew, niece, grandson or grand-daughter are called potentially exempt transfers or PETs. </a:t>
            </a:r>
          </a:p>
        </p:txBody>
      </p:sp>
      <p:pic>
        <p:nvPicPr>
          <p:cNvPr id="4" name="Picture 3">
            <a:extLst>
              <a:ext uri="{FF2B5EF4-FFF2-40B4-BE49-F238E27FC236}">
                <a16:creationId xmlns:a16="http://schemas.microsoft.com/office/drawing/2014/main" id="{AFB710B5-578F-4E73-8BE4-55CB5D69308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679499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Answer to task 10</a:t>
            </a:r>
          </a:p>
        </p:txBody>
      </p:sp>
      <p:sp>
        <p:nvSpPr>
          <p:cNvPr id="2" name="Content Placeholder 1"/>
          <p:cNvSpPr>
            <a:spLocks noGrp="1"/>
          </p:cNvSpPr>
          <p:nvPr>
            <p:ph type="body" sz="quarter" idx="13"/>
          </p:nvPr>
        </p:nvSpPr>
        <p:spPr>
          <a:xfrm>
            <a:off x="1936992" y="1916833"/>
            <a:ext cx="8426208" cy="5816977"/>
          </a:xfrm>
        </p:spPr>
        <p:txBody>
          <a:bodyPr/>
          <a:lstStyle/>
          <a:p>
            <a:pPr marL="0" lvl="2" indent="0">
              <a:buNone/>
            </a:pPr>
            <a:r>
              <a:rPr lang="en-GB" b="1" dirty="0"/>
              <a:t>State who will incur the IHT liability, the due date for paying the IHT and show the distribution of the </a:t>
            </a:r>
            <a:r>
              <a:rPr lang="en-GB" b="1" dirty="0" err="1"/>
              <a:t>estate.</a:t>
            </a:r>
            <a:r>
              <a:rPr lang="en-GB" b="1" dirty="0" err="1">
                <a:solidFill>
                  <a:schemeClr val="bg1"/>
                </a:solidFill>
              </a:rPr>
              <a:t>T</a:t>
            </a:r>
            <a:endParaRPr lang="en-GB" b="1" dirty="0">
              <a:solidFill>
                <a:schemeClr val="bg1"/>
              </a:solidFill>
            </a:endParaRPr>
          </a:p>
          <a:p>
            <a:pPr marL="0" lvl="2" indent="0">
              <a:buNone/>
            </a:pPr>
            <a:endParaRPr lang="en-GB" b="1" dirty="0">
              <a:solidFill>
                <a:schemeClr val="bg1"/>
              </a:solidFill>
            </a:endParaRPr>
          </a:p>
          <a:p>
            <a:pPr marL="0" lvl="2" indent="0">
              <a:buNone/>
            </a:pPr>
            <a:r>
              <a:rPr lang="en-GB" b="1" dirty="0"/>
              <a:t>The IHT is liability is payable by the executor and must be paid to HMRC 6 months from the end of the month in which </a:t>
            </a:r>
            <a:r>
              <a:rPr lang="en-GB" b="1" dirty="0" err="1"/>
              <a:t>Trupi’s</a:t>
            </a:r>
            <a:r>
              <a:rPr lang="en-GB" b="1" dirty="0"/>
              <a:t> mother died.</a:t>
            </a:r>
            <a:r>
              <a:rPr lang="en-GB" b="1" dirty="0">
                <a:solidFill>
                  <a:schemeClr val="bg1"/>
                </a:solidFill>
              </a:rPr>
              <a:t> type of gift is this for IHT and what is the value after deducting relevant lifetime exemptions.</a:t>
            </a:r>
          </a:p>
          <a:p>
            <a:pPr marL="0" lvl="2" indent="0">
              <a:buNone/>
            </a:pPr>
            <a:endParaRPr lang="en-GB" b="1" dirty="0"/>
          </a:p>
          <a:p>
            <a:pPr marL="0" lvl="2" indent="0">
              <a:buNone/>
            </a:pPr>
            <a:r>
              <a:rPr lang="en-GB" b="1" dirty="0">
                <a:solidFill>
                  <a:schemeClr val="bg1"/>
                </a:solidFill>
              </a:rPr>
              <a:t>The inheritance tax is paid by the executor, IHT only arises if the value of the chargeable estate exceeds the nil rate band at the time of the donors death. The nil rate band in 2016/17 is £325,000 and the death estate is £500,000.</a:t>
            </a:r>
          </a:p>
          <a:p>
            <a:pPr marL="0" lvl="2" indent="0">
              <a:buNone/>
            </a:pPr>
            <a:r>
              <a:rPr lang="en-GB" b="1" dirty="0">
                <a:solidFill>
                  <a:schemeClr val="bg1"/>
                </a:solidFill>
              </a:rPr>
              <a:t>IHT payable by the executor/ personal representative.</a:t>
            </a:r>
          </a:p>
          <a:p>
            <a:pPr marL="0" lvl="2" indent="0">
              <a:buNone/>
            </a:pPr>
            <a:r>
              <a:rPr lang="en-GB" b="1" dirty="0">
                <a:solidFill>
                  <a:schemeClr val="bg1"/>
                </a:solidFill>
              </a:rPr>
              <a:t>£70,000 (500,000 – 325,000) x 40% </a:t>
            </a:r>
          </a:p>
          <a:p>
            <a:pPr marL="0" lvl="2" indent="0">
              <a:buNone/>
            </a:pPr>
            <a:endParaRPr lang="en-GB" dirty="0">
              <a:solidFill>
                <a:schemeClr val="bg1"/>
              </a:solidFill>
            </a:endParaRPr>
          </a:p>
          <a:p>
            <a:pPr lvl="2"/>
            <a:r>
              <a:rPr lang="en-GB" dirty="0">
                <a:solidFill>
                  <a:schemeClr val="bg1"/>
                </a:solidFill>
              </a:rPr>
              <a:t>There are IHT implications on certain gifts made during a person’s lifetime, these are called lifetime transfers.</a:t>
            </a:r>
          </a:p>
          <a:p>
            <a:pPr lvl="2"/>
            <a:endParaRPr lang="en-GB" dirty="0">
              <a:solidFill>
                <a:schemeClr val="bg1"/>
              </a:solidFill>
            </a:endParaRPr>
          </a:p>
          <a:p>
            <a:pPr lvl="2"/>
            <a:r>
              <a:rPr lang="en-GB" dirty="0">
                <a:solidFill>
                  <a:schemeClr val="bg1"/>
                </a:solidFill>
              </a:rPr>
              <a:t>Lifetime gifts to a son, daughter, nephew, niece, grandson or grand-daughter are called potentially exempt transfers or PETs. </a:t>
            </a:r>
          </a:p>
        </p:txBody>
      </p:sp>
      <p:pic>
        <p:nvPicPr>
          <p:cNvPr id="4" name="Picture 3">
            <a:extLst>
              <a:ext uri="{FF2B5EF4-FFF2-40B4-BE49-F238E27FC236}">
                <a16:creationId xmlns:a16="http://schemas.microsoft.com/office/drawing/2014/main" id="{56D3D5A5-FDA7-4F1D-AF95-26F189B1C77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1192774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Answer to task 10</a:t>
            </a:r>
          </a:p>
        </p:txBody>
      </p:sp>
      <p:sp>
        <p:nvSpPr>
          <p:cNvPr id="2" name="Content Placeholder 1"/>
          <p:cNvSpPr>
            <a:spLocks noGrp="1"/>
          </p:cNvSpPr>
          <p:nvPr>
            <p:ph type="body" sz="quarter" idx="13"/>
          </p:nvPr>
        </p:nvSpPr>
        <p:spPr>
          <a:xfrm>
            <a:off x="1936992" y="1916833"/>
            <a:ext cx="8426208" cy="5816977"/>
          </a:xfrm>
        </p:spPr>
        <p:txBody>
          <a:bodyPr/>
          <a:lstStyle/>
          <a:p>
            <a:pPr marL="0" lvl="2" indent="0">
              <a:buNone/>
            </a:pPr>
            <a:r>
              <a:rPr lang="en-GB" b="1" dirty="0"/>
              <a:t>State who will incur the IHT liability, the due date for paying the IHT and show the distribution of the </a:t>
            </a:r>
            <a:r>
              <a:rPr lang="en-GB" b="1" dirty="0" err="1"/>
              <a:t>estate.</a:t>
            </a:r>
            <a:r>
              <a:rPr lang="en-GB" b="1" dirty="0" err="1">
                <a:solidFill>
                  <a:schemeClr val="bg1"/>
                </a:solidFill>
              </a:rPr>
              <a:t>T</a:t>
            </a:r>
            <a:endParaRPr lang="en-GB" b="1" dirty="0">
              <a:solidFill>
                <a:schemeClr val="bg1"/>
              </a:solidFill>
            </a:endParaRPr>
          </a:p>
          <a:p>
            <a:pPr marL="0" lvl="2" indent="0">
              <a:buNone/>
            </a:pPr>
            <a:endParaRPr lang="en-GB" b="1" dirty="0">
              <a:solidFill>
                <a:schemeClr val="bg1"/>
              </a:solidFill>
            </a:endParaRPr>
          </a:p>
          <a:p>
            <a:pPr marL="0" lvl="2" indent="0">
              <a:buNone/>
            </a:pPr>
            <a:r>
              <a:rPr lang="en-GB" b="1" dirty="0"/>
              <a:t>The IHT is liability is payable by the executor and must be paid to HMRC 6 months from the end of the month in which </a:t>
            </a:r>
            <a:r>
              <a:rPr lang="en-GB" b="1" dirty="0" err="1"/>
              <a:t>Trupi’s</a:t>
            </a:r>
            <a:r>
              <a:rPr lang="en-GB" b="1" dirty="0"/>
              <a:t> mother died.</a:t>
            </a:r>
            <a:r>
              <a:rPr lang="en-GB" b="1" dirty="0">
                <a:solidFill>
                  <a:schemeClr val="bg1"/>
                </a:solidFill>
              </a:rPr>
              <a:t> type of gift is this for IHT and what is the value after deducting relevant lifetime exemptions.</a:t>
            </a:r>
          </a:p>
          <a:p>
            <a:pPr marL="0" lvl="2" indent="0">
              <a:buNone/>
            </a:pPr>
            <a:endParaRPr lang="en-GB" b="1" dirty="0"/>
          </a:p>
          <a:p>
            <a:pPr marL="0" lvl="2" indent="0">
              <a:buNone/>
            </a:pPr>
            <a:r>
              <a:rPr lang="en-GB" b="1" dirty="0">
                <a:solidFill>
                  <a:schemeClr val="bg1"/>
                </a:solidFill>
              </a:rPr>
              <a:t>The inheritance tax is paid by the executor, IHT only arises if the value of the chargeable estate exceeds the nil rate band at the time of the donors death. The nil rate band in 2016/17 is £325,000 and the death estate is £500,000.</a:t>
            </a:r>
          </a:p>
          <a:p>
            <a:pPr marL="0" lvl="2" indent="0">
              <a:buNone/>
            </a:pPr>
            <a:r>
              <a:rPr lang="en-GB" b="1" dirty="0">
                <a:solidFill>
                  <a:schemeClr val="bg1"/>
                </a:solidFill>
              </a:rPr>
              <a:t>IHT payable by the executor/ personal representative.</a:t>
            </a:r>
          </a:p>
          <a:p>
            <a:pPr marL="0" lvl="2" indent="0">
              <a:buNone/>
            </a:pPr>
            <a:r>
              <a:rPr lang="en-GB" b="1" dirty="0">
                <a:solidFill>
                  <a:schemeClr val="bg1"/>
                </a:solidFill>
              </a:rPr>
              <a:t>£70,000 (500,000 – 325,000) x 40% </a:t>
            </a:r>
          </a:p>
          <a:p>
            <a:pPr marL="0" lvl="2" indent="0">
              <a:buNone/>
            </a:pPr>
            <a:endParaRPr lang="en-GB" dirty="0">
              <a:solidFill>
                <a:schemeClr val="bg1"/>
              </a:solidFill>
            </a:endParaRPr>
          </a:p>
          <a:p>
            <a:pPr lvl="2"/>
            <a:r>
              <a:rPr lang="en-GB" dirty="0">
                <a:solidFill>
                  <a:schemeClr val="bg1"/>
                </a:solidFill>
              </a:rPr>
              <a:t>There are IHT implications on certain gifts made during a person’s lifetime, these are called lifetime transfers.</a:t>
            </a:r>
          </a:p>
          <a:p>
            <a:pPr lvl="2"/>
            <a:endParaRPr lang="en-GB" dirty="0">
              <a:solidFill>
                <a:schemeClr val="bg1"/>
              </a:solidFill>
            </a:endParaRPr>
          </a:p>
          <a:p>
            <a:pPr lvl="2"/>
            <a:r>
              <a:rPr lang="en-GB" dirty="0">
                <a:solidFill>
                  <a:schemeClr val="bg1"/>
                </a:solidFill>
              </a:rPr>
              <a:t>Lifetime gifts to a son, daughter, nephew, niece, grandson or grand-daughter are called potentially exempt transfers or PETs. </a:t>
            </a:r>
          </a:p>
        </p:txBody>
      </p:sp>
      <p:sp>
        <p:nvSpPr>
          <p:cNvPr id="4" name="Oval Callout 3"/>
          <p:cNvSpPr/>
          <p:nvPr/>
        </p:nvSpPr>
        <p:spPr>
          <a:xfrm>
            <a:off x="4151784" y="3429000"/>
            <a:ext cx="2843848" cy="1981740"/>
          </a:xfrm>
          <a:prstGeom prst="wedgeEllipseCallout">
            <a:avLst>
              <a:gd name="adj1" fmla="val -42996"/>
              <a:gd name="adj2" fmla="val 5979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bg1"/>
                </a:solidFill>
                <a:latin typeface="Arial" pitchFamily="34" charset="0"/>
                <a:cs typeface="Arial" pitchFamily="34" charset="0"/>
              </a:rPr>
              <a:t>£144,400 must be paid to HM Revenue and Customs by 30 November 2016</a:t>
            </a:r>
          </a:p>
        </p:txBody>
      </p:sp>
      <p:pic>
        <p:nvPicPr>
          <p:cNvPr id="5" name="Picture 4">
            <a:extLst>
              <a:ext uri="{FF2B5EF4-FFF2-40B4-BE49-F238E27FC236}">
                <a16:creationId xmlns:a16="http://schemas.microsoft.com/office/drawing/2014/main" id="{47C2D536-36F9-47B4-869A-A7C5AA38EA9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2953157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br>
              <a:rPr lang="en-GB" dirty="0"/>
            </a:br>
            <a:r>
              <a:rPr lang="en-GB" dirty="0"/>
              <a:t>Answer  to task 10</a:t>
            </a:r>
            <a:br>
              <a:rPr lang="en-GB" dirty="0"/>
            </a:br>
            <a:r>
              <a:rPr lang="en-GB" dirty="0"/>
              <a:t>Showing how much the each person inherits</a:t>
            </a:r>
          </a:p>
        </p:txBody>
      </p:sp>
      <p:graphicFrame>
        <p:nvGraphicFramePr>
          <p:cNvPr id="6" name="Table 5"/>
          <p:cNvGraphicFramePr>
            <a:graphicFrameLocks noGrp="1"/>
          </p:cNvGraphicFramePr>
          <p:nvPr>
            <p:extLst>
              <p:ext uri="{D42A27DB-BD31-4B8C-83A1-F6EECF244321}">
                <p14:modId xmlns:p14="http://schemas.microsoft.com/office/powerpoint/2010/main" val="2380665296"/>
              </p:ext>
            </p:extLst>
          </p:nvPr>
        </p:nvGraphicFramePr>
        <p:xfrm>
          <a:off x="2423592" y="3960906"/>
          <a:ext cx="7560840" cy="1124000"/>
        </p:xfrm>
        <a:graphic>
          <a:graphicData uri="http://schemas.openxmlformats.org/drawingml/2006/table">
            <a:tbl>
              <a:tblPr firstRow="1" bandRow="1">
                <a:tableStyleId>{5C22544A-7EE6-4342-B048-85BDC9FD1C3A}</a:tableStyleId>
              </a:tblPr>
              <a:tblGrid>
                <a:gridCol w="1668830">
                  <a:extLst>
                    <a:ext uri="{9D8B030D-6E8A-4147-A177-3AD203B41FA5}">
                      <a16:colId xmlns:a16="http://schemas.microsoft.com/office/drawing/2014/main" val="20000"/>
                    </a:ext>
                  </a:extLst>
                </a:gridCol>
                <a:gridCol w="1415195">
                  <a:extLst>
                    <a:ext uri="{9D8B030D-6E8A-4147-A177-3AD203B41FA5}">
                      <a16:colId xmlns:a16="http://schemas.microsoft.com/office/drawing/2014/main" val="20001"/>
                    </a:ext>
                  </a:extLst>
                </a:gridCol>
                <a:gridCol w="422312">
                  <a:extLst>
                    <a:ext uri="{9D8B030D-6E8A-4147-A177-3AD203B41FA5}">
                      <a16:colId xmlns:a16="http://schemas.microsoft.com/office/drawing/2014/main" val="20002"/>
                    </a:ext>
                  </a:extLst>
                </a:gridCol>
                <a:gridCol w="1268927">
                  <a:extLst>
                    <a:ext uri="{9D8B030D-6E8A-4147-A177-3AD203B41FA5}">
                      <a16:colId xmlns:a16="http://schemas.microsoft.com/office/drawing/2014/main" val="20003"/>
                    </a:ext>
                  </a:extLst>
                </a:gridCol>
                <a:gridCol w="198971">
                  <a:extLst>
                    <a:ext uri="{9D8B030D-6E8A-4147-A177-3AD203B41FA5}">
                      <a16:colId xmlns:a16="http://schemas.microsoft.com/office/drawing/2014/main" val="20004"/>
                    </a:ext>
                  </a:extLst>
                </a:gridCol>
                <a:gridCol w="1591755">
                  <a:extLst>
                    <a:ext uri="{9D8B030D-6E8A-4147-A177-3AD203B41FA5}">
                      <a16:colId xmlns:a16="http://schemas.microsoft.com/office/drawing/2014/main" val="20005"/>
                    </a:ext>
                  </a:extLst>
                </a:gridCol>
                <a:gridCol w="994850">
                  <a:extLst>
                    <a:ext uri="{9D8B030D-6E8A-4147-A177-3AD203B41FA5}">
                      <a16:colId xmlns:a16="http://schemas.microsoft.com/office/drawing/2014/main" val="20006"/>
                    </a:ext>
                  </a:extLst>
                </a:gridCol>
              </a:tblGrid>
              <a:tr h="370840">
                <a:tc gridSpan="4">
                  <a:txBody>
                    <a:bodyPr/>
                    <a:lstStyle/>
                    <a:p>
                      <a:pPr algn="ctr"/>
                      <a:endParaRPr lang="en-GB" sz="1600" dirty="0">
                        <a:solidFill>
                          <a:schemeClr val="tx2"/>
                        </a:solidFill>
                      </a:endParaRPr>
                    </a:p>
                  </a:txBody>
                  <a:tcPr marL="54000" marR="54000" marT="54000" marB="54000">
                    <a:lnB w="19050" cap="flat" cmpd="sng" algn="ctr">
                      <a:solidFill>
                        <a:schemeClr val="accent1"/>
                      </a:solidFill>
                      <a:prstDash val="solid"/>
                      <a:round/>
                      <a:headEnd type="none" w="med" len="med"/>
                      <a:tailEnd type="none" w="med" len="med"/>
                    </a:lnB>
                    <a:noFill/>
                  </a:tcPr>
                </a:tc>
                <a:tc hMerge="1">
                  <a:txBody>
                    <a:bodyPr/>
                    <a:lstStyle/>
                    <a:p>
                      <a:endParaRPr lang="en-GB" sz="1600" dirty="0">
                        <a:solidFill>
                          <a:schemeClr val="tx2"/>
                        </a:solidFill>
                      </a:endParaRPr>
                    </a:p>
                  </a:txBody>
                  <a:tcPr>
                    <a:lnB w="19050" cap="flat" cmpd="sng" algn="ctr">
                      <a:solidFill>
                        <a:schemeClr val="accent1"/>
                      </a:solidFill>
                      <a:prstDash val="solid"/>
                      <a:round/>
                      <a:headEnd type="none" w="med" len="med"/>
                      <a:tailEnd type="none" w="med" len="med"/>
                    </a:lnB>
                    <a:noFill/>
                  </a:tcPr>
                </a:tc>
                <a:tc hMerge="1">
                  <a:txBody>
                    <a:bodyPr/>
                    <a:lstStyle/>
                    <a:p>
                      <a:endParaRPr lang="en-GB" sz="1600" dirty="0">
                        <a:solidFill>
                          <a:schemeClr val="tx2"/>
                        </a:solidFill>
                      </a:endParaRPr>
                    </a:p>
                  </a:txBody>
                  <a:tcPr>
                    <a:lnB w="19050" cap="flat" cmpd="sng" algn="ctr">
                      <a:solidFill>
                        <a:schemeClr val="accent1"/>
                      </a:solidFill>
                      <a:prstDash val="solid"/>
                      <a:round/>
                      <a:headEnd type="none" w="med" len="med"/>
                      <a:tailEnd type="none" w="med" len="med"/>
                    </a:lnB>
                    <a:noFill/>
                  </a:tcPr>
                </a:tc>
                <a:tc hMerge="1">
                  <a:txBody>
                    <a:bodyPr/>
                    <a:lstStyle/>
                    <a:p>
                      <a:endParaRPr lang="en-GB" sz="1600" dirty="0">
                        <a:solidFill>
                          <a:schemeClr val="tx2"/>
                        </a:solidFill>
                      </a:endParaRPr>
                    </a:p>
                  </a:txBody>
                  <a:tcPr>
                    <a:lnB w="19050" cap="flat" cmpd="sng" algn="ctr">
                      <a:solidFill>
                        <a:schemeClr val="accent1"/>
                      </a:solidFill>
                      <a:prstDash val="solid"/>
                      <a:round/>
                      <a:headEnd type="none" w="med" len="med"/>
                      <a:tailEnd type="none" w="med" len="med"/>
                    </a:lnB>
                    <a:noFill/>
                  </a:tcPr>
                </a:tc>
                <a:tc>
                  <a:txBody>
                    <a:bodyPr/>
                    <a:lstStyle/>
                    <a:p>
                      <a:endParaRPr lang="en-GB" sz="1600" dirty="0">
                        <a:solidFill>
                          <a:schemeClr val="tx2"/>
                        </a:solidFill>
                      </a:endParaRPr>
                    </a:p>
                  </a:txBody>
                  <a:tcPr marL="54000" marR="54000" marT="54000" marB="54000">
                    <a:lnB w="19050" cap="flat" cmpd="sng" algn="ctr">
                      <a:solidFill>
                        <a:schemeClr val="accent1"/>
                      </a:solidFill>
                      <a:prstDash val="solid"/>
                      <a:round/>
                      <a:headEnd type="none" w="med" len="med"/>
                      <a:tailEnd type="none" w="med" len="med"/>
                    </a:lnB>
                    <a:noFill/>
                  </a:tcPr>
                </a:tc>
                <a:tc>
                  <a:txBody>
                    <a:bodyPr/>
                    <a:lstStyle/>
                    <a:p>
                      <a:endParaRPr lang="en-GB" sz="1600" dirty="0">
                        <a:solidFill>
                          <a:schemeClr val="tx2"/>
                        </a:solidFill>
                      </a:endParaRPr>
                    </a:p>
                  </a:txBody>
                  <a:tcPr marL="54000" marR="54000" marT="54000" marB="54000">
                    <a:lnB w="19050" cap="flat" cmpd="sng" algn="ctr">
                      <a:solidFill>
                        <a:schemeClr val="accent1"/>
                      </a:solidFill>
                      <a:prstDash val="solid"/>
                      <a:round/>
                      <a:headEnd type="none" w="med" len="med"/>
                      <a:tailEnd type="none" w="med" len="med"/>
                    </a:lnB>
                    <a:noFill/>
                  </a:tcPr>
                </a:tc>
                <a:tc>
                  <a:txBody>
                    <a:bodyPr/>
                    <a:lstStyle/>
                    <a:p>
                      <a:endParaRPr lang="en-GB" sz="1600" dirty="0">
                        <a:solidFill>
                          <a:schemeClr val="tx2"/>
                        </a:solidFill>
                      </a:endParaRPr>
                    </a:p>
                  </a:txBody>
                  <a:tcPr marL="54000" marR="54000" marT="54000" marB="54000">
                    <a:lnB w="1905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ctr"/>
                      <a:r>
                        <a:rPr lang="en-GB" sz="1600" dirty="0">
                          <a:solidFill>
                            <a:schemeClr val="tx1"/>
                          </a:solidFill>
                        </a:rPr>
                        <a:t>Total</a:t>
                      </a:r>
                      <a:r>
                        <a:rPr lang="en-GB" sz="1600" baseline="0" dirty="0">
                          <a:solidFill>
                            <a:schemeClr val="tx1"/>
                          </a:solidFill>
                        </a:rPr>
                        <a:t> estate</a:t>
                      </a:r>
                      <a:endParaRPr lang="en-GB" sz="1600" dirty="0">
                        <a:solidFill>
                          <a:schemeClr val="tx1"/>
                        </a:solidFill>
                      </a:endParaRP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algn="ctr"/>
                      <a:r>
                        <a:rPr lang="en-GB" sz="1600" dirty="0">
                          <a:solidFill>
                            <a:schemeClr val="tx1"/>
                          </a:solidFill>
                        </a:rPr>
                        <a:t>HM</a:t>
                      </a:r>
                      <a:r>
                        <a:rPr lang="en-GB" sz="1600" baseline="0" dirty="0">
                          <a:solidFill>
                            <a:schemeClr val="tx1"/>
                          </a:solidFill>
                        </a:rPr>
                        <a:t>RC</a:t>
                      </a:r>
                      <a:endParaRPr lang="en-GB" sz="1600" dirty="0">
                        <a:solidFill>
                          <a:schemeClr val="tx1"/>
                        </a:solidFill>
                      </a:endParaRP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GB" sz="1600" dirty="0">
                        <a:solidFill>
                          <a:schemeClr val="tx1"/>
                        </a:solidFill>
                      </a:endParaRP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rPr>
                        <a:t>Husband</a:t>
                      </a: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endParaRPr lang="en-GB" dirty="0"/>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err="1">
                          <a:solidFill>
                            <a:schemeClr val="tx1"/>
                          </a:solidFill>
                        </a:rPr>
                        <a:t>Trupti</a:t>
                      </a:r>
                      <a:endParaRPr lang="en-GB" sz="1600" dirty="0">
                        <a:solidFill>
                          <a:schemeClr val="tx1"/>
                        </a:solidFill>
                      </a:endParaRP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rPr>
                        <a:t>Gita</a:t>
                      </a: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ctr"/>
                      <a:r>
                        <a:rPr lang="en-GB" sz="1600" dirty="0">
                          <a:solidFill>
                            <a:schemeClr val="tx1"/>
                          </a:solidFill>
                        </a:rPr>
                        <a:t>£870,000</a:t>
                      </a: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algn="ctr"/>
                      <a:r>
                        <a:rPr lang="en-GB" sz="1600" dirty="0">
                          <a:solidFill>
                            <a:schemeClr val="bg1"/>
                          </a:solidFill>
                        </a:rPr>
                        <a:t>£144,400</a:t>
                      </a: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GB" sz="1600" dirty="0">
                        <a:solidFill>
                          <a:schemeClr val="bg1"/>
                        </a:solidFill>
                      </a:endParaRP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dirty="0">
                          <a:solidFill>
                            <a:schemeClr val="bg1"/>
                          </a:solidFill>
                        </a:rPr>
                        <a:t>£180,000</a:t>
                      </a: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GB" sz="1600" dirty="0">
                        <a:solidFill>
                          <a:schemeClr val="bg1"/>
                        </a:solidFill>
                      </a:endParaRP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a:solidFill>
                            <a:schemeClr val="bg1"/>
                          </a:solidFill>
                        </a:rPr>
                        <a:t>£350,000</a:t>
                      </a: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a:solidFill>
                            <a:schemeClr val="bg1"/>
                          </a:solidFill>
                        </a:rPr>
                        <a:t>£195,600</a:t>
                      </a: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grpSp>
        <p:nvGrpSpPr>
          <p:cNvPr id="7" name="Group 6"/>
          <p:cNvGrpSpPr/>
          <p:nvPr/>
        </p:nvGrpSpPr>
        <p:grpSpPr>
          <a:xfrm>
            <a:off x="12199782" y="0"/>
            <a:ext cx="4500563" cy="6021288"/>
            <a:chOff x="9151782" y="3978000"/>
            <a:chExt cx="4500563" cy="6021288"/>
          </a:xfrm>
        </p:grpSpPr>
        <p:sp>
          <p:nvSpPr>
            <p:cNvPr id="8" name="Folded Corner 7"/>
            <p:cNvSpPr/>
            <p:nvPr/>
          </p:nvSpPr>
          <p:spPr>
            <a:xfrm>
              <a:off x="9151782" y="3978000"/>
              <a:ext cx="2880000" cy="3024000"/>
            </a:xfrm>
            <a:prstGeom prst="foldedCorne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1600" b="1" dirty="0">
                  <a:solidFill>
                    <a:schemeClr val="tx1"/>
                  </a:solidFill>
                </a:rPr>
                <a:t>Contents slide 2 columns</a:t>
              </a:r>
            </a:p>
            <a:p>
              <a:pPr marL="171450" indent="-171450">
                <a:spcAft>
                  <a:spcPts val="300"/>
                </a:spcAft>
                <a:buFont typeface="Arial" panose="020B0604020202020204" pitchFamily="34" charset="0"/>
                <a:buChar char="•"/>
              </a:pPr>
              <a:r>
                <a:rPr lang="en-GB" sz="1400" dirty="0">
                  <a:solidFill>
                    <a:schemeClr val="tx1"/>
                  </a:solidFill>
                </a:rPr>
                <a:t>This slide can also be used to present text and other content, such as tables or diagrams, side by side.</a:t>
              </a:r>
            </a:p>
            <a:p>
              <a:pPr marL="171450" indent="-171450">
                <a:spcAft>
                  <a:spcPts val="300"/>
                </a:spcAft>
                <a:buFont typeface="Arial" panose="020B0604020202020204" pitchFamily="34" charset="0"/>
                <a:buChar char="•"/>
              </a:pPr>
              <a:r>
                <a:rPr lang="en-US" sz="1400" dirty="0">
                  <a:solidFill>
                    <a:schemeClr val="tx1"/>
                  </a:solidFill>
                </a:rPr>
                <a:t>Remember to keep text to a minimum for maximum impact.</a:t>
              </a:r>
            </a:p>
            <a:p>
              <a:pPr marL="171450" indent="-171450">
                <a:spcAft>
                  <a:spcPts val="300"/>
                </a:spcAft>
                <a:buFont typeface="Arial" panose="020B0604020202020204" pitchFamily="34" charset="0"/>
                <a:buChar char="•"/>
              </a:pPr>
              <a:r>
                <a:rPr lang="en-US" sz="1400" dirty="0">
                  <a:solidFill>
                    <a:schemeClr val="tx1"/>
                  </a:solidFill>
                </a:rPr>
                <a:t>Use the Decrease list level and Increase list level buttons to toggle between the levels of text and maintain the correct template formatting. Avoid manual text formatting.</a:t>
              </a:r>
              <a:endParaRPr lang="en-GB" sz="1400" dirty="0">
                <a:solidFill>
                  <a:schemeClr val="tx1"/>
                </a:solidFill>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1782" y="6975101"/>
              <a:ext cx="4500563" cy="302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0" name="Rectangle 9"/>
          <p:cNvSpPr/>
          <p:nvPr/>
        </p:nvSpPr>
        <p:spPr>
          <a:xfrm>
            <a:off x="2073396" y="2113098"/>
            <a:ext cx="8426208" cy="18451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t>Her estate was left as follows: £180,000 to her husband, the family home, worth £350,000 to </a:t>
            </a:r>
            <a:r>
              <a:rPr lang="en-GB" b="1" dirty="0" err="1"/>
              <a:t>Trupti</a:t>
            </a:r>
            <a:r>
              <a:rPr lang="en-GB" b="1" dirty="0"/>
              <a:t> and the residue of the estate to </a:t>
            </a:r>
            <a:r>
              <a:rPr lang="en-GB" b="1" dirty="0" err="1"/>
              <a:t>Trupti’s</a:t>
            </a:r>
            <a:r>
              <a:rPr lang="en-GB" b="1" dirty="0"/>
              <a:t> sister Gita. The residue of the estate was valued at £340,000 and funeral expenses worth £4,000. </a:t>
            </a:r>
            <a:r>
              <a:rPr lang="en-GB" b="1" dirty="0" err="1"/>
              <a:t>Trupti’s</a:t>
            </a:r>
            <a:r>
              <a:rPr lang="en-GB" b="1" dirty="0"/>
              <a:t> mother had made no lifetime gifts</a:t>
            </a:r>
          </a:p>
          <a:p>
            <a:r>
              <a:rPr lang="en-GB" b="1" dirty="0"/>
              <a:t>Calculate the inheritance tax that will be payable as a result of </a:t>
            </a:r>
            <a:r>
              <a:rPr lang="en-GB" b="1" dirty="0" err="1"/>
              <a:t>Trupti’s</a:t>
            </a:r>
            <a:r>
              <a:rPr lang="en-GB" b="1" dirty="0"/>
              <a:t> mother’s death.</a:t>
            </a:r>
          </a:p>
        </p:txBody>
      </p:sp>
      <p:pic>
        <p:nvPicPr>
          <p:cNvPr id="11" name="Picture 10">
            <a:extLst>
              <a:ext uri="{FF2B5EF4-FFF2-40B4-BE49-F238E27FC236}">
                <a16:creationId xmlns:a16="http://schemas.microsoft.com/office/drawing/2014/main" id="{BB4C8FB2-D7F5-41BC-872C-3A398634DBC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2168422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br>
              <a:rPr lang="en-GB" dirty="0"/>
            </a:br>
            <a:r>
              <a:rPr lang="en-GB" dirty="0"/>
              <a:t>Answer  to task 10</a:t>
            </a:r>
            <a:br>
              <a:rPr lang="en-GB" dirty="0"/>
            </a:br>
            <a:r>
              <a:rPr lang="en-GB" dirty="0"/>
              <a:t>Showing how much the each person inherits</a:t>
            </a:r>
          </a:p>
        </p:txBody>
      </p:sp>
      <p:graphicFrame>
        <p:nvGraphicFramePr>
          <p:cNvPr id="6" name="Table 5"/>
          <p:cNvGraphicFramePr>
            <a:graphicFrameLocks noGrp="1"/>
          </p:cNvGraphicFramePr>
          <p:nvPr>
            <p:extLst>
              <p:ext uri="{D42A27DB-BD31-4B8C-83A1-F6EECF244321}">
                <p14:modId xmlns:p14="http://schemas.microsoft.com/office/powerpoint/2010/main" val="2403392678"/>
              </p:ext>
            </p:extLst>
          </p:nvPr>
        </p:nvGraphicFramePr>
        <p:xfrm>
          <a:off x="2423592" y="3960906"/>
          <a:ext cx="7560840" cy="1124000"/>
        </p:xfrm>
        <a:graphic>
          <a:graphicData uri="http://schemas.openxmlformats.org/drawingml/2006/table">
            <a:tbl>
              <a:tblPr firstRow="1" bandRow="1">
                <a:tableStyleId>{5C22544A-7EE6-4342-B048-85BDC9FD1C3A}</a:tableStyleId>
              </a:tblPr>
              <a:tblGrid>
                <a:gridCol w="1668830">
                  <a:extLst>
                    <a:ext uri="{9D8B030D-6E8A-4147-A177-3AD203B41FA5}">
                      <a16:colId xmlns:a16="http://schemas.microsoft.com/office/drawing/2014/main" val="20000"/>
                    </a:ext>
                  </a:extLst>
                </a:gridCol>
                <a:gridCol w="1415195">
                  <a:extLst>
                    <a:ext uri="{9D8B030D-6E8A-4147-A177-3AD203B41FA5}">
                      <a16:colId xmlns:a16="http://schemas.microsoft.com/office/drawing/2014/main" val="20001"/>
                    </a:ext>
                  </a:extLst>
                </a:gridCol>
                <a:gridCol w="422312">
                  <a:extLst>
                    <a:ext uri="{9D8B030D-6E8A-4147-A177-3AD203B41FA5}">
                      <a16:colId xmlns:a16="http://schemas.microsoft.com/office/drawing/2014/main" val="20002"/>
                    </a:ext>
                  </a:extLst>
                </a:gridCol>
                <a:gridCol w="1268927">
                  <a:extLst>
                    <a:ext uri="{9D8B030D-6E8A-4147-A177-3AD203B41FA5}">
                      <a16:colId xmlns:a16="http://schemas.microsoft.com/office/drawing/2014/main" val="20003"/>
                    </a:ext>
                  </a:extLst>
                </a:gridCol>
                <a:gridCol w="198971">
                  <a:extLst>
                    <a:ext uri="{9D8B030D-6E8A-4147-A177-3AD203B41FA5}">
                      <a16:colId xmlns:a16="http://schemas.microsoft.com/office/drawing/2014/main" val="20004"/>
                    </a:ext>
                  </a:extLst>
                </a:gridCol>
                <a:gridCol w="1591755">
                  <a:extLst>
                    <a:ext uri="{9D8B030D-6E8A-4147-A177-3AD203B41FA5}">
                      <a16:colId xmlns:a16="http://schemas.microsoft.com/office/drawing/2014/main" val="20005"/>
                    </a:ext>
                  </a:extLst>
                </a:gridCol>
                <a:gridCol w="994850">
                  <a:extLst>
                    <a:ext uri="{9D8B030D-6E8A-4147-A177-3AD203B41FA5}">
                      <a16:colId xmlns:a16="http://schemas.microsoft.com/office/drawing/2014/main" val="20006"/>
                    </a:ext>
                  </a:extLst>
                </a:gridCol>
              </a:tblGrid>
              <a:tr h="370840">
                <a:tc gridSpan="4">
                  <a:txBody>
                    <a:bodyPr/>
                    <a:lstStyle/>
                    <a:p>
                      <a:pPr algn="ctr"/>
                      <a:endParaRPr lang="en-GB" sz="1600" dirty="0">
                        <a:solidFill>
                          <a:schemeClr val="tx2"/>
                        </a:solidFill>
                      </a:endParaRPr>
                    </a:p>
                  </a:txBody>
                  <a:tcPr marL="54000" marR="54000" marT="54000" marB="54000">
                    <a:lnB w="19050" cap="flat" cmpd="sng" algn="ctr">
                      <a:solidFill>
                        <a:schemeClr val="accent1"/>
                      </a:solidFill>
                      <a:prstDash val="solid"/>
                      <a:round/>
                      <a:headEnd type="none" w="med" len="med"/>
                      <a:tailEnd type="none" w="med" len="med"/>
                    </a:lnB>
                    <a:noFill/>
                  </a:tcPr>
                </a:tc>
                <a:tc hMerge="1">
                  <a:txBody>
                    <a:bodyPr/>
                    <a:lstStyle/>
                    <a:p>
                      <a:endParaRPr lang="en-GB" sz="1600" dirty="0">
                        <a:solidFill>
                          <a:schemeClr val="tx2"/>
                        </a:solidFill>
                      </a:endParaRPr>
                    </a:p>
                  </a:txBody>
                  <a:tcPr>
                    <a:lnB w="19050" cap="flat" cmpd="sng" algn="ctr">
                      <a:solidFill>
                        <a:schemeClr val="accent1"/>
                      </a:solidFill>
                      <a:prstDash val="solid"/>
                      <a:round/>
                      <a:headEnd type="none" w="med" len="med"/>
                      <a:tailEnd type="none" w="med" len="med"/>
                    </a:lnB>
                    <a:noFill/>
                  </a:tcPr>
                </a:tc>
                <a:tc hMerge="1">
                  <a:txBody>
                    <a:bodyPr/>
                    <a:lstStyle/>
                    <a:p>
                      <a:endParaRPr lang="en-GB" sz="1600" dirty="0">
                        <a:solidFill>
                          <a:schemeClr val="tx2"/>
                        </a:solidFill>
                      </a:endParaRPr>
                    </a:p>
                  </a:txBody>
                  <a:tcPr>
                    <a:lnB w="19050" cap="flat" cmpd="sng" algn="ctr">
                      <a:solidFill>
                        <a:schemeClr val="accent1"/>
                      </a:solidFill>
                      <a:prstDash val="solid"/>
                      <a:round/>
                      <a:headEnd type="none" w="med" len="med"/>
                      <a:tailEnd type="none" w="med" len="med"/>
                    </a:lnB>
                    <a:noFill/>
                  </a:tcPr>
                </a:tc>
                <a:tc hMerge="1">
                  <a:txBody>
                    <a:bodyPr/>
                    <a:lstStyle/>
                    <a:p>
                      <a:endParaRPr lang="en-GB" sz="1600" dirty="0">
                        <a:solidFill>
                          <a:schemeClr val="tx2"/>
                        </a:solidFill>
                      </a:endParaRPr>
                    </a:p>
                  </a:txBody>
                  <a:tcPr>
                    <a:lnB w="19050" cap="flat" cmpd="sng" algn="ctr">
                      <a:solidFill>
                        <a:schemeClr val="accent1"/>
                      </a:solidFill>
                      <a:prstDash val="solid"/>
                      <a:round/>
                      <a:headEnd type="none" w="med" len="med"/>
                      <a:tailEnd type="none" w="med" len="med"/>
                    </a:lnB>
                    <a:noFill/>
                  </a:tcPr>
                </a:tc>
                <a:tc>
                  <a:txBody>
                    <a:bodyPr/>
                    <a:lstStyle/>
                    <a:p>
                      <a:endParaRPr lang="en-GB" sz="1600" dirty="0">
                        <a:solidFill>
                          <a:schemeClr val="tx2"/>
                        </a:solidFill>
                      </a:endParaRPr>
                    </a:p>
                  </a:txBody>
                  <a:tcPr marL="54000" marR="54000" marT="54000" marB="54000">
                    <a:lnB w="19050" cap="flat" cmpd="sng" algn="ctr">
                      <a:solidFill>
                        <a:schemeClr val="accent1"/>
                      </a:solidFill>
                      <a:prstDash val="solid"/>
                      <a:round/>
                      <a:headEnd type="none" w="med" len="med"/>
                      <a:tailEnd type="none" w="med" len="med"/>
                    </a:lnB>
                    <a:noFill/>
                  </a:tcPr>
                </a:tc>
                <a:tc>
                  <a:txBody>
                    <a:bodyPr/>
                    <a:lstStyle/>
                    <a:p>
                      <a:endParaRPr lang="en-GB" sz="1600" dirty="0">
                        <a:solidFill>
                          <a:schemeClr val="tx2"/>
                        </a:solidFill>
                      </a:endParaRPr>
                    </a:p>
                  </a:txBody>
                  <a:tcPr marL="54000" marR="54000" marT="54000" marB="54000">
                    <a:lnB w="19050" cap="flat" cmpd="sng" algn="ctr">
                      <a:solidFill>
                        <a:schemeClr val="accent1"/>
                      </a:solidFill>
                      <a:prstDash val="solid"/>
                      <a:round/>
                      <a:headEnd type="none" w="med" len="med"/>
                      <a:tailEnd type="none" w="med" len="med"/>
                    </a:lnB>
                    <a:noFill/>
                  </a:tcPr>
                </a:tc>
                <a:tc>
                  <a:txBody>
                    <a:bodyPr/>
                    <a:lstStyle/>
                    <a:p>
                      <a:endParaRPr lang="en-GB" sz="1600" dirty="0">
                        <a:solidFill>
                          <a:schemeClr val="tx2"/>
                        </a:solidFill>
                      </a:endParaRPr>
                    </a:p>
                  </a:txBody>
                  <a:tcPr marL="54000" marR="54000" marT="54000" marB="54000">
                    <a:lnB w="1905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ctr"/>
                      <a:r>
                        <a:rPr lang="en-GB" sz="1600" dirty="0">
                          <a:solidFill>
                            <a:schemeClr val="tx1"/>
                          </a:solidFill>
                        </a:rPr>
                        <a:t>Total</a:t>
                      </a:r>
                      <a:r>
                        <a:rPr lang="en-GB" sz="1600" baseline="0" dirty="0">
                          <a:solidFill>
                            <a:schemeClr val="tx1"/>
                          </a:solidFill>
                        </a:rPr>
                        <a:t> estate</a:t>
                      </a:r>
                      <a:endParaRPr lang="en-GB" sz="1600" dirty="0">
                        <a:solidFill>
                          <a:schemeClr val="tx1"/>
                        </a:solidFill>
                      </a:endParaRP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algn="ctr"/>
                      <a:r>
                        <a:rPr lang="en-GB" sz="1600" dirty="0">
                          <a:solidFill>
                            <a:schemeClr val="tx1"/>
                          </a:solidFill>
                        </a:rPr>
                        <a:t>HM</a:t>
                      </a:r>
                      <a:r>
                        <a:rPr lang="en-GB" sz="1600" baseline="0" dirty="0">
                          <a:solidFill>
                            <a:schemeClr val="tx1"/>
                          </a:solidFill>
                        </a:rPr>
                        <a:t>RC</a:t>
                      </a:r>
                      <a:endParaRPr lang="en-GB" sz="1600" dirty="0">
                        <a:solidFill>
                          <a:schemeClr val="tx1"/>
                        </a:solidFill>
                      </a:endParaRP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GB" sz="1600" dirty="0">
                        <a:solidFill>
                          <a:schemeClr val="tx1"/>
                        </a:solidFill>
                      </a:endParaRP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rPr>
                        <a:t>Husband</a:t>
                      </a: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endParaRPr lang="en-GB" dirty="0"/>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err="1">
                          <a:solidFill>
                            <a:schemeClr val="tx1"/>
                          </a:solidFill>
                        </a:rPr>
                        <a:t>Trupti</a:t>
                      </a:r>
                      <a:endParaRPr lang="en-GB" sz="1600" dirty="0">
                        <a:solidFill>
                          <a:schemeClr val="tx1"/>
                        </a:solidFill>
                      </a:endParaRP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rPr>
                        <a:t>Gita</a:t>
                      </a: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ctr"/>
                      <a:r>
                        <a:rPr lang="en-GB" sz="1600" dirty="0">
                          <a:solidFill>
                            <a:schemeClr val="tx1"/>
                          </a:solidFill>
                        </a:rPr>
                        <a:t>£870,000</a:t>
                      </a: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algn="ctr"/>
                      <a:r>
                        <a:rPr lang="en-GB" sz="1600" dirty="0">
                          <a:solidFill>
                            <a:schemeClr val="tx1"/>
                          </a:solidFill>
                        </a:rPr>
                        <a:t>£144,400</a:t>
                      </a: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GB" sz="1600" dirty="0">
                        <a:solidFill>
                          <a:schemeClr val="bg1"/>
                        </a:solidFill>
                      </a:endParaRP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dirty="0">
                          <a:solidFill>
                            <a:schemeClr val="bg1"/>
                          </a:solidFill>
                        </a:rPr>
                        <a:t>£180,000</a:t>
                      </a: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GB" sz="1600" dirty="0">
                        <a:solidFill>
                          <a:schemeClr val="bg1"/>
                        </a:solidFill>
                      </a:endParaRP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a:solidFill>
                            <a:schemeClr val="bg1"/>
                          </a:solidFill>
                        </a:rPr>
                        <a:t>£350,000</a:t>
                      </a: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a:solidFill>
                            <a:schemeClr val="bg1"/>
                          </a:solidFill>
                        </a:rPr>
                        <a:t>£195,600</a:t>
                      </a: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grpSp>
        <p:nvGrpSpPr>
          <p:cNvPr id="7" name="Group 6"/>
          <p:cNvGrpSpPr/>
          <p:nvPr/>
        </p:nvGrpSpPr>
        <p:grpSpPr>
          <a:xfrm>
            <a:off x="12199782" y="0"/>
            <a:ext cx="4500563" cy="6021288"/>
            <a:chOff x="9151782" y="3978000"/>
            <a:chExt cx="4500563" cy="6021288"/>
          </a:xfrm>
        </p:grpSpPr>
        <p:sp>
          <p:nvSpPr>
            <p:cNvPr id="8" name="Folded Corner 7"/>
            <p:cNvSpPr/>
            <p:nvPr/>
          </p:nvSpPr>
          <p:spPr>
            <a:xfrm>
              <a:off x="9151782" y="3978000"/>
              <a:ext cx="2880000" cy="3024000"/>
            </a:xfrm>
            <a:prstGeom prst="foldedCorne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1600" b="1" dirty="0">
                  <a:solidFill>
                    <a:schemeClr val="tx1"/>
                  </a:solidFill>
                </a:rPr>
                <a:t>Contents slide 2 columns</a:t>
              </a:r>
            </a:p>
            <a:p>
              <a:pPr marL="171450" indent="-171450">
                <a:spcAft>
                  <a:spcPts val="300"/>
                </a:spcAft>
                <a:buFont typeface="Arial" panose="020B0604020202020204" pitchFamily="34" charset="0"/>
                <a:buChar char="•"/>
              </a:pPr>
              <a:r>
                <a:rPr lang="en-GB" sz="1400" dirty="0">
                  <a:solidFill>
                    <a:schemeClr val="tx1"/>
                  </a:solidFill>
                </a:rPr>
                <a:t>This slide can also be used to present text and other content, such as tables or diagrams, side by side.</a:t>
              </a:r>
            </a:p>
            <a:p>
              <a:pPr marL="171450" indent="-171450">
                <a:spcAft>
                  <a:spcPts val="300"/>
                </a:spcAft>
                <a:buFont typeface="Arial" panose="020B0604020202020204" pitchFamily="34" charset="0"/>
                <a:buChar char="•"/>
              </a:pPr>
              <a:r>
                <a:rPr lang="en-US" sz="1400" dirty="0">
                  <a:solidFill>
                    <a:schemeClr val="tx1"/>
                  </a:solidFill>
                </a:rPr>
                <a:t>Remember to keep text to a minimum for maximum impact.</a:t>
              </a:r>
            </a:p>
            <a:p>
              <a:pPr marL="171450" indent="-171450">
                <a:spcAft>
                  <a:spcPts val="300"/>
                </a:spcAft>
                <a:buFont typeface="Arial" panose="020B0604020202020204" pitchFamily="34" charset="0"/>
                <a:buChar char="•"/>
              </a:pPr>
              <a:r>
                <a:rPr lang="en-US" sz="1400" dirty="0">
                  <a:solidFill>
                    <a:schemeClr val="tx1"/>
                  </a:solidFill>
                </a:rPr>
                <a:t>Use the Decrease list level and Increase list level buttons to toggle between the levels of text and maintain the correct template formatting. Avoid manual text formatting.</a:t>
              </a:r>
              <a:endParaRPr lang="en-GB" sz="1400" dirty="0">
                <a:solidFill>
                  <a:schemeClr val="tx1"/>
                </a:solidFill>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1782" y="6975101"/>
              <a:ext cx="4500563" cy="302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0" name="Rectangle 9"/>
          <p:cNvSpPr/>
          <p:nvPr/>
        </p:nvSpPr>
        <p:spPr>
          <a:xfrm>
            <a:off x="2073396" y="2113098"/>
            <a:ext cx="8426208" cy="18451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t>Her estate was left as follows: £180,000 to her husband, the family home, worth £350,000 to </a:t>
            </a:r>
            <a:r>
              <a:rPr lang="en-GB" b="1" dirty="0" err="1"/>
              <a:t>Trupti</a:t>
            </a:r>
            <a:r>
              <a:rPr lang="en-GB" b="1" dirty="0"/>
              <a:t> and the residue of the estate to </a:t>
            </a:r>
            <a:r>
              <a:rPr lang="en-GB" b="1" dirty="0" err="1"/>
              <a:t>Trupti’s</a:t>
            </a:r>
            <a:r>
              <a:rPr lang="en-GB" b="1" dirty="0"/>
              <a:t> sister Gita. The residue of the estate was valued at £340,000 and funeral expenses worth £4,000. </a:t>
            </a:r>
            <a:r>
              <a:rPr lang="en-GB" b="1" dirty="0" err="1"/>
              <a:t>Trupti’s</a:t>
            </a:r>
            <a:r>
              <a:rPr lang="en-GB" b="1" dirty="0"/>
              <a:t> mother had made no lifetime gifts</a:t>
            </a:r>
          </a:p>
          <a:p>
            <a:r>
              <a:rPr lang="en-GB" b="1" dirty="0"/>
              <a:t>Calculate the inheritance tax that will be payable as a result of </a:t>
            </a:r>
            <a:r>
              <a:rPr lang="en-GB" b="1" dirty="0" err="1"/>
              <a:t>Trupti’s</a:t>
            </a:r>
            <a:r>
              <a:rPr lang="en-GB" b="1" dirty="0"/>
              <a:t> mother’s death.</a:t>
            </a:r>
          </a:p>
        </p:txBody>
      </p:sp>
      <p:pic>
        <p:nvPicPr>
          <p:cNvPr id="11" name="Picture 10">
            <a:extLst>
              <a:ext uri="{FF2B5EF4-FFF2-40B4-BE49-F238E27FC236}">
                <a16:creationId xmlns:a16="http://schemas.microsoft.com/office/drawing/2014/main" id="{6AEA9B60-17D7-4F27-ADBB-714F3AEC56C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1551315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br>
              <a:rPr lang="en-GB" dirty="0"/>
            </a:br>
            <a:r>
              <a:rPr lang="en-GB" dirty="0"/>
              <a:t>Answer  to task 10</a:t>
            </a:r>
            <a:br>
              <a:rPr lang="en-GB" dirty="0"/>
            </a:br>
            <a:r>
              <a:rPr lang="en-GB" dirty="0"/>
              <a:t>Showing how much the each person inherits</a:t>
            </a:r>
          </a:p>
        </p:txBody>
      </p:sp>
      <p:graphicFrame>
        <p:nvGraphicFramePr>
          <p:cNvPr id="6" name="Table 5"/>
          <p:cNvGraphicFramePr>
            <a:graphicFrameLocks noGrp="1"/>
          </p:cNvGraphicFramePr>
          <p:nvPr>
            <p:extLst>
              <p:ext uri="{D42A27DB-BD31-4B8C-83A1-F6EECF244321}">
                <p14:modId xmlns:p14="http://schemas.microsoft.com/office/powerpoint/2010/main" val="406324594"/>
              </p:ext>
            </p:extLst>
          </p:nvPr>
        </p:nvGraphicFramePr>
        <p:xfrm>
          <a:off x="2423592" y="3960906"/>
          <a:ext cx="7560840" cy="1124000"/>
        </p:xfrm>
        <a:graphic>
          <a:graphicData uri="http://schemas.openxmlformats.org/drawingml/2006/table">
            <a:tbl>
              <a:tblPr firstRow="1" bandRow="1">
                <a:tableStyleId>{5C22544A-7EE6-4342-B048-85BDC9FD1C3A}</a:tableStyleId>
              </a:tblPr>
              <a:tblGrid>
                <a:gridCol w="1668830">
                  <a:extLst>
                    <a:ext uri="{9D8B030D-6E8A-4147-A177-3AD203B41FA5}">
                      <a16:colId xmlns:a16="http://schemas.microsoft.com/office/drawing/2014/main" val="20000"/>
                    </a:ext>
                  </a:extLst>
                </a:gridCol>
                <a:gridCol w="1415195">
                  <a:extLst>
                    <a:ext uri="{9D8B030D-6E8A-4147-A177-3AD203B41FA5}">
                      <a16:colId xmlns:a16="http://schemas.microsoft.com/office/drawing/2014/main" val="20001"/>
                    </a:ext>
                  </a:extLst>
                </a:gridCol>
                <a:gridCol w="422312">
                  <a:extLst>
                    <a:ext uri="{9D8B030D-6E8A-4147-A177-3AD203B41FA5}">
                      <a16:colId xmlns:a16="http://schemas.microsoft.com/office/drawing/2014/main" val="20002"/>
                    </a:ext>
                  </a:extLst>
                </a:gridCol>
                <a:gridCol w="1268927">
                  <a:extLst>
                    <a:ext uri="{9D8B030D-6E8A-4147-A177-3AD203B41FA5}">
                      <a16:colId xmlns:a16="http://schemas.microsoft.com/office/drawing/2014/main" val="20003"/>
                    </a:ext>
                  </a:extLst>
                </a:gridCol>
                <a:gridCol w="198971">
                  <a:extLst>
                    <a:ext uri="{9D8B030D-6E8A-4147-A177-3AD203B41FA5}">
                      <a16:colId xmlns:a16="http://schemas.microsoft.com/office/drawing/2014/main" val="20004"/>
                    </a:ext>
                  </a:extLst>
                </a:gridCol>
                <a:gridCol w="1591755">
                  <a:extLst>
                    <a:ext uri="{9D8B030D-6E8A-4147-A177-3AD203B41FA5}">
                      <a16:colId xmlns:a16="http://schemas.microsoft.com/office/drawing/2014/main" val="20005"/>
                    </a:ext>
                  </a:extLst>
                </a:gridCol>
                <a:gridCol w="994850">
                  <a:extLst>
                    <a:ext uri="{9D8B030D-6E8A-4147-A177-3AD203B41FA5}">
                      <a16:colId xmlns:a16="http://schemas.microsoft.com/office/drawing/2014/main" val="20006"/>
                    </a:ext>
                  </a:extLst>
                </a:gridCol>
              </a:tblGrid>
              <a:tr h="370840">
                <a:tc gridSpan="4">
                  <a:txBody>
                    <a:bodyPr/>
                    <a:lstStyle/>
                    <a:p>
                      <a:pPr algn="ctr"/>
                      <a:endParaRPr lang="en-GB" sz="1600" dirty="0">
                        <a:solidFill>
                          <a:schemeClr val="tx2"/>
                        </a:solidFill>
                      </a:endParaRPr>
                    </a:p>
                  </a:txBody>
                  <a:tcPr marL="54000" marR="54000" marT="54000" marB="54000">
                    <a:lnB w="19050" cap="flat" cmpd="sng" algn="ctr">
                      <a:solidFill>
                        <a:schemeClr val="accent1"/>
                      </a:solidFill>
                      <a:prstDash val="solid"/>
                      <a:round/>
                      <a:headEnd type="none" w="med" len="med"/>
                      <a:tailEnd type="none" w="med" len="med"/>
                    </a:lnB>
                    <a:noFill/>
                  </a:tcPr>
                </a:tc>
                <a:tc hMerge="1">
                  <a:txBody>
                    <a:bodyPr/>
                    <a:lstStyle/>
                    <a:p>
                      <a:endParaRPr lang="en-GB" sz="1600" dirty="0">
                        <a:solidFill>
                          <a:schemeClr val="tx2"/>
                        </a:solidFill>
                      </a:endParaRPr>
                    </a:p>
                  </a:txBody>
                  <a:tcPr>
                    <a:lnB w="19050" cap="flat" cmpd="sng" algn="ctr">
                      <a:solidFill>
                        <a:schemeClr val="accent1"/>
                      </a:solidFill>
                      <a:prstDash val="solid"/>
                      <a:round/>
                      <a:headEnd type="none" w="med" len="med"/>
                      <a:tailEnd type="none" w="med" len="med"/>
                    </a:lnB>
                    <a:noFill/>
                  </a:tcPr>
                </a:tc>
                <a:tc hMerge="1">
                  <a:txBody>
                    <a:bodyPr/>
                    <a:lstStyle/>
                    <a:p>
                      <a:endParaRPr lang="en-GB" sz="1600" dirty="0">
                        <a:solidFill>
                          <a:schemeClr val="tx2"/>
                        </a:solidFill>
                      </a:endParaRPr>
                    </a:p>
                  </a:txBody>
                  <a:tcPr>
                    <a:lnB w="19050" cap="flat" cmpd="sng" algn="ctr">
                      <a:solidFill>
                        <a:schemeClr val="accent1"/>
                      </a:solidFill>
                      <a:prstDash val="solid"/>
                      <a:round/>
                      <a:headEnd type="none" w="med" len="med"/>
                      <a:tailEnd type="none" w="med" len="med"/>
                    </a:lnB>
                    <a:noFill/>
                  </a:tcPr>
                </a:tc>
                <a:tc hMerge="1">
                  <a:txBody>
                    <a:bodyPr/>
                    <a:lstStyle/>
                    <a:p>
                      <a:endParaRPr lang="en-GB" sz="1600" dirty="0">
                        <a:solidFill>
                          <a:schemeClr val="tx2"/>
                        </a:solidFill>
                      </a:endParaRPr>
                    </a:p>
                  </a:txBody>
                  <a:tcPr>
                    <a:lnB w="19050" cap="flat" cmpd="sng" algn="ctr">
                      <a:solidFill>
                        <a:schemeClr val="accent1"/>
                      </a:solidFill>
                      <a:prstDash val="solid"/>
                      <a:round/>
                      <a:headEnd type="none" w="med" len="med"/>
                      <a:tailEnd type="none" w="med" len="med"/>
                    </a:lnB>
                    <a:noFill/>
                  </a:tcPr>
                </a:tc>
                <a:tc>
                  <a:txBody>
                    <a:bodyPr/>
                    <a:lstStyle/>
                    <a:p>
                      <a:endParaRPr lang="en-GB" sz="1600" dirty="0">
                        <a:solidFill>
                          <a:schemeClr val="tx2"/>
                        </a:solidFill>
                      </a:endParaRPr>
                    </a:p>
                  </a:txBody>
                  <a:tcPr marL="54000" marR="54000" marT="54000" marB="54000">
                    <a:lnB w="19050" cap="flat" cmpd="sng" algn="ctr">
                      <a:solidFill>
                        <a:schemeClr val="accent1"/>
                      </a:solidFill>
                      <a:prstDash val="solid"/>
                      <a:round/>
                      <a:headEnd type="none" w="med" len="med"/>
                      <a:tailEnd type="none" w="med" len="med"/>
                    </a:lnB>
                    <a:noFill/>
                  </a:tcPr>
                </a:tc>
                <a:tc>
                  <a:txBody>
                    <a:bodyPr/>
                    <a:lstStyle/>
                    <a:p>
                      <a:endParaRPr lang="en-GB" sz="1600" dirty="0">
                        <a:solidFill>
                          <a:schemeClr val="tx2"/>
                        </a:solidFill>
                      </a:endParaRPr>
                    </a:p>
                  </a:txBody>
                  <a:tcPr marL="54000" marR="54000" marT="54000" marB="54000">
                    <a:lnB w="19050" cap="flat" cmpd="sng" algn="ctr">
                      <a:solidFill>
                        <a:schemeClr val="accent1"/>
                      </a:solidFill>
                      <a:prstDash val="solid"/>
                      <a:round/>
                      <a:headEnd type="none" w="med" len="med"/>
                      <a:tailEnd type="none" w="med" len="med"/>
                    </a:lnB>
                    <a:noFill/>
                  </a:tcPr>
                </a:tc>
                <a:tc>
                  <a:txBody>
                    <a:bodyPr/>
                    <a:lstStyle/>
                    <a:p>
                      <a:endParaRPr lang="en-GB" sz="1600" dirty="0">
                        <a:solidFill>
                          <a:schemeClr val="tx2"/>
                        </a:solidFill>
                      </a:endParaRPr>
                    </a:p>
                  </a:txBody>
                  <a:tcPr marL="54000" marR="54000" marT="54000" marB="54000">
                    <a:lnB w="1905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ctr"/>
                      <a:r>
                        <a:rPr lang="en-GB" sz="1600" dirty="0">
                          <a:solidFill>
                            <a:schemeClr val="tx1"/>
                          </a:solidFill>
                        </a:rPr>
                        <a:t>Total</a:t>
                      </a:r>
                      <a:r>
                        <a:rPr lang="en-GB" sz="1600" baseline="0" dirty="0">
                          <a:solidFill>
                            <a:schemeClr val="tx1"/>
                          </a:solidFill>
                        </a:rPr>
                        <a:t> estate</a:t>
                      </a:r>
                      <a:endParaRPr lang="en-GB" sz="1600" dirty="0">
                        <a:solidFill>
                          <a:schemeClr val="tx1"/>
                        </a:solidFill>
                      </a:endParaRP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algn="ctr"/>
                      <a:r>
                        <a:rPr lang="en-GB" sz="1600" dirty="0">
                          <a:solidFill>
                            <a:schemeClr val="tx1"/>
                          </a:solidFill>
                        </a:rPr>
                        <a:t>HM</a:t>
                      </a:r>
                      <a:r>
                        <a:rPr lang="en-GB" sz="1600" baseline="0" dirty="0">
                          <a:solidFill>
                            <a:schemeClr val="tx1"/>
                          </a:solidFill>
                        </a:rPr>
                        <a:t>RC</a:t>
                      </a:r>
                      <a:endParaRPr lang="en-GB" sz="1600" dirty="0">
                        <a:solidFill>
                          <a:schemeClr val="tx1"/>
                        </a:solidFill>
                      </a:endParaRP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GB" sz="1600" dirty="0">
                        <a:solidFill>
                          <a:schemeClr val="tx1"/>
                        </a:solidFill>
                      </a:endParaRP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rPr>
                        <a:t>Husband</a:t>
                      </a: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endParaRPr lang="en-GB" dirty="0"/>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err="1">
                          <a:solidFill>
                            <a:schemeClr val="tx1"/>
                          </a:solidFill>
                        </a:rPr>
                        <a:t>Trupti</a:t>
                      </a:r>
                      <a:endParaRPr lang="en-GB" sz="1600" dirty="0">
                        <a:solidFill>
                          <a:schemeClr val="tx1"/>
                        </a:solidFill>
                      </a:endParaRP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rPr>
                        <a:t>Gita</a:t>
                      </a: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ctr"/>
                      <a:r>
                        <a:rPr lang="en-GB" sz="1600" dirty="0">
                          <a:solidFill>
                            <a:schemeClr val="tx1"/>
                          </a:solidFill>
                        </a:rPr>
                        <a:t>£870,000</a:t>
                      </a: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algn="ctr"/>
                      <a:r>
                        <a:rPr lang="en-GB" sz="1600" dirty="0">
                          <a:solidFill>
                            <a:schemeClr val="tx1"/>
                          </a:solidFill>
                        </a:rPr>
                        <a:t>£144,400</a:t>
                      </a: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GB" sz="1600" dirty="0">
                        <a:solidFill>
                          <a:schemeClr val="bg1"/>
                        </a:solidFill>
                      </a:endParaRP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rPr>
                        <a:t>£180,000</a:t>
                      </a: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GB" sz="1600" dirty="0">
                        <a:solidFill>
                          <a:schemeClr val="tx1"/>
                        </a:solidFill>
                      </a:endParaRP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a:solidFill>
                            <a:schemeClr val="bg1"/>
                          </a:solidFill>
                        </a:rPr>
                        <a:t>£350,000</a:t>
                      </a: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a:solidFill>
                            <a:schemeClr val="bg1"/>
                          </a:solidFill>
                        </a:rPr>
                        <a:t>£195,600</a:t>
                      </a: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grpSp>
        <p:nvGrpSpPr>
          <p:cNvPr id="7" name="Group 6"/>
          <p:cNvGrpSpPr/>
          <p:nvPr/>
        </p:nvGrpSpPr>
        <p:grpSpPr>
          <a:xfrm>
            <a:off x="12199782" y="0"/>
            <a:ext cx="4500563" cy="6021288"/>
            <a:chOff x="9151782" y="3978000"/>
            <a:chExt cx="4500563" cy="6021288"/>
          </a:xfrm>
        </p:grpSpPr>
        <p:sp>
          <p:nvSpPr>
            <p:cNvPr id="8" name="Folded Corner 7"/>
            <p:cNvSpPr/>
            <p:nvPr/>
          </p:nvSpPr>
          <p:spPr>
            <a:xfrm>
              <a:off x="9151782" y="3978000"/>
              <a:ext cx="2880000" cy="3024000"/>
            </a:xfrm>
            <a:prstGeom prst="foldedCorne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1600" b="1" dirty="0">
                  <a:solidFill>
                    <a:schemeClr val="tx1"/>
                  </a:solidFill>
                </a:rPr>
                <a:t>Contents slide 2 columns</a:t>
              </a:r>
            </a:p>
            <a:p>
              <a:pPr marL="171450" indent="-171450">
                <a:spcAft>
                  <a:spcPts val="300"/>
                </a:spcAft>
                <a:buFont typeface="Arial" panose="020B0604020202020204" pitchFamily="34" charset="0"/>
                <a:buChar char="•"/>
              </a:pPr>
              <a:r>
                <a:rPr lang="en-GB" sz="1400" dirty="0">
                  <a:solidFill>
                    <a:schemeClr val="tx1"/>
                  </a:solidFill>
                </a:rPr>
                <a:t>This slide can also be used to present text and other content, such as tables or diagrams, side by side.</a:t>
              </a:r>
            </a:p>
            <a:p>
              <a:pPr marL="171450" indent="-171450">
                <a:spcAft>
                  <a:spcPts val="300"/>
                </a:spcAft>
                <a:buFont typeface="Arial" panose="020B0604020202020204" pitchFamily="34" charset="0"/>
                <a:buChar char="•"/>
              </a:pPr>
              <a:r>
                <a:rPr lang="en-US" sz="1400" dirty="0">
                  <a:solidFill>
                    <a:schemeClr val="tx1"/>
                  </a:solidFill>
                </a:rPr>
                <a:t>Remember to keep text to a minimum for maximum impact.</a:t>
              </a:r>
            </a:p>
            <a:p>
              <a:pPr marL="171450" indent="-171450">
                <a:spcAft>
                  <a:spcPts val="300"/>
                </a:spcAft>
                <a:buFont typeface="Arial" panose="020B0604020202020204" pitchFamily="34" charset="0"/>
                <a:buChar char="•"/>
              </a:pPr>
              <a:r>
                <a:rPr lang="en-US" sz="1400" dirty="0">
                  <a:solidFill>
                    <a:schemeClr val="tx1"/>
                  </a:solidFill>
                </a:rPr>
                <a:t>Use the Decrease list level and Increase list level buttons to toggle between the levels of text and maintain the correct template formatting. Avoid manual text formatting.</a:t>
              </a:r>
              <a:endParaRPr lang="en-GB" sz="1400" dirty="0">
                <a:solidFill>
                  <a:schemeClr val="tx1"/>
                </a:solidFill>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1782" y="6975101"/>
              <a:ext cx="4500563" cy="302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0" name="Rectangle 9"/>
          <p:cNvSpPr/>
          <p:nvPr/>
        </p:nvSpPr>
        <p:spPr>
          <a:xfrm>
            <a:off x="2073396" y="2113098"/>
            <a:ext cx="8426208" cy="18451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t>Her estate was left as follows: £180,000 to her husband, the family home, worth £350,000 to </a:t>
            </a:r>
            <a:r>
              <a:rPr lang="en-GB" b="1" dirty="0" err="1"/>
              <a:t>Trupti</a:t>
            </a:r>
            <a:r>
              <a:rPr lang="en-GB" b="1" dirty="0"/>
              <a:t> and the residue of the estate to </a:t>
            </a:r>
            <a:r>
              <a:rPr lang="en-GB" b="1" dirty="0" err="1"/>
              <a:t>Trupti’s</a:t>
            </a:r>
            <a:r>
              <a:rPr lang="en-GB" b="1" dirty="0"/>
              <a:t> sister Gita. The residue of the estate was valued at £340,000 and funeral expenses worth £4,000. </a:t>
            </a:r>
            <a:r>
              <a:rPr lang="en-GB" b="1" dirty="0" err="1"/>
              <a:t>Trupti’s</a:t>
            </a:r>
            <a:r>
              <a:rPr lang="en-GB" b="1" dirty="0"/>
              <a:t> mother had made no lifetime gifts</a:t>
            </a:r>
          </a:p>
          <a:p>
            <a:r>
              <a:rPr lang="en-GB" b="1" dirty="0"/>
              <a:t>Calculate the inheritance tax that will be payable as a result of </a:t>
            </a:r>
            <a:r>
              <a:rPr lang="en-GB" b="1" dirty="0" err="1"/>
              <a:t>Trupti’s</a:t>
            </a:r>
            <a:r>
              <a:rPr lang="en-GB" b="1" dirty="0"/>
              <a:t> mother’s death.</a:t>
            </a:r>
          </a:p>
        </p:txBody>
      </p:sp>
      <p:pic>
        <p:nvPicPr>
          <p:cNvPr id="11" name="Picture 10">
            <a:extLst>
              <a:ext uri="{FF2B5EF4-FFF2-40B4-BE49-F238E27FC236}">
                <a16:creationId xmlns:a16="http://schemas.microsoft.com/office/drawing/2014/main" id="{0B2D2199-FD51-4C63-A77B-CC265417598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4056397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br>
              <a:rPr lang="en-GB" dirty="0"/>
            </a:br>
            <a:r>
              <a:rPr lang="en-GB" dirty="0"/>
              <a:t>Answer  to task 10</a:t>
            </a:r>
            <a:br>
              <a:rPr lang="en-GB" dirty="0"/>
            </a:br>
            <a:r>
              <a:rPr lang="en-GB" dirty="0"/>
              <a:t>Showing how much the each person inherits</a:t>
            </a:r>
          </a:p>
        </p:txBody>
      </p:sp>
      <p:graphicFrame>
        <p:nvGraphicFramePr>
          <p:cNvPr id="6" name="Table 5"/>
          <p:cNvGraphicFramePr>
            <a:graphicFrameLocks noGrp="1"/>
          </p:cNvGraphicFramePr>
          <p:nvPr>
            <p:extLst>
              <p:ext uri="{D42A27DB-BD31-4B8C-83A1-F6EECF244321}">
                <p14:modId xmlns:p14="http://schemas.microsoft.com/office/powerpoint/2010/main" val="1519688197"/>
              </p:ext>
            </p:extLst>
          </p:nvPr>
        </p:nvGraphicFramePr>
        <p:xfrm>
          <a:off x="2423592" y="3960906"/>
          <a:ext cx="7560840" cy="1124000"/>
        </p:xfrm>
        <a:graphic>
          <a:graphicData uri="http://schemas.openxmlformats.org/drawingml/2006/table">
            <a:tbl>
              <a:tblPr firstRow="1" bandRow="1">
                <a:tableStyleId>{5C22544A-7EE6-4342-B048-85BDC9FD1C3A}</a:tableStyleId>
              </a:tblPr>
              <a:tblGrid>
                <a:gridCol w="1668830">
                  <a:extLst>
                    <a:ext uri="{9D8B030D-6E8A-4147-A177-3AD203B41FA5}">
                      <a16:colId xmlns:a16="http://schemas.microsoft.com/office/drawing/2014/main" val="20000"/>
                    </a:ext>
                  </a:extLst>
                </a:gridCol>
                <a:gridCol w="1415195">
                  <a:extLst>
                    <a:ext uri="{9D8B030D-6E8A-4147-A177-3AD203B41FA5}">
                      <a16:colId xmlns:a16="http://schemas.microsoft.com/office/drawing/2014/main" val="20001"/>
                    </a:ext>
                  </a:extLst>
                </a:gridCol>
                <a:gridCol w="422312">
                  <a:extLst>
                    <a:ext uri="{9D8B030D-6E8A-4147-A177-3AD203B41FA5}">
                      <a16:colId xmlns:a16="http://schemas.microsoft.com/office/drawing/2014/main" val="20002"/>
                    </a:ext>
                  </a:extLst>
                </a:gridCol>
                <a:gridCol w="1268927">
                  <a:extLst>
                    <a:ext uri="{9D8B030D-6E8A-4147-A177-3AD203B41FA5}">
                      <a16:colId xmlns:a16="http://schemas.microsoft.com/office/drawing/2014/main" val="20003"/>
                    </a:ext>
                  </a:extLst>
                </a:gridCol>
                <a:gridCol w="198971">
                  <a:extLst>
                    <a:ext uri="{9D8B030D-6E8A-4147-A177-3AD203B41FA5}">
                      <a16:colId xmlns:a16="http://schemas.microsoft.com/office/drawing/2014/main" val="20004"/>
                    </a:ext>
                  </a:extLst>
                </a:gridCol>
                <a:gridCol w="1591755">
                  <a:extLst>
                    <a:ext uri="{9D8B030D-6E8A-4147-A177-3AD203B41FA5}">
                      <a16:colId xmlns:a16="http://schemas.microsoft.com/office/drawing/2014/main" val="20005"/>
                    </a:ext>
                  </a:extLst>
                </a:gridCol>
                <a:gridCol w="994850">
                  <a:extLst>
                    <a:ext uri="{9D8B030D-6E8A-4147-A177-3AD203B41FA5}">
                      <a16:colId xmlns:a16="http://schemas.microsoft.com/office/drawing/2014/main" val="20006"/>
                    </a:ext>
                  </a:extLst>
                </a:gridCol>
              </a:tblGrid>
              <a:tr h="370840">
                <a:tc gridSpan="4">
                  <a:txBody>
                    <a:bodyPr/>
                    <a:lstStyle/>
                    <a:p>
                      <a:pPr algn="ctr"/>
                      <a:endParaRPr lang="en-GB" sz="1600" dirty="0">
                        <a:solidFill>
                          <a:schemeClr val="tx2"/>
                        </a:solidFill>
                      </a:endParaRPr>
                    </a:p>
                  </a:txBody>
                  <a:tcPr marL="54000" marR="54000" marT="54000" marB="54000">
                    <a:lnB w="19050" cap="flat" cmpd="sng" algn="ctr">
                      <a:solidFill>
                        <a:schemeClr val="accent1"/>
                      </a:solidFill>
                      <a:prstDash val="solid"/>
                      <a:round/>
                      <a:headEnd type="none" w="med" len="med"/>
                      <a:tailEnd type="none" w="med" len="med"/>
                    </a:lnB>
                    <a:noFill/>
                  </a:tcPr>
                </a:tc>
                <a:tc hMerge="1">
                  <a:txBody>
                    <a:bodyPr/>
                    <a:lstStyle/>
                    <a:p>
                      <a:endParaRPr lang="en-GB" sz="1600" dirty="0">
                        <a:solidFill>
                          <a:schemeClr val="tx2"/>
                        </a:solidFill>
                      </a:endParaRPr>
                    </a:p>
                  </a:txBody>
                  <a:tcPr>
                    <a:lnB w="19050" cap="flat" cmpd="sng" algn="ctr">
                      <a:solidFill>
                        <a:schemeClr val="accent1"/>
                      </a:solidFill>
                      <a:prstDash val="solid"/>
                      <a:round/>
                      <a:headEnd type="none" w="med" len="med"/>
                      <a:tailEnd type="none" w="med" len="med"/>
                    </a:lnB>
                    <a:noFill/>
                  </a:tcPr>
                </a:tc>
                <a:tc hMerge="1">
                  <a:txBody>
                    <a:bodyPr/>
                    <a:lstStyle/>
                    <a:p>
                      <a:endParaRPr lang="en-GB" sz="1600" dirty="0">
                        <a:solidFill>
                          <a:schemeClr val="tx2"/>
                        </a:solidFill>
                      </a:endParaRPr>
                    </a:p>
                  </a:txBody>
                  <a:tcPr>
                    <a:lnB w="19050" cap="flat" cmpd="sng" algn="ctr">
                      <a:solidFill>
                        <a:schemeClr val="accent1"/>
                      </a:solidFill>
                      <a:prstDash val="solid"/>
                      <a:round/>
                      <a:headEnd type="none" w="med" len="med"/>
                      <a:tailEnd type="none" w="med" len="med"/>
                    </a:lnB>
                    <a:noFill/>
                  </a:tcPr>
                </a:tc>
                <a:tc hMerge="1">
                  <a:txBody>
                    <a:bodyPr/>
                    <a:lstStyle/>
                    <a:p>
                      <a:endParaRPr lang="en-GB" sz="1600" dirty="0">
                        <a:solidFill>
                          <a:schemeClr val="tx2"/>
                        </a:solidFill>
                      </a:endParaRPr>
                    </a:p>
                  </a:txBody>
                  <a:tcPr>
                    <a:lnB w="19050" cap="flat" cmpd="sng" algn="ctr">
                      <a:solidFill>
                        <a:schemeClr val="accent1"/>
                      </a:solidFill>
                      <a:prstDash val="solid"/>
                      <a:round/>
                      <a:headEnd type="none" w="med" len="med"/>
                      <a:tailEnd type="none" w="med" len="med"/>
                    </a:lnB>
                    <a:noFill/>
                  </a:tcPr>
                </a:tc>
                <a:tc>
                  <a:txBody>
                    <a:bodyPr/>
                    <a:lstStyle/>
                    <a:p>
                      <a:endParaRPr lang="en-GB" sz="1600" dirty="0">
                        <a:solidFill>
                          <a:schemeClr val="tx2"/>
                        </a:solidFill>
                      </a:endParaRPr>
                    </a:p>
                  </a:txBody>
                  <a:tcPr marL="54000" marR="54000" marT="54000" marB="54000">
                    <a:lnB w="19050" cap="flat" cmpd="sng" algn="ctr">
                      <a:solidFill>
                        <a:schemeClr val="accent1"/>
                      </a:solidFill>
                      <a:prstDash val="solid"/>
                      <a:round/>
                      <a:headEnd type="none" w="med" len="med"/>
                      <a:tailEnd type="none" w="med" len="med"/>
                    </a:lnB>
                    <a:noFill/>
                  </a:tcPr>
                </a:tc>
                <a:tc>
                  <a:txBody>
                    <a:bodyPr/>
                    <a:lstStyle/>
                    <a:p>
                      <a:endParaRPr lang="en-GB" sz="1600" dirty="0">
                        <a:solidFill>
                          <a:schemeClr val="tx2"/>
                        </a:solidFill>
                      </a:endParaRPr>
                    </a:p>
                  </a:txBody>
                  <a:tcPr marL="54000" marR="54000" marT="54000" marB="54000">
                    <a:lnB w="19050" cap="flat" cmpd="sng" algn="ctr">
                      <a:solidFill>
                        <a:schemeClr val="accent1"/>
                      </a:solidFill>
                      <a:prstDash val="solid"/>
                      <a:round/>
                      <a:headEnd type="none" w="med" len="med"/>
                      <a:tailEnd type="none" w="med" len="med"/>
                    </a:lnB>
                    <a:noFill/>
                  </a:tcPr>
                </a:tc>
                <a:tc>
                  <a:txBody>
                    <a:bodyPr/>
                    <a:lstStyle/>
                    <a:p>
                      <a:endParaRPr lang="en-GB" sz="1600" dirty="0">
                        <a:solidFill>
                          <a:schemeClr val="tx2"/>
                        </a:solidFill>
                      </a:endParaRPr>
                    </a:p>
                  </a:txBody>
                  <a:tcPr marL="54000" marR="54000" marT="54000" marB="54000">
                    <a:lnB w="1905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ctr"/>
                      <a:r>
                        <a:rPr lang="en-GB" sz="1600" dirty="0">
                          <a:solidFill>
                            <a:schemeClr val="tx1"/>
                          </a:solidFill>
                        </a:rPr>
                        <a:t>Total</a:t>
                      </a:r>
                      <a:r>
                        <a:rPr lang="en-GB" sz="1600" baseline="0" dirty="0">
                          <a:solidFill>
                            <a:schemeClr val="tx1"/>
                          </a:solidFill>
                        </a:rPr>
                        <a:t> estate</a:t>
                      </a:r>
                      <a:endParaRPr lang="en-GB" sz="1600" dirty="0">
                        <a:solidFill>
                          <a:schemeClr val="tx1"/>
                        </a:solidFill>
                      </a:endParaRP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algn="ctr"/>
                      <a:r>
                        <a:rPr lang="en-GB" sz="1600" dirty="0">
                          <a:solidFill>
                            <a:schemeClr val="tx1"/>
                          </a:solidFill>
                        </a:rPr>
                        <a:t>HM</a:t>
                      </a:r>
                      <a:r>
                        <a:rPr lang="en-GB" sz="1600" baseline="0" dirty="0">
                          <a:solidFill>
                            <a:schemeClr val="tx1"/>
                          </a:solidFill>
                        </a:rPr>
                        <a:t>RC</a:t>
                      </a:r>
                      <a:endParaRPr lang="en-GB" sz="1600" dirty="0">
                        <a:solidFill>
                          <a:schemeClr val="tx1"/>
                        </a:solidFill>
                      </a:endParaRP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GB" sz="1600" dirty="0">
                        <a:solidFill>
                          <a:schemeClr val="tx1"/>
                        </a:solidFill>
                      </a:endParaRP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rPr>
                        <a:t>Husband</a:t>
                      </a: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endParaRPr lang="en-GB" dirty="0"/>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err="1">
                          <a:solidFill>
                            <a:schemeClr val="tx1"/>
                          </a:solidFill>
                        </a:rPr>
                        <a:t>Trupti</a:t>
                      </a:r>
                      <a:endParaRPr lang="en-GB" sz="1600" dirty="0">
                        <a:solidFill>
                          <a:schemeClr val="tx1"/>
                        </a:solidFill>
                      </a:endParaRP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rPr>
                        <a:t>Gita</a:t>
                      </a: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ctr"/>
                      <a:r>
                        <a:rPr lang="en-GB" sz="1600" dirty="0">
                          <a:solidFill>
                            <a:schemeClr val="tx1"/>
                          </a:solidFill>
                        </a:rPr>
                        <a:t>£870,000</a:t>
                      </a: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algn="ctr"/>
                      <a:r>
                        <a:rPr lang="en-GB" sz="1600" dirty="0">
                          <a:solidFill>
                            <a:schemeClr val="tx1"/>
                          </a:solidFill>
                        </a:rPr>
                        <a:t>£144,400</a:t>
                      </a: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GB" sz="1600" dirty="0">
                        <a:solidFill>
                          <a:schemeClr val="tx1"/>
                        </a:solidFill>
                      </a:endParaRP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rPr>
                        <a:t>£180,000</a:t>
                      </a: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GB" sz="1600" dirty="0">
                        <a:solidFill>
                          <a:schemeClr val="tx1"/>
                        </a:solidFill>
                      </a:endParaRP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rPr>
                        <a:t>£350,000</a:t>
                      </a: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a:solidFill>
                            <a:schemeClr val="bg1"/>
                          </a:solidFill>
                        </a:rPr>
                        <a:t>£195,600</a:t>
                      </a: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grpSp>
        <p:nvGrpSpPr>
          <p:cNvPr id="7" name="Group 6"/>
          <p:cNvGrpSpPr/>
          <p:nvPr/>
        </p:nvGrpSpPr>
        <p:grpSpPr>
          <a:xfrm>
            <a:off x="12199782" y="0"/>
            <a:ext cx="4500563" cy="6021288"/>
            <a:chOff x="9151782" y="3978000"/>
            <a:chExt cx="4500563" cy="6021288"/>
          </a:xfrm>
        </p:grpSpPr>
        <p:sp>
          <p:nvSpPr>
            <p:cNvPr id="8" name="Folded Corner 7"/>
            <p:cNvSpPr/>
            <p:nvPr/>
          </p:nvSpPr>
          <p:spPr>
            <a:xfrm>
              <a:off x="9151782" y="3978000"/>
              <a:ext cx="2880000" cy="3024000"/>
            </a:xfrm>
            <a:prstGeom prst="foldedCorne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1600" b="1" dirty="0">
                  <a:solidFill>
                    <a:schemeClr val="tx1"/>
                  </a:solidFill>
                </a:rPr>
                <a:t>Contents slide 2 columns</a:t>
              </a:r>
            </a:p>
            <a:p>
              <a:pPr marL="171450" indent="-171450">
                <a:spcAft>
                  <a:spcPts val="300"/>
                </a:spcAft>
                <a:buFont typeface="Arial" panose="020B0604020202020204" pitchFamily="34" charset="0"/>
                <a:buChar char="•"/>
              </a:pPr>
              <a:r>
                <a:rPr lang="en-GB" sz="1400" dirty="0">
                  <a:solidFill>
                    <a:schemeClr val="tx1"/>
                  </a:solidFill>
                </a:rPr>
                <a:t>This slide can also be used to present text and other content, such as tables or diagrams, side by side.</a:t>
              </a:r>
            </a:p>
            <a:p>
              <a:pPr marL="171450" indent="-171450">
                <a:spcAft>
                  <a:spcPts val="300"/>
                </a:spcAft>
                <a:buFont typeface="Arial" panose="020B0604020202020204" pitchFamily="34" charset="0"/>
                <a:buChar char="•"/>
              </a:pPr>
              <a:r>
                <a:rPr lang="en-US" sz="1400" dirty="0">
                  <a:solidFill>
                    <a:schemeClr val="tx1"/>
                  </a:solidFill>
                </a:rPr>
                <a:t>Remember to keep text to a minimum for maximum impact.</a:t>
              </a:r>
            </a:p>
            <a:p>
              <a:pPr marL="171450" indent="-171450">
                <a:spcAft>
                  <a:spcPts val="300"/>
                </a:spcAft>
                <a:buFont typeface="Arial" panose="020B0604020202020204" pitchFamily="34" charset="0"/>
                <a:buChar char="•"/>
              </a:pPr>
              <a:r>
                <a:rPr lang="en-US" sz="1400" dirty="0">
                  <a:solidFill>
                    <a:schemeClr val="tx1"/>
                  </a:solidFill>
                </a:rPr>
                <a:t>Use the Decrease list level and Increase list level buttons to toggle between the levels of text and maintain the correct template formatting. Avoid manual text formatting.</a:t>
              </a:r>
              <a:endParaRPr lang="en-GB" sz="1400" dirty="0">
                <a:solidFill>
                  <a:schemeClr val="tx1"/>
                </a:solidFill>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1782" y="6975101"/>
              <a:ext cx="4500563" cy="302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0" name="Rectangle 9"/>
          <p:cNvSpPr/>
          <p:nvPr/>
        </p:nvSpPr>
        <p:spPr>
          <a:xfrm>
            <a:off x="2073396" y="2113098"/>
            <a:ext cx="8426208" cy="18451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t>Her estate was left as follows: £180,000 to her husband, the family home, worth £350,000 to </a:t>
            </a:r>
            <a:r>
              <a:rPr lang="en-GB" b="1" dirty="0" err="1"/>
              <a:t>Trupti</a:t>
            </a:r>
            <a:r>
              <a:rPr lang="en-GB" b="1" dirty="0"/>
              <a:t> and the residue of the estate to </a:t>
            </a:r>
            <a:r>
              <a:rPr lang="en-GB" b="1" dirty="0" err="1"/>
              <a:t>Trupti’s</a:t>
            </a:r>
            <a:r>
              <a:rPr lang="en-GB" b="1" dirty="0"/>
              <a:t> sister Gita. The residue of the estate was valued at £340,000 and funeral expenses worth £4,000. </a:t>
            </a:r>
            <a:r>
              <a:rPr lang="en-GB" b="1" dirty="0" err="1"/>
              <a:t>Trupti’s</a:t>
            </a:r>
            <a:r>
              <a:rPr lang="en-GB" b="1" dirty="0"/>
              <a:t> mother had made no lifetime gifts</a:t>
            </a:r>
          </a:p>
          <a:p>
            <a:r>
              <a:rPr lang="en-GB" b="1" dirty="0"/>
              <a:t>Calculate the inheritance tax that will be payable as a result of </a:t>
            </a:r>
            <a:r>
              <a:rPr lang="en-GB" b="1" dirty="0" err="1"/>
              <a:t>Trupti’s</a:t>
            </a:r>
            <a:r>
              <a:rPr lang="en-GB" b="1" dirty="0"/>
              <a:t> mother’s death.</a:t>
            </a:r>
          </a:p>
        </p:txBody>
      </p:sp>
      <p:pic>
        <p:nvPicPr>
          <p:cNvPr id="11" name="Picture 10">
            <a:extLst>
              <a:ext uri="{FF2B5EF4-FFF2-40B4-BE49-F238E27FC236}">
                <a16:creationId xmlns:a16="http://schemas.microsoft.com/office/drawing/2014/main" id="{B5CB1F67-D29B-4AED-AD5B-683CAF9CF80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1102920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br>
              <a:rPr lang="en-GB" dirty="0"/>
            </a:br>
            <a:r>
              <a:rPr lang="en-GB" dirty="0"/>
              <a:t>Answer  to task 10</a:t>
            </a:r>
            <a:br>
              <a:rPr lang="en-GB" dirty="0"/>
            </a:br>
            <a:r>
              <a:rPr lang="en-GB" dirty="0"/>
              <a:t>Showing how much the each person inherits</a:t>
            </a:r>
          </a:p>
        </p:txBody>
      </p:sp>
      <p:graphicFrame>
        <p:nvGraphicFramePr>
          <p:cNvPr id="6" name="Table 5"/>
          <p:cNvGraphicFramePr>
            <a:graphicFrameLocks noGrp="1"/>
          </p:cNvGraphicFramePr>
          <p:nvPr>
            <p:extLst>
              <p:ext uri="{D42A27DB-BD31-4B8C-83A1-F6EECF244321}">
                <p14:modId xmlns:p14="http://schemas.microsoft.com/office/powerpoint/2010/main" val="3448542663"/>
              </p:ext>
            </p:extLst>
          </p:nvPr>
        </p:nvGraphicFramePr>
        <p:xfrm>
          <a:off x="2423592" y="3960906"/>
          <a:ext cx="7560840" cy="1124000"/>
        </p:xfrm>
        <a:graphic>
          <a:graphicData uri="http://schemas.openxmlformats.org/drawingml/2006/table">
            <a:tbl>
              <a:tblPr firstRow="1" bandRow="1">
                <a:tableStyleId>{5C22544A-7EE6-4342-B048-85BDC9FD1C3A}</a:tableStyleId>
              </a:tblPr>
              <a:tblGrid>
                <a:gridCol w="1668830">
                  <a:extLst>
                    <a:ext uri="{9D8B030D-6E8A-4147-A177-3AD203B41FA5}">
                      <a16:colId xmlns:a16="http://schemas.microsoft.com/office/drawing/2014/main" val="20000"/>
                    </a:ext>
                  </a:extLst>
                </a:gridCol>
                <a:gridCol w="1415195">
                  <a:extLst>
                    <a:ext uri="{9D8B030D-6E8A-4147-A177-3AD203B41FA5}">
                      <a16:colId xmlns:a16="http://schemas.microsoft.com/office/drawing/2014/main" val="20001"/>
                    </a:ext>
                  </a:extLst>
                </a:gridCol>
                <a:gridCol w="422312">
                  <a:extLst>
                    <a:ext uri="{9D8B030D-6E8A-4147-A177-3AD203B41FA5}">
                      <a16:colId xmlns:a16="http://schemas.microsoft.com/office/drawing/2014/main" val="20002"/>
                    </a:ext>
                  </a:extLst>
                </a:gridCol>
                <a:gridCol w="1268927">
                  <a:extLst>
                    <a:ext uri="{9D8B030D-6E8A-4147-A177-3AD203B41FA5}">
                      <a16:colId xmlns:a16="http://schemas.microsoft.com/office/drawing/2014/main" val="20003"/>
                    </a:ext>
                  </a:extLst>
                </a:gridCol>
                <a:gridCol w="198971">
                  <a:extLst>
                    <a:ext uri="{9D8B030D-6E8A-4147-A177-3AD203B41FA5}">
                      <a16:colId xmlns:a16="http://schemas.microsoft.com/office/drawing/2014/main" val="20004"/>
                    </a:ext>
                  </a:extLst>
                </a:gridCol>
                <a:gridCol w="1591755">
                  <a:extLst>
                    <a:ext uri="{9D8B030D-6E8A-4147-A177-3AD203B41FA5}">
                      <a16:colId xmlns:a16="http://schemas.microsoft.com/office/drawing/2014/main" val="20005"/>
                    </a:ext>
                  </a:extLst>
                </a:gridCol>
                <a:gridCol w="994850">
                  <a:extLst>
                    <a:ext uri="{9D8B030D-6E8A-4147-A177-3AD203B41FA5}">
                      <a16:colId xmlns:a16="http://schemas.microsoft.com/office/drawing/2014/main" val="20006"/>
                    </a:ext>
                  </a:extLst>
                </a:gridCol>
              </a:tblGrid>
              <a:tr h="370840">
                <a:tc gridSpan="4">
                  <a:txBody>
                    <a:bodyPr/>
                    <a:lstStyle/>
                    <a:p>
                      <a:pPr algn="ctr"/>
                      <a:endParaRPr lang="en-GB" sz="1600" dirty="0">
                        <a:solidFill>
                          <a:schemeClr val="tx2"/>
                        </a:solidFill>
                      </a:endParaRPr>
                    </a:p>
                  </a:txBody>
                  <a:tcPr marL="54000" marR="54000" marT="54000" marB="54000">
                    <a:lnB w="19050" cap="flat" cmpd="sng" algn="ctr">
                      <a:solidFill>
                        <a:schemeClr val="accent1"/>
                      </a:solidFill>
                      <a:prstDash val="solid"/>
                      <a:round/>
                      <a:headEnd type="none" w="med" len="med"/>
                      <a:tailEnd type="none" w="med" len="med"/>
                    </a:lnB>
                    <a:noFill/>
                  </a:tcPr>
                </a:tc>
                <a:tc hMerge="1">
                  <a:txBody>
                    <a:bodyPr/>
                    <a:lstStyle/>
                    <a:p>
                      <a:endParaRPr lang="en-GB" sz="1600" dirty="0">
                        <a:solidFill>
                          <a:schemeClr val="tx2"/>
                        </a:solidFill>
                      </a:endParaRPr>
                    </a:p>
                  </a:txBody>
                  <a:tcPr>
                    <a:lnB w="19050" cap="flat" cmpd="sng" algn="ctr">
                      <a:solidFill>
                        <a:schemeClr val="accent1"/>
                      </a:solidFill>
                      <a:prstDash val="solid"/>
                      <a:round/>
                      <a:headEnd type="none" w="med" len="med"/>
                      <a:tailEnd type="none" w="med" len="med"/>
                    </a:lnB>
                    <a:noFill/>
                  </a:tcPr>
                </a:tc>
                <a:tc hMerge="1">
                  <a:txBody>
                    <a:bodyPr/>
                    <a:lstStyle/>
                    <a:p>
                      <a:endParaRPr lang="en-GB" sz="1600" dirty="0">
                        <a:solidFill>
                          <a:schemeClr val="tx2"/>
                        </a:solidFill>
                      </a:endParaRPr>
                    </a:p>
                  </a:txBody>
                  <a:tcPr>
                    <a:lnB w="19050" cap="flat" cmpd="sng" algn="ctr">
                      <a:solidFill>
                        <a:schemeClr val="accent1"/>
                      </a:solidFill>
                      <a:prstDash val="solid"/>
                      <a:round/>
                      <a:headEnd type="none" w="med" len="med"/>
                      <a:tailEnd type="none" w="med" len="med"/>
                    </a:lnB>
                    <a:noFill/>
                  </a:tcPr>
                </a:tc>
                <a:tc hMerge="1">
                  <a:txBody>
                    <a:bodyPr/>
                    <a:lstStyle/>
                    <a:p>
                      <a:endParaRPr lang="en-GB" sz="1600" dirty="0">
                        <a:solidFill>
                          <a:schemeClr val="tx2"/>
                        </a:solidFill>
                      </a:endParaRPr>
                    </a:p>
                  </a:txBody>
                  <a:tcPr>
                    <a:lnB w="19050" cap="flat" cmpd="sng" algn="ctr">
                      <a:solidFill>
                        <a:schemeClr val="accent1"/>
                      </a:solidFill>
                      <a:prstDash val="solid"/>
                      <a:round/>
                      <a:headEnd type="none" w="med" len="med"/>
                      <a:tailEnd type="none" w="med" len="med"/>
                    </a:lnB>
                    <a:noFill/>
                  </a:tcPr>
                </a:tc>
                <a:tc>
                  <a:txBody>
                    <a:bodyPr/>
                    <a:lstStyle/>
                    <a:p>
                      <a:endParaRPr lang="en-GB" sz="1600" dirty="0">
                        <a:solidFill>
                          <a:schemeClr val="tx2"/>
                        </a:solidFill>
                      </a:endParaRPr>
                    </a:p>
                  </a:txBody>
                  <a:tcPr marL="54000" marR="54000" marT="54000" marB="54000">
                    <a:lnB w="19050" cap="flat" cmpd="sng" algn="ctr">
                      <a:solidFill>
                        <a:schemeClr val="accent1"/>
                      </a:solidFill>
                      <a:prstDash val="solid"/>
                      <a:round/>
                      <a:headEnd type="none" w="med" len="med"/>
                      <a:tailEnd type="none" w="med" len="med"/>
                    </a:lnB>
                    <a:noFill/>
                  </a:tcPr>
                </a:tc>
                <a:tc>
                  <a:txBody>
                    <a:bodyPr/>
                    <a:lstStyle/>
                    <a:p>
                      <a:endParaRPr lang="en-GB" sz="1600" dirty="0">
                        <a:solidFill>
                          <a:schemeClr val="tx2"/>
                        </a:solidFill>
                      </a:endParaRPr>
                    </a:p>
                  </a:txBody>
                  <a:tcPr marL="54000" marR="54000" marT="54000" marB="54000">
                    <a:lnB w="19050" cap="flat" cmpd="sng" algn="ctr">
                      <a:solidFill>
                        <a:schemeClr val="accent1"/>
                      </a:solidFill>
                      <a:prstDash val="solid"/>
                      <a:round/>
                      <a:headEnd type="none" w="med" len="med"/>
                      <a:tailEnd type="none" w="med" len="med"/>
                    </a:lnB>
                    <a:noFill/>
                  </a:tcPr>
                </a:tc>
                <a:tc>
                  <a:txBody>
                    <a:bodyPr/>
                    <a:lstStyle/>
                    <a:p>
                      <a:endParaRPr lang="en-GB" sz="1600" dirty="0">
                        <a:solidFill>
                          <a:schemeClr val="tx2"/>
                        </a:solidFill>
                      </a:endParaRPr>
                    </a:p>
                  </a:txBody>
                  <a:tcPr marL="54000" marR="54000" marT="54000" marB="54000">
                    <a:lnB w="1905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ctr"/>
                      <a:r>
                        <a:rPr lang="en-GB" sz="1600" dirty="0">
                          <a:solidFill>
                            <a:schemeClr val="tx1"/>
                          </a:solidFill>
                        </a:rPr>
                        <a:t>Total</a:t>
                      </a:r>
                      <a:r>
                        <a:rPr lang="en-GB" sz="1600" baseline="0" dirty="0">
                          <a:solidFill>
                            <a:schemeClr val="tx1"/>
                          </a:solidFill>
                        </a:rPr>
                        <a:t> estate</a:t>
                      </a:r>
                      <a:endParaRPr lang="en-GB" sz="1600" dirty="0">
                        <a:solidFill>
                          <a:schemeClr val="tx1"/>
                        </a:solidFill>
                      </a:endParaRP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algn="ctr"/>
                      <a:r>
                        <a:rPr lang="en-GB" sz="1600" dirty="0">
                          <a:solidFill>
                            <a:schemeClr val="tx1"/>
                          </a:solidFill>
                        </a:rPr>
                        <a:t>HM</a:t>
                      </a:r>
                      <a:r>
                        <a:rPr lang="en-GB" sz="1600" baseline="0" dirty="0">
                          <a:solidFill>
                            <a:schemeClr val="tx1"/>
                          </a:solidFill>
                        </a:rPr>
                        <a:t>RC</a:t>
                      </a:r>
                      <a:endParaRPr lang="en-GB" sz="1600" dirty="0">
                        <a:solidFill>
                          <a:schemeClr val="tx1"/>
                        </a:solidFill>
                      </a:endParaRP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GB" sz="1600" dirty="0">
                        <a:solidFill>
                          <a:schemeClr val="tx1"/>
                        </a:solidFill>
                      </a:endParaRP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rPr>
                        <a:t>Husband</a:t>
                      </a: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endParaRPr lang="en-GB" dirty="0"/>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err="1">
                          <a:solidFill>
                            <a:schemeClr val="tx1"/>
                          </a:solidFill>
                        </a:rPr>
                        <a:t>Trupti</a:t>
                      </a:r>
                      <a:endParaRPr lang="en-GB" sz="1600" dirty="0">
                        <a:solidFill>
                          <a:schemeClr val="tx1"/>
                        </a:solidFill>
                      </a:endParaRP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rPr>
                        <a:t>Gita</a:t>
                      </a: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ctr"/>
                      <a:r>
                        <a:rPr lang="en-GB" sz="1600" dirty="0">
                          <a:solidFill>
                            <a:schemeClr val="tx1"/>
                          </a:solidFill>
                        </a:rPr>
                        <a:t>£870,000</a:t>
                      </a: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algn="ctr"/>
                      <a:r>
                        <a:rPr lang="en-GB" sz="1600" dirty="0">
                          <a:solidFill>
                            <a:schemeClr val="tx1"/>
                          </a:solidFill>
                        </a:rPr>
                        <a:t>£144,400</a:t>
                      </a: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GB" sz="1600" dirty="0">
                        <a:solidFill>
                          <a:schemeClr val="tx1"/>
                        </a:solidFill>
                      </a:endParaRP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rPr>
                        <a:t>£180,000</a:t>
                      </a: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GB" sz="1600" dirty="0">
                        <a:solidFill>
                          <a:schemeClr val="tx1"/>
                        </a:solidFill>
                      </a:endParaRP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rPr>
                        <a:t>£350,000</a:t>
                      </a: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a:solidFill>
                            <a:schemeClr val="bg1"/>
                          </a:solidFill>
                        </a:rPr>
                        <a:t>£195,600</a:t>
                      </a: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0" name="Rectangle 9"/>
          <p:cNvSpPr/>
          <p:nvPr/>
        </p:nvSpPr>
        <p:spPr>
          <a:xfrm>
            <a:off x="2073396" y="2113098"/>
            <a:ext cx="8426208" cy="18451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t>Her estate was left as follows: £180,000 to her husband, the family home, worth £350,000 to </a:t>
            </a:r>
            <a:r>
              <a:rPr lang="en-GB" b="1" dirty="0" err="1"/>
              <a:t>Trupti</a:t>
            </a:r>
            <a:r>
              <a:rPr lang="en-GB" b="1" dirty="0"/>
              <a:t> and the residue of the estate to </a:t>
            </a:r>
            <a:r>
              <a:rPr lang="en-GB" b="1" dirty="0" err="1"/>
              <a:t>Trupti’s</a:t>
            </a:r>
            <a:r>
              <a:rPr lang="en-GB" b="1" dirty="0"/>
              <a:t> sister Gita. The residue of the estate was valued at £340,000 and funeral expenses worth £4,000. </a:t>
            </a:r>
            <a:r>
              <a:rPr lang="en-GB" b="1" dirty="0" err="1"/>
              <a:t>Trupti’s</a:t>
            </a:r>
            <a:r>
              <a:rPr lang="en-GB" b="1" dirty="0"/>
              <a:t> mother had made no lifetime gifts</a:t>
            </a:r>
          </a:p>
          <a:p>
            <a:r>
              <a:rPr lang="en-GB" b="1" dirty="0"/>
              <a:t>Calculate the inheritance tax that will be payable as a result of </a:t>
            </a:r>
            <a:r>
              <a:rPr lang="en-GB" b="1" dirty="0" err="1"/>
              <a:t>Trupti’s</a:t>
            </a:r>
            <a:r>
              <a:rPr lang="en-GB" b="1" dirty="0"/>
              <a:t> mother’s death.</a:t>
            </a:r>
          </a:p>
        </p:txBody>
      </p:sp>
      <p:sp>
        <p:nvSpPr>
          <p:cNvPr id="5" name="Oval Callout 4"/>
          <p:cNvSpPr/>
          <p:nvPr/>
        </p:nvSpPr>
        <p:spPr>
          <a:xfrm>
            <a:off x="5807968" y="5079162"/>
            <a:ext cx="3275896" cy="1656184"/>
          </a:xfrm>
          <a:prstGeom prst="wedgeEllipseCallout">
            <a:avLst>
              <a:gd name="adj1" fmla="val -42996"/>
              <a:gd name="adj2" fmla="val 5979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bg1"/>
                </a:solidFill>
                <a:latin typeface="Arial" pitchFamily="34" charset="0"/>
                <a:cs typeface="Arial" pitchFamily="34" charset="0"/>
              </a:rPr>
              <a:t>Gita inherits the residue of the estate which is the balancing figure</a:t>
            </a:r>
          </a:p>
        </p:txBody>
      </p:sp>
      <p:pic>
        <p:nvPicPr>
          <p:cNvPr id="7" name="Picture 6">
            <a:extLst>
              <a:ext uri="{FF2B5EF4-FFF2-40B4-BE49-F238E27FC236}">
                <a16:creationId xmlns:a16="http://schemas.microsoft.com/office/drawing/2014/main" id="{30B82279-717F-4F0B-8BAB-118B7920536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2001446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2199782" y="1"/>
            <a:ext cx="4500563" cy="5904187"/>
            <a:chOff x="9151782" y="3978000"/>
            <a:chExt cx="4500563" cy="5904187"/>
          </a:xfrm>
        </p:grpSpPr>
        <p:sp>
          <p:nvSpPr>
            <p:cNvPr id="4" name="Folded Corner 3"/>
            <p:cNvSpPr/>
            <p:nvPr/>
          </p:nvSpPr>
          <p:spPr>
            <a:xfrm>
              <a:off x="9151782" y="3978000"/>
              <a:ext cx="2880000" cy="2880000"/>
            </a:xfrm>
            <a:prstGeom prst="foldedCorne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1600" b="1" dirty="0">
                  <a:solidFill>
                    <a:schemeClr val="tx1"/>
                  </a:solidFill>
                </a:rPr>
                <a:t>Contents slide 1 column</a:t>
              </a:r>
            </a:p>
            <a:p>
              <a:pPr marL="171450" indent="-171450">
                <a:spcAft>
                  <a:spcPts val="300"/>
                </a:spcAft>
                <a:buFont typeface="Arial" panose="020B0604020202020204" pitchFamily="34" charset="0"/>
                <a:buChar char="•"/>
              </a:pPr>
              <a:r>
                <a:rPr lang="en-GB" sz="1400" dirty="0">
                  <a:solidFill>
                    <a:schemeClr val="tx1"/>
                  </a:solidFill>
                </a:rPr>
                <a:t>Use this slide for text only slides.</a:t>
              </a:r>
            </a:p>
            <a:p>
              <a:pPr marL="171450" indent="-171450">
                <a:spcAft>
                  <a:spcPts val="300"/>
                </a:spcAft>
                <a:buFont typeface="Arial" panose="020B0604020202020204" pitchFamily="34" charset="0"/>
                <a:buChar char="•"/>
              </a:pPr>
              <a:r>
                <a:rPr lang="en-US" sz="1400" dirty="0">
                  <a:solidFill>
                    <a:schemeClr val="tx1"/>
                  </a:solidFill>
                </a:rPr>
                <a:t>Remember to keep text to a minimum for maximum impact.</a:t>
              </a:r>
            </a:p>
            <a:p>
              <a:pPr marL="171450" indent="-171450">
                <a:spcAft>
                  <a:spcPts val="300"/>
                </a:spcAft>
                <a:buFont typeface="Arial" panose="020B0604020202020204" pitchFamily="34" charset="0"/>
                <a:buChar char="•"/>
              </a:pPr>
              <a:r>
                <a:rPr lang="en-US" sz="1400" dirty="0">
                  <a:solidFill>
                    <a:schemeClr val="tx1"/>
                  </a:solidFill>
                </a:rPr>
                <a:t>Use the Decrease list level and Increase list level buttons to toggle between the levels of text and maintain the correct template formatting. Avoid manual text formatting.</a:t>
              </a:r>
              <a:endParaRPr lang="en-GB" sz="1400" dirty="0">
                <a:solidFill>
                  <a:schemeClr val="tx1"/>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1782" y="6858000"/>
              <a:ext cx="4500563" cy="302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6" name="Right Brace 5"/>
          <p:cNvSpPr/>
          <p:nvPr/>
        </p:nvSpPr>
        <p:spPr>
          <a:xfrm rot="16200000">
            <a:off x="5917285" y="88763"/>
            <a:ext cx="738428" cy="5726421"/>
          </a:xfrm>
          <a:prstGeom prst="rightBrace">
            <a:avLst>
              <a:gd name="adj1" fmla="val 105894"/>
              <a:gd name="adj2" fmla="val 5000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 name="Rectangle 7"/>
          <p:cNvSpPr/>
          <p:nvPr/>
        </p:nvSpPr>
        <p:spPr>
          <a:xfrm>
            <a:off x="6442791" y="3429000"/>
            <a:ext cx="3540664" cy="492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t>Death gifts</a:t>
            </a:r>
          </a:p>
        </p:txBody>
      </p:sp>
      <p:pic>
        <p:nvPicPr>
          <p:cNvPr id="9" name="Picture 8">
            <a:extLst>
              <a:ext uri="{FF2B5EF4-FFF2-40B4-BE49-F238E27FC236}">
                <a16:creationId xmlns:a16="http://schemas.microsoft.com/office/drawing/2014/main" id="{4AE31FDD-DA02-457B-BE77-8EE0BF35CA2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
        <p:nvSpPr>
          <p:cNvPr id="11" name="Title 2">
            <a:extLst>
              <a:ext uri="{FF2B5EF4-FFF2-40B4-BE49-F238E27FC236}">
                <a16:creationId xmlns:a16="http://schemas.microsoft.com/office/drawing/2014/main" id="{CBA63D5F-A776-4538-A33F-AF070B4DD235}"/>
              </a:ext>
            </a:extLst>
          </p:cNvPr>
          <p:cNvSpPr txBox="1">
            <a:spLocks/>
          </p:cNvSpPr>
          <p:nvPr/>
        </p:nvSpPr>
        <p:spPr>
          <a:xfrm>
            <a:off x="1066800" y="440422"/>
            <a:ext cx="10871200" cy="1477962"/>
          </a:xfrm>
          <a:prstGeom prst="rect">
            <a:avLst/>
          </a:prstGeom>
        </p:spPr>
        <p:txBody>
          <a:bodyPr vert="horz" lIns="0" tIns="0" rIns="0" bIns="0" rtlCol="0" anchor="ctr">
            <a:noAutofit/>
          </a:bodyPr>
          <a:lstStyle>
            <a:lvl1pPr algn="l" defTabSz="914400" rtl="0" eaLnBrk="1" latinLnBrk="0" hangingPunct="1">
              <a:spcBef>
                <a:spcPct val="0"/>
              </a:spcBef>
              <a:buNone/>
              <a:defRPr lang="en-US" sz="3600" kern="1200" baseline="0">
                <a:solidFill>
                  <a:srgbClr val="00AB4E"/>
                </a:solidFill>
                <a:latin typeface="Arial" pitchFamily="34" charset="0"/>
                <a:ea typeface="+mj-ea"/>
                <a:cs typeface="Arial" pitchFamily="34" charset="0"/>
              </a:defRPr>
            </a:lvl1pPr>
          </a:lstStyle>
          <a:p>
            <a:r>
              <a:rPr lang="en-GB"/>
              <a:t>The scope of inheritance tax</a:t>
            </a:r>
            <a:endParaRPr lang="en-GB" dirty="0"/>
          </a:p>
        </p:txBody>
      </p:sp>
    </p:spTree>
    <p:extLst>
      <p:ext uri="{BB962C8B-B14F-4D97-AF65-F5344CB8AC3E}">
        <p14:creationId xmlns:p14="http://schemas.microsoft.com/office/powerpoint/2010/main" val="1758134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br>
              <a:rPr lang="en-GB" dirty="0"/>
            </a:br>
            <a:r>
              <a:rPr lang="en-GB" dirty="0"/>
              <a:t>Answer  to task 10</a:t>
            </a:r>
            <a:br>
              <a:rPr lang="en-GB" dirty="0"/>
            </a:br>
            <a:r>
              <a:rPr lang="en-GB" dirty="0"/>
              <a:t>Showing how much the each person inherits</a:t>
            </a:r>
          </a:p>
        </p:txBody>
      </p:sp>
      <p:graphicFrame>
        <p:nvGraphicFramePr>
          <p:cNvPr id="6" name="Table 5"/>
          <p:cNvGraphicFramePr>
            <a:graphicFrameLocks noGrp="1"/>
          </p:cNvGraphicFramePr>
          <p:nvPr>
            <p:extLst/>
          </p:nvPr>
        </p:nvGraphicFramePr>
        <p:xfrm>
          <a:off x="2423592" y="3960906"/>
          <a:ext cx="7560840" cy="1124000"/>
        </p:xfrm>
        <a:graphic>
          <a:graphicData uri="http://schemas.openxmlformats.org/drawingml/2006/table">
            <a:tbl>
              <a:tblPr firstRow="1" bandRow="1">
                <a:tableStyleId>{5C22544A-7EE6-4342-B048-85BDC9FD1C3A}</a:tableStyleId>
              </a:tblPr>
              <a:tblGrid>
                <a:gridCol w="1668830">
                  <a:extLst>
                    <a:ext uri="{9D8B030D-6E8A-4147-A177-3AD203B41FA5}">
                      <a16:colId xmlns:a16="http://schemas.microsoft.com/office/drawing/2014/main" val="20000"/>
                    </a:ext>
                  </a:extLst>
                </a:gridCol>
                <a:gridCol w="1415195">
                  <a:extLst>
                    <a:ext uri="{9D8B030D-6E8A-4147-A177-3AD203B41FA5}">
                      <a16:colId xmlns:a16="http://schemas.microsoft.com/office/drawing/2014/main" val="20001"/>
                    </a:ext>
                  </a:extLst>
                </a:gridCol>
                <a:gridCol w="422312">
                  <a:extLst>
                    <a:ext uri="{9D8B030D-6E8A-4147-A177-3AD203B41FA5}">
                      <a16:colId xmlns:a16="http://schemas.microsoft.com/office/drawing/2014/main" val="20002"/>
                    </a:ext>
                  </a:extLst>
                </a:gridCol>
                <a:gridCol w="1268927">
                  <a:extLst>
                    <a:ext uri="{9D8B030D-6E8A-4147-A177-3AD203B41FA5}">
                      <a16:colId xmlns:a16="http://schemas.microsoft.com/office/drawing/2014/main" val="20003"/>
                    </a:ext>
                  </a:extLst>
                </a:gridCol>
                <a:gridCol w="198971">
                  <a:extLst>
                    <a:ext uri="{9D8B030D-6E8A-4147-A177-3AD203B41FA5}">
                      <a16:colId xmlns:a16="http://schemas.microsoft.com/office/drawing/2014/main" val="20004"/>
                    </a:ext>
                  </a:extLst>
                </a:gridCol>
                <a:gridCol w="1591755">
                  <a:extLst>
                    <a:ext uri="{9D8B030D-6E8A-4147-A177-3AD203B41FA5}">
                      <a16:colId xmlns:a16="http://schemas.microsoft.com/office/drawing/2014/main" val="20005"/>
                    </a:ext>
                  </a:extLst>
                </a:gridCol>
                <a:gridCol w="994850">
                  <a:extLst>
                    <a:ext uri="{9D8B030D-6E8A-4147-A177-3AD203B41FA5}">
                      <a16:colId xmlns:a16="http://schemas.microsoft.com/office/drawing/2014/main" val="20006"/>
                    </a:ext>
                  </a:extLst>
                </a:gridCol>
              </a:tblGrid>
              <a:tr h="370840">
                <a:tc gridSpan="4">
                  <a:txBody>
                    <a:bodyPr/>
                    <a:lstStyle/>
                    <a:p>
                      <a:pPr algn="ctr"/>
                      <a:endParaRPr lang="en-GB" sz="1600" dirty="0">
                        <a:solidFill>
                          <a:schemeClr val="tx2"/>
                        </a:solidFill>
                      </a:endParaRPr>
                    </a:p>
                  </a:txBody>
                  <a:tcPr marL="54000" marR="54000" marT="54000" marB="54000">
                    <a:lnB w="19050" cap="flat" cmpd="sng" algn="ctr">
                      <a:solidFill>
                        <a:schemeClr val="accent1"/>
                      </a:solidFill>
                      <a:prstDash val="solid"/>
                      <a:round/>
                      <a:headEnd type="none" w="med" len="med"/>
                      <a:tailEnd type="none" w="med" len="med"/>
                    </a:lnB>
                    <a:noFill/>
                  </a:tcPr>
                </a:tc>
                <a:tc hMerge="1">
                  <a:txBody>
                    <a:bodyPr/>
                    <a:lstStyle/>
                    <a:p>
                      <a:endParaRPr lang="en-GB" sz="1600" dirty="0">
                        <a:solidFill>
                          <a:schemeClr val="tx2"/>
                        </a:solidFill>
                      </a:endParaRPr>
                    </a:p>
                  </a:txBody>
                  <a:tcPr>
                    <a:lnB w="19050" cap="flat" cmpd="sng" algn="ctr">
                      <a:solidFill>
                        <a:schemeClr val="accent1"/>
                      </a:solidFill>
                      <a:prstDash val="solid"/>
                      <a:round/>
                      <a:headEnd type="none" w="med" len="med"/>
                      <a:tailEnd type="none" w="med" len="med"/>
                    </a:lnB>
                    <a:noFill/>
                  </a:tcPr>
                </a:tc>
                <a:tc hMerge="1">
                  <a:txBody>
                    <a:bodyPr/>
                    <a:lstStyle/>
                    <a:p>
                      <a:endParaRPr lang="en-GB" sz="1600" dirty="0">
                        <a:solidFill>
                          <a:schemeClr val="tx2"/>
                        </a:solidFill>
                      </a:endParaRPr>
                    </a:p>
                  </a:txBody>
                  <a:tcPr>
                    <a:lnB w="19050" cap="flat" cmpd="sng" algn="ctr">
                      <a:solidFill>
                        <a:schemeClr val="accent1"/>
                      </a:solidFill>
                      <a:prstDash val="solid"/>
                      <a:round/>
                      <a:headEnd type="none" w="med" len="med"/>
                      <a:tailEnd type="none" w="med" len="med"/>
                    </a:lnB>
                    <a:noFill/>
                  </a:tcPr>
                </a:tc>
                <a:tc hMerge="1">
                  <a:txBody>
                    <a:bodyPr/>
                    <a:lstStyle/>
                    <a:p>
                      <a:endParaRPr lang="en-GB" sz="1600" dirty="0">
                        <a:solidFill>
                          <a:schemeClr val="tx2"/>
                        </a:solidFill>
                      </a:endParaRPr>
                    </a:p>
                  </a:txBody>
                  <a:tcPr>
                    <a:lnB w="19050" cap="flat" cmpd="sng" algn="ctr">
                      <a:solidFill>
                        <a:schemeClr val="accent1"/>
                      </a:solidFill>
                      <a:prstDash val="solid"/>
                      <a:round/>
                      <a:headEnd type="none" w="med" len="med"/>
                      <a:tailEnd type="none" w="med" len="med"/>
                    </a:lnB>
                    <a:noFill/>
                  </a:tcPr>
                </a:tc>
                <a:tc>
                  <a:txBody>
                    <a:bodyPr/>
                    <a:lstStyle/>
                    <a:p>
                      <a:endParaRPr lang="en-GB" sz="1600" dirty="0">
                        <a:solidFill>
                          <a:schemeClr val="tx2"/>
                        </a:solidFill>
                      </a:endParaRPr>
                    </a:p>
                  </a:txBody>
                  <a:tcPr marL="54000" marR="54000" marT="54000" marB="54000">
                    <a:lnB w="19050" cap="flat" cmpd="sng" algn="ctr">
                      <a:solidFill>
                        <a:schemeClr val="accent1"/>
                      </a:solidFill>
                      <a:prstDash val="solid"/>
                      <a:round/>
                      <a:headEnd type="none" w="med" len="med"/>
                      <a:tailEnd type="none" w="med" len="med"/>
                    </a:lnB>
                    <a:noFill/>
                  </a:tcPr>
                </a:tc>
                <a:tc>
                  <a:txBody>
                    <a:bodyPr/>
                    <a:lstStyle/>
                    <a:p>
                      <a:endParaRPr lang="en-GB" sz="1600" dirty="0">
                        <a:solidFill>
                          <a:schemeClr val="tx2"/>
                        </a:solidFill>
                      </a:endParaRPr>
                    </a:p>
                  </a:txBody>
                  <a:tcPr marL="54000" marR="54000" marT="54000" marB="54000">
                    <a:lnB w="19050" cap="flat" cmpd="sng" algn="ctr">
                      <a:solidFill>
                        <a:schemeClr val="accent1"/>
                      </a:solidFill>
                      <a:prstDash val="solid"/>
                      <a:round/>
                      <a:headEnd type="none" w="med" len="med"/>
                      <a:tailEnd type="none" w="med" len="med"/>
                    </a:lnB>
                    <a:noFill/>
                  </a:tcPr>
                </a:tc>
                <a:tc>
                  <a:txBody>
                    <a:bodyPr/>
                    <a:lstStyle/>
                    <a:p>
                      <a:endParaRPr lang="en-GB" sz="1600" dirty="0">
                        <a:solidFill>
                          <a:schemeClr val="tx2"/>
                        </a:solidFill>
                      </a:endParaRPr>
                    </a:p>
                  </a:txBody>
                  <a:tcPr marL="54000" marR="54000" marT="54000" marB="54000">
                    <a:lnB w="1905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ctr"/>
                      <a:r>
                        <a:rPr lang="en-GB" sz="1600" dirty="0">
                          <a:solidFill>
                            <a:schemeClr val="tx1"/>
                          </a:solidFill>
                        </a:rPr>
                        <a:t>Total</a:t>
                      </a:r>
                      <a:r>
                        <a:rPr lang="en-GB" sz="1600" baseline="0" dirty="0">
                          <a:solidFill>
                            <a:schemeClr val="tx1"/>
                          </a:solidFill>
                        </a:rPr>
                        <a:t> estate</a:t>
                      </a:r>
                      <a:endParaRPr lang="en-GB" sz="1600" dirty="0">
                        <a:solidFill>
                          <a:schemeClr val="tx1"/>
                        </a:solidFill>
                      </a:endParaRP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algn="ctr"/>
                      <a:r>
                        <a:rPr lang="en-GB" sz="1600" dirty="0">
                          <a:solidFill>
                            <a:schemeClr val="tx1"/>
                          </a:solidFill>
                        </a:rPr>
                        <a:t>HM</a:t>
                      </a:r>
                      <a:r>
                        <a:rPr lang="en-GB" sz="1600" baseline="0" dirty="0">
                          <a:solidFill>
                            <a:schemeClr val="tx1"/>
                          </a:solidFill>
                        </a:rPr>
                        <a:t>RC</a:t>
                      </a:r>
                      <a:endParaRPr lang="en-GB" sz="1600" dirty="0">
                        <a:solidFill>
                          <a:schemeClr val="tx1"/>
                        </a:solidFill>
                      </a:endParaRP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GB" sz="1600" dirty="0">
                        <a:solidFill>
                          <a:schemeClr val="tx1"/>
                        </a:solidFill>
                      </a:endParaRP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rPr>
                        <a:t>Husband</a:t>
                      </a: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endParaRPr lang="en-GB" dirty="0"/>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err="1">
                          <a:solidFill>
                            <a:schemeClr val="tx1"/>
                          </a:solidFill>
                        </a:rPr>
                        <a:t>Trupti</a:t>
                      </a:r>
                      <a:endParaRPr lang="en-GB" sz="1600" dirty="0">
                        <a:solidFill>
                          <a:schemeClr val="tx1"/>
                        </a:solidFill>
                      </a:endParaRP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rPr>
                        <a:t>Gita</a:t>
                      </a: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ctr"/>
                      <a:r>
                        <a:rPr lang="en-GB" sz="1600" dirty="0">
                          <a:solidFill>
                            <a:schemeClr val="tx1"/>
                          </a:solidFill>
                        </a:rPr>
                        <a:t>£870,000</a:t>
                      </a: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algn="ctr"/>
                      <a:r>
                        <a:rPr lang="en-GB" sz="1600" dirty="0">
                          <a:solidFill>
                            <a:schemeClr val="tx1"/>
                          </a:solidFill>
                        </a:rPr>
                        <a:t>£144,400</a:t>
                      </a: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GB" sz="1600" dirty="0">
                        <a:solidFill>
                          <a:schemeClr val="tx1"/>
                        </a:solidFill>
                      </a:endParaRP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rPr>
                        <a:t>£180,000</a:t>
                      </a: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GB" sz="1600" dirty="0">
                        <a:solidFill>
                          <a:schemeClr val="tx1"/>
                        </a:solidFill>
                      </a:endParaRP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rPr>
                        <a:t>£350,000</a:t>
                      </a: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rPr>
                        <a:t>£195,600</a:t>
                      </a: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0" name="Rectangle 9"/>
          <p:cNvSpPr/>
          <p:nvPr/>
        </p:nvSpPr>
        <p:spPr>
          <a:xfrm>
            <a:off x="2073396" y="2113098"/>
            <a:ext cx="8426208" cy="18451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t>Her estate was left as follows: £180,000 to her husband, the family home, worth £350,000 to </a:t>
            </a:r>
            <a:r>
              <a:rPr lang="en-GB" b="1" dirty="0" err="1"/>
              <a:t>Trupti</a:t>
            </a:r>
            <a:r>
              <a:rPr lang="en-GB" b="1" dirty="0"/>
              <a:t> and the residue of the estate to </a:t>
            </a:r>
            <a:r>
              <a:rPr lang="en-GB" b="1" dirty="0" err="1"/>
              <a:t>Trupti’s</a:t>
            </a:r>
            <a:r>
              <a:rPr lang="en-GB" b="1" dirty="0"/>
              <a:t> sister Gita. The residue of the estate was valued at £340,000 and funeral expenses worth £4,000. </a:t>
            </a:r>
            <a:r>
              <a:rPr lang="en-GB" b="1" dirty="0" err="1"/>
              <a:t>Trupti’s</a:t>
            </a:r>
            <a:r>
              <a:rPr lang="en-GB" b="1" dirty="0"/>
              <a:t> mother had made no lifetime gifts</a:t>
            </a:r>
          </a:p>
          <a:p>
            <a:r>
              <a:rPr lang="en-GB" b="1" dirty="0"/>
              <a:t>Calculate the inheritance tax that will be payable as a result of </a:t>
            </a:r>
            <a:r>
              <a:rPr lang="en-GB" b="1" dirty="0" err="1"/>
              <a:t>Trupti’s</a:t>
            </a:r>
            <a:r>
              <a:rPr lang="en-GB" b="1" dirty="0"/>
              <a:t> mother’s death.</a:t>
            </a:r>
          </a:p>
        </p:txBody>
      </p:sp>
      <p:pic>
        <p:nvPicPr>
          <p:cNvPr id="5" name="Picture 4">
            <a:extLst>
              <a:ext uri="{FF2B5EF4-FFF2-40B4-BE49-F238E27FC236}">
                <a16:creationId xmlns:a16="http://schemas.microsoft.com/office/drawing/2014/main" id="{3BD010C5-6F1D-4D43-8876-ABDEC69CFAB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525622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br>
              <a:rPr lang="en-GB" dirty="0"/>
            </a:br>
            <a:r>
              <a:rPr lang="en-GB" dirty="0"/>
              <a:t>Any questions?</a:t>
            </a:r>
          </a:p>
        </p:txBody>
      </p:sp>
      <p:pic>
        <p:nvPicPr>
          <p:cNvPr id="5" name="Picture 4">
            <a:extLst>
              <a:ext uri="{FF2B5EF4-FFF2-40B4-BE49-F238E27FC236}">
                <a16:creationId xmlns:a16="http://schemas.microsoft.com/office/drawing/2014/main" id="{3BD010C5-6F1D-4D43-8876-ABDEC69CFAB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1400059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3505200" y="4694306"/>
            <a:ext cx="6848474" cy="1027113"/>
          </a:xfrm>
        </p:spPr>
        <p:txBody>
          <a:bodyPr/>
          <a:lstStyle/>
          <a:p>
            <a:r>
              <a:rPr lang="en-GB" dirty="0"/>
              <a:t>Questions?</a:t>
            </a:r>
          </a:p>
        </p:txBody>
      </p:sp>
      <p:sp>
        <p:nvSpPr>
          <p:cNvPr id="3" name="Folded Corner 2"/>
          <p:cNvSpPr/>
          <p:nvPr/>
        </p:nvSpPr>
        <p:spPr>
          <a:xfrm>
            <a:off x="12199782" y="0"/>
            <a:ext cx="2880000" cy="2880000"/>
          </a:xfrm>
          <a:prstGeom prst="foldedCorne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1600" b="1" dirty="0">
                <a:solidFill>
                  <a:schemeClr val="tx1"/>
                </a:solidFill>
              </a:rPr>
              <a:t>Back page</a:t>
            </a:r>
          </a:p>
          <a:p>
            <a:pPr marL="171450" indent="-171450">
              <a:spcAft>
                <a:spcPts val="300"/>
              </a:spcAft>
              <a:buFont typeface="Arial" panose="020B0604020202020204" pitchFamily="34" charset="0"/>
              <a:buChar char="•"/>
            </a:pPr>
            <a:r>
              <a:rPr lang="en-US" sz="1400" dirty="0">
                <a:solidFill>
                  <a:schemeClr val="tx1"/>
                </a:solidFill>
              </a:rPr>
              <a:t>Use this slide at the end of all presentations as appropriate.</a:t>
            </a:r>
          </a:p>
        </p:txBody>
      </p:sp>
      <p:pic>
        <p:nvPicPr>
          <p:cNvPr id="5" name="Picture 4">
            <a:extLst>
              <a:ext uri="{FF2B5EF4-FFF2-40B4-BE49-F238E27FC236}">
                <a16:creationId xmlns:a16="http://schemas.microsoft.com/office/drawing/2014/main" id="{C8270FA2-5F53-481B-B78C-3872B6214932}"/>
              </a:ext>
            </a:extLst>
          </p:cNvPr>
          <p:cNvPicPr>
            <a:picLocks noChangeAspect="1"/>
          </p:cNvPicPr>
          <p:nvPr/>
        </p:nvPicPr>
        <p:blipFill>
          <a:blip r:embed="rId2"/>
          <a:stretch>
            <a:fillRect/>
          </a:stretch>
        </p:blipFill>
        <p:spPr>
          <a:xfrm>
            <a:off x="9768408" y="5661248"/>
            <a:ext cx="1828800" cy="942975"/>
          </a:xfrm>
          <a:prstGeom prst="rect">
            <a:avLst/>
          </a:prstGeom>
        </p:spPr>
      </p:pic>
    </p:spTree>
    <p:extLst>
      <p:ext uri="{BB962C8B-B14F-4D97-AF65-F5344CB8AC3E}">
        <p14:creationId xmlns:p14="http://schemas.microsoft.com/office/powerpoint/2010/main" val="1825473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Inheritance tax on death gifts</a:t>
            </a:r>
          </a:p>
        </p:txBody>
      </p:sp>
      <p:sp>
        <p:nvSpPr>
          <p:cNvPr id="5" name="Folded Corner 4"/>
          <p:cNvSpPr/>
          <p:nvPr/>
        </p:nvSpPr>
        <p:spPr>
          <a:xfrm>
            <a:off x="12199782" y="0"/>
            <a:ext cx="2880000" cy="2880000"/>
          </a:xfrm>
          <a:prstGeom prst="foldedCorne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1600" b="1" dirty="0">
                <a:solidFill>
                  <a:schemeClr val="tx1"/>
                </a:solidFill>
              </a:rPr>
              <a:t>Blank slide</a:t>
            </a:r>
          </a:p>
          <a:p>
            <a:pPr marL="171450" indent="-171450">
              <a:spcAft>
                <a:spcPts val="300"/>
              </a:spcAft>
              <a:buFont typeface="Arial" panose="020B0604020202020204" pitchFamily="34" charset="0"/>
              <a:buChar char="•"/>
            </a:pPr>
            <a:r>
              <a:rPr lang="en-US" sz="1400" dirty="0">
                <a:solidFill>
                  <a:schemeClr val="tx1"/>
                </a:solidFill>
              </a:rPr>
              <a:t>Use this slide if you have a title with an image, chart or diagram that is not text.</a:t>
            </a:r>
            <a:endParaRPr lang="en-GB" sz="1400" dirty="0">
              <a:solidFill>
                <a:schemeClr val="tx1"/>
              </a:solidFill>
            </a:endParaRPr>
          </a:p>
        </p:txBody>
      </p:sp>
      <p:sp>
        <p:nvSpPr>
          <p:cNvPr id="4" name="Rectangle 3"/>
          <p:cNvSpPr/>
          <p:nvPr/>
        </p:nvSpPr>
        <p:spPr>
          <a:xfrm>
            <a:off x="2296693" y="2280082"/>
            <a:ext cx="7909580" cy="29045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a:p>
            <a:pPr algn="ctr"/>
            <a:endParaRPr lang="en-GB" sz="2800" b="1" dirty="0"/>
          </a:p>
          <a:p>
            <a:pPr algn="ctr"/>
            <a:endParaRPr lang="en-GB" sz="2800" b="1" dirty="0"/>
          </a:p>
          <a:p>
            <a:pPr algn="ctr"/>
            <a:r>
              <a:rPr lang="en-GB" sz="2800" b="1" dirty="0">
                <a:solidFill>
                  <a:srgbClr val="00B050"/>
                </a:solidFill>
              </a:rPr>
              <a:t>A lifetime gift is called a Potentially Exempt Transfer (PET)</a:t>
            </a:r>
          </a:p>
          <a:p>
            <a:pPr algn="ctr"/>
            <a:endParaRPr lang="en-GB" sz="2800" b="1" dirty="0"/>
          </a:p>
          <a:p>
            <a:pPr marL="457200" indent="-457200">
              <a:buFontTx/>
              <a:buChar char="-"/>
            </a:pPr>
            <a:endParaRPr lang="en-GB" sz="2400" dirty="0">
              <a:solidFill>
                <a:schemeClr val="bg1"/>
              </a:solidFill>
            </a:endParaRPr>
          </a:p>
          <a:p>
            <a:pPr marL="457200" indent="-457200">
              <a:buFontTx/>
              <a:buChar char="-"/>
            </a:pPr>
            <a:endParaRPr lang="en-GB" sz="2400" dirty="0">
              <a:solidFill>
                <a:schemeClr val="bg1"/>
              </a:solidFill>
            </a:endParaRPr>
          </a:p>
          <a:p>
            <a:pPr marL="457200" indent="-457200">
              <a:buFontTx/>
              <a:buChar char="-"/>
            </a:pPr>
            <a:endParaRPr lang="en-GB" sz="2400" dirty="0">
              <a:solidFill>
                <a:schemeClr val="bg1"/>
              </a:solidFill>
            </a:endParaRPr>
          </a:p>
          <a:p>
            <a:pPr marL="457200" indent="-457200">
              <a:buFontTx/>
              <a:buChar char="-"/>
            </a:pPr>
            <a:endParaRPr lang="en-GB" sz="2400" dirty="0">
              <a:solidFill>
                <a:schemeClr val="bg1"/>
              </a:solidFill>
            </a:endParaRPr>
          </a:p>
          <a:p>
            <a:pPr marL="457200" indent="-457200">
              <a:buFontTx/>
              <a:buChar char="-"/>
            </a:pPr>
            <a:endParaRPr lang="en-GB" sz="2400" dirty="0">
              <a:solidFill>
                <a:schemeClr val="bg1"/>
              </a:solidFill>
            </a:endParaRPr>
          </a:p>
          <a:p>
            <a:endParaRPr lang="en-GB" sz="2800" b="1" dirty="0">
              <a:solidFill>
                <a:schemeClr val="bg1"/>
              </a:solidFill>
            </a:endParaRPr>
          </a:p>
          <a:p>
            <a:pPr algn="ctr"/>
            <a:endParaRPr lang="en-GB" sz="2800" b="1" dirty="0"/>
          </a:p>
        </p:txBody>
      </p:sp>
      <p:cxnSp>
        <p:nvCxnSpPr>
          <p:cNvPr id="6" name="AutoShape 5"/>
          <p:cNvCxnSpPr>
            <a:cxnSpLocks noChangeShapeType="1"/>
          </p:cNvCxnSpPr>
          <p:nvPr/>
        </p:nvCxnSpPr>
        <p:spPr bwMode="auto">
          <a:xfrm>
            <a:off x="10255639" y="3542097"/>
            <a:ext cx="238125" cy="0"/>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grpSp>
        <p:nvGrpSpPr>
          <p:cNvPr id="10" name="Group 2"/>
          <p:cNvGrpSpPr>
            <a:grpSpLocks/>
          </p:cNvGrpSpPr>
          <p:nvPr/>
        </p:nvGrpSpPr>
        <p:grpSpPr bwMode="auto">
          <a:xfrm rot="16200000">
            <a:off x="3767081" y="3260808"/>
            <a:ext cx="328690" cy="614031"/>
            <a:chOff x="7380" y="2977"/>
            <a:chExt cx="375" cy="953"/>
          </a:xfrm>
        </p:grpSpPr>
        <p:sp>
          <p:nvSpPr>
            <p:cNvPr id="11" name="Oval 3"/>
            <p:cNvSpPr>
              <a:spLocks noChangeArrowheads="1"/>
            </p:cNvSpPr>
            <p:nvPr/>
          </p:nvSpPr>
          <p:spPr bwMode="auto">
            <a:xfrm>
              <a:off x="7380" y="2977"/>
              <a:ext cx="375" cy="308"/>
            </a:xfrm>
            <a:prstGeom prst="ellipse">
              <a:avLst/>
            </a:prstGeom>
            <a:solidFill>
              <a:srgbClr val="FFFFFF"/>
            </a:soli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GB">
                <a:solidFill>
                  <a:schemeClr val="bg1"/>
                </a:solidFill>
              </a:endParaRPr>
            </a:p>
          </p:txBody>
        </p:sp>
        <p:cxnSp>
          <p:nvCxnSpPr>
            <p:cNvPr id="12" name="AutoShape 4"/>
            <p:cNvCxnSpPr>
              <a:cxnSpLocks noChangeShapeType="1"/>
              <a:stCxn id="11" idx="4"/>
            </p:cNvCxnSpPr>
            <p:nvPr/>
          </p:nvCxnSpPr>
          <p:spPr bwMode="auto">
            <a:xfrm>
              <a:off x="7568" y="3285"/>
              <a:ext cx="1" cy="435"/>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cxnSp>
          <p:nvCxnSpPr>
            <p:cNvPr id="13" name="AutoShape 5"/>
            <p:cNvCxnSpPr>
              <a:cxnSpLocks noChangeShapeType="1"/>
            </p:cNvCxnSpPr>
            <p:nvPr/>
          </p:nvCxnSpPr>
          <p:spPr bwMode="auto">
            <a:xfrm>
              <a:off x="7380" y="3495"/>
              <a:ext cx="375" cy="0"/>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cxnSp>
          <p:nvCxnSpPr>
            <p:cNvPr id="14" name="AutoShape 6"/>
            <p:cNvCxnSpPr>
              <a:cxnSpLocks noChangeShapeType="1"/>
            </p:cNvCxnSpPr>
            <p:nvPr/>
          </p:nvCxnSpPr>
          <p:spPr bwMode="auto">
            <a:xfrm flipH="1">
              <a:off x="7380" y="3720"/>
              <a:ext cx="189" cy="210"/>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cxnSp>
          <p:nvCxnSpPr>
            <p:cNvPr id="15" name="AutoShape 7"/>
            <p:cNvCxnSpPr>
              <a:cxnSpLocks noChangeShapeType="1"/>
            </p:cNvCxnSpPr>
            <p:nvPr/>
          </p:nvCxnSpPr>
          <p:spPr bwMode="auto">
            <a:xfrm>
              <a:off x="7569" y="3720"/>
              <a:ext cx="186" cy="210"/>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grpSp>
      <p:grpSp>
        <p:nvGrpSpPr>
          <p:cNvPr id="16" name="Group 2"/>
          <p:cNvGrpSpPr>
            <a:grpSpLocks/>
          </p:cNvGrpSpPr>
          <p:nvPr/>
        </p:nvGrpSpPr>
        <p:grpSpPr bwMode="auto">
          <a:xfrm>
            <a:off x="7968209" y="3260808"/>
            <a:ext cx="238125" cy="604837"/>
            <a:chOff x="7380" y="2977"/>
            <a:chExt cx="375" cy="953"/>
          </a:xfrm>
        </p:grpSpPr>
        <p:sp>
          <p:nvSpPr>
            <p:cNvPr id="17" name="Oval 3"/>
            <p:cNvSpPr>
              <a:spLocks noChangeArrowheads="1"/>
            </p:cNvSpPr>
            <p:nvPr/>
          </p:nvSpPr>
          <p:spPr bwMode="auto">
            <a:xfrm>
              <a:off x="7380" y="2977"/>
              <a:ext cx="375" cy="308"/>
            </a:xfrm>
            <a:prstGeom prst="ellipse">
              <a:avLst/>
            </a:prstGeom>
            <a:solidFill>
              <a:srgbClr val="FFFFFF"/>
            </a:soli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GB">
                <a:solidFill>
                  <a:schemeClr val="bg1"/>
                </a:solidFill>
              </a:endParaRPr>
            </a:p>
          </p:txBody>
        </p:sp>
        <p:cxnSp>
          <p:nvCxnSpPr>
            <p:cNvPr id="18" name="AutoShape 4"/>
            <p:cNvCxnSpPr>
              <a:cxnSpLocks noChangeShapeType="1"/>
              <a:stCxn id="17" idx="4"/>
            </p:cNvCxnSpPr>
            <p:nvPr/>
          </p:nvCxnSpPr>
          <p:spPr bwMode="auto">
            <a:xfrm>
              <a:off x="7568" y="3285"/>
              <a:ext cx="1" cy="435"/>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cxnSp>
          <p:nvCxnSpPr>
            <p:cNvPr id="19" name="AutoShape 5"/>
            <p:cNvCxnSpPr>
              <a:cxnSpLocks noChangeShapeType="1"/>
            </p:cNvCxnSpPr>
            <p:nvPr/>
          </p:nvCxnSpPr>
          <p:spPr bwMode="auto">
            <a:xfrm>
              <a:off x="7380" y="3495"/>
              <a:ext cx="375" cy="0"/>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cxnSp>
          <p:nvCxnSpPr>
            <p:cNvPr id="20" name="AutoShape 6"/>
            <p:cNvCxnSpPr>
              <a:cxnSpLocks noChangeShapeType="1"/>
            </p:cNvCxnSpPr>
            <p:nvPr/>
          </p:nvCxnSpPr>
          <p:spPr bwMode="auto">
            <a:xfrm flipH="1">
              <a:off x="7380" y="3720"/>
              <a:ext cx="189" cy="210"/>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cxnSp>
          <p:nvCxnSpPr>
            <p:cNvPr id="21" name="AutoShape 7"/>
            <p:cNvCxnSpPr>
              <a:cxnSpLocks noChangeShapeType="1"/>
            </p:cNvCxnSpPr>
            <p:nvPr/>
          </p:nvCxnSpPr>
          <p:spPr bwMode="auto">
            <a:xfrm>
              <a:off x="7569" y="3720"/>
              <a:ext cx="186" cy="210"/>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grpSp>
      <p:cxnSp>
        <p:nvCxnSpPr>
          <p:cNvPr id="22" name="Straight Arrow Connector 21"/>
          <p:cNvCxnSpPr/>
          <p:nvPr/>
        </p:nvCxnSpPr>
        <p:spPr>
          <a:xfrm>
            <a:off x="4871865" y="3589564"/>
            <a:ext cx="2759239" cy="0"/>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980654" y="3895183"/>
            <a:ext cx="2244962" cy="646331"/>
          </a:xfrm>
          <a:prstGeom prst="rect">
            <a:avLst/>
          </a:prstGeom>
          <a:noFill/>
        </p:spPr>
        <p:txBody>
          <a:bodyPr wrap="square" rtlCol="0">
            <a:spAutoFit/>
          </a:bodyPr>
          <a:lstStyle/>
          <a:p>
            <a:r>
              <a:rPr lang="en-GB" dirty="0">
                <a:solidFill>
                  <a:schemeClr val="bg1"/>
                </a:solidFill>
              </a:rPr>
              <a:t>Donor – person making the gift</a:t>
            </a:r>
          </a:p>
        </p:txBody>
      </p:sp>
      <p:sp>
        <p:nvSpPr>
          <p:cNvPr id="25" name="TextBox 24"/>
          <p:cNvSpPr txBox="1"/>
          <p:nvPr/>
        </p:nvSpPr>
        <p:spPr>
          <a:xfrm>
            <a:off x="7320137" y="3895183"/>
            <a:ext cx="2119827" cy="646331"/>
          </a:xfrm>
          <a:prstGeom prst="rect">
            <a:avLst/>
          </a:prstGeom>
          <a:noFill/>
        </p:spPr>
        <p:txBody>
          <a:bodyPr wrap="square" rtlCol="0">
            <a:spAutoFit/>
          </a:bodyPr>
          <a:lstStyle/>
          <a:p>
            <a:r>
              <a:rPr lang="en-GB" dirty="0">
                <a:solidFill>
                  <a:schemeClr val="bg1"/>
                </a:solidFill>
              </a:rPr>
              <a:t>Donee – person receiving the gift</a:t>
            </a:r>
          </a:p>
        </p:txBody>
      </p:sp>
      <p:pic>
        <p:nvPicPr>
          <p:cNvPr id="23" name="Picture 22">
            <a:extLst>
              <a:ext uri="{FF2B5EF4-FFF2-40B4-BE49-F238E27FC236}">
                <a16:creationId xmlns:a16="http://schemas.microsoft.com/office/drawing/2014/main" id="{046D7FEE-45D0-409E-A418-3A3B8C7820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1622590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Inheritance tax on death gifts</a:t>
            </a:r>
          </a:p>
        </p:txBody>
      </p:sp>
      <p:sp>
        <p:nvSpPr>
          <p:cNvPr id="5" name="Folded Corner 4"/>
          <p:cNvSpPr/>
          <p:nvPr/>
        </p:nvSpPr>
        <p:spPr>
          <a:xfrm>
            <a:off x="12199782" y="0"/>
            <a:ext cx="2880000" cy="2880000"/>
          </a:xfrm>
          <a:prstGeom prst="foldedCorne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1600" b="1" dirty="0">
                <a:solidFill>
                  <a:schemeClr val="tx1"/>
                </a:solidFill>
              </a:rPr>
              <a:t>Blank slide</a:t>
            </a:r>
          </a:p>
          <a:p>
            <a:pPr marL="171450" indent="-171450">
              <a:spcAft>
                <a:spcPts val="300"/>
              </a:spcAft>
              <a:buFont typeface="Arial" panose="020B0604020202020204" pitchFamily="34" charset="0"/>
              <a:buChar char="•"/>
            </a:pPr>
            <a:r>
              <a:rPr lang="en-US" sz="1400" dirty="0">
                <a:solidFill>
                  <a:schemeClr val="tx1"/>
                </a:solidFill>
              </a:rPr>
              <a:t>Use this slide if you have a title with an image, chart or diagram that is not text.</a:t>
            </a:r>
            <a:endParaRPr lang="en-GB" sz="1400" dirty="0">
              <a:solidFill>
                <a:schemeClr val="tx1"/>
              </a:solidFill>
            </a:endParaRPr>
          </a:p>
        </p:txBody>
      </p:sp>
      <p:sp>
        <p:nvSpPr>
          <p:cNvPr id="4" name="Rectangle 3"/>
          <p:cNvSpPr/>
          <p:nvPr/>
        </p:nvSpPr>
        <p:spPr>
          <a:xfrm>
            <a:off x="2296693" y="2280082"/>
            <a:ext cx="7909580" cy="29045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a:p>
            <a:pPr algn="ctr"/>
            <a:endParaRPr lang="en-GB" sz="2800" b="1" dirty="0"/>
          </a:p>
          <a:p>
            <a:pPr algn="ctr"/>
            <a:endParaRPr lang="en-GB" sz="2800" b="1" dirty="0"/>
          </a:p>
          <a:p>
            <a:pPr algn="ctr"/>
            <a:r>
              <a:rPr lang="en-GB" sz="2800" b="1" dirty="0">
                <a:solidFill>
                  <a:srgbClr val="00B050"/>
                </a:solidFill>
              </a:rPr>
              <a:t>A lifetime gift is called a Potentially Exempt Transfer (PET)</a:t>
            </a:r>
          </a:p>
          <a:p>
            <a:pPr algn="ctr"/>
            <a:endParaRPr lang="en-GB" sz="2800" b="1" dirty="0"/>
          </a:p>
          <a:p>
            <a:pPr marL="457200" indent="-457200">
              <a:buFontTx/>
              <a:buChar char="-"/>
            </a:pPr>
            <a:endParaRPr lang="en-GB" sz="2400" dirty="0">
              <a:solidFill>
                <a:schemeClr val="bg1"/>
              </a:solidFill>
            </a:endParaRPr>
          </a:p>
          <a:p>
            <a:pPr marL="457200" indent="-457200">
              <a:buFontTx/>
              <a:buChar char="-"/>
            </a:pPr>
            <a:endParaRPr lang="en-GB" sz="2400" dirty="0">
              <a:solidFill>
                <a:schemeClr val="bg1"/>
              </a:solidFill>
            </a:endParaRPr>
          </a:p>
          <a:p>
            <a:pPr marL="457200" indent="-457200">
              <a:buFontTx/>
              <a:buChar char="-"/>
            </a:pPr>
            <a:endParaRPr lang="en-GB" sz="2400" dirty="0">
              <a:solidFill>
                <a:schemeClr val="bg1"/>
              </a:solidFill>
            </a:endParaRPr>
          </a:p>
          <a:p>
            <a:pPr marL="457200" indent="-457200">
              <a:buFontTx/>
              <a:buChar char="-"/>
            </a:pPr>
            <a:endParaRPr lang="en-GB" sz="2400" dirty="0">
              <a:solidFill>
                <a:schemeClr val="bg1"/>
              </a:solidFill>
            </a:endParaRPr>
          </a:p>
          <a:p>
            <a:pPr marL="457200" indent="-457200">
              <a:buFontTx/>
              <a:buChar char="-"/>
            </a:pPr>
            <a:endParaRPr lang="en-GB" sz="2400" dirty="0">
              <a:solidFill>
                <a:schemeClr val="bg1"/>
              </a:solidFill>
            </a:endParaRPr>
          </a:p>
          <a:p>
            <a:endParaRPr lang="en-GB" sz="2800" b="1" dirty="0">
              <a:solidFill>
                <a:schemeClr val="bg1"/>
              </a:solidFill>
            </a:endParaRPr>
          </a:p>
          <a:p>
            <a:pPr algn="ctr"/>
            <a:endParaRPr lang="en-GB" sz="2800" b="1" dirty="0"/>
          </a:p>
        </p:txBody>
      </p:sp>
      <p:cxnSp>
        <p:nvCxnSpPr>
          <p:cNvPr id="6" name="AutoShape 5"/>
          <p:cNvCxnSpPr>
            <a:cxnSpLocks noChangeShapeType="1"/>
          </p:cNvCxnSpPr>
          <p:nvPr/>
        </p:nvCxnSpPr>
        <p:spPr bwMode="auto">
          <a:xfrm>
            <a:off x="10255639" y="3542097"/>
            <a:ext cx="238125" cy="0"/>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grpSp>
        <p:nvGrpSpPr>
          <p:cNvPr id="10" name="Group 2"/>
          <p:cNvGrpSpPr>
            <a:grpSpLocks/>
          </p:cNvGrpSpPr>
          <p:nvPr/>
        </p:nvGrpSpPr>
        <p:grpSpPr bwMode="auto">
          <a:xfrm rot="16200000">
            <a:off x="3767081" y="3260808"/>
            <a:ext cx="328690" cy="614031"/>
            <a:chOff x="7380" y="2977"/>
            <a:chExt cx="375" cy="953"/>
          </a:xfrm>
        </p:grpSpPr>
        <p:sp>
          <p:nvSpPr>
            <p:cNvPr id="11" name="Oval 3"/>
            <p:cNvSpPr>
              <a:spLocks noChangeArrowheads="1"/>
            </p:cNvSpPr>
            <p:nvPr/>
          </p:nvSpPr>
          <p:spPr bwMode="auto">
            <a:xfrm>
              <a:off x="7380" y="2977"/>
              <a:ext cx="375" cy="308"/>
            </a:xfrm>
            <a:prstGeom prst="ellipse">
              <a:avLst/>
            </a:prstGeom>
            <a:solidFill>
              <a:srgbClr val="FFFFFF"/>
            </a:soli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GB">
                <a:solidFill>
                  <a:schemeClr val="bg1"/>
                </a:solidFill>
              </a:endParaRPr>
            </a:p>
          </p:txBody>
        </p:sp>
        <p:cxnSp>
          <p:nvCxnSpPr>
            <p:cNvPr id="12" name="AutoShape 4"/>
            <p:cNvCxnSpPr>
              <a:cxnSpLocks noChangeShapeType="1"/>
              <a:stCxn id="11" idx="4"/>
            </p:cNvCxnSpPr>
            <p:nvPr/>
          </p:nvCxnSpPr>
          <p:spPr bwMode="auto">
            <a:xfrm>
              <a:off x="7568" y="3285"/>
              <a:ext cx="1" cy="435"/>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cxnSp>
          <p:nvCxnSpPr>
            <p:cNvPr id="13" name="AutoShape 5"/>
            <p:cNvCxnSpPr>
              <a:cxnSpLocks noChangeShapeType="1"/>
            </p:cNvCxnSpPr>
            <p:nvPr/>
          </p:nvCxnSpPr>
          <p:spPr bwMode="auto">
            <a:xfrm>
              <a:off x="7380" y="3495"/>
              <a:ext cx="375" cy="0"/>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cxnSp>
          <p:nvCxnSpPr>
            <p:cNvPr id="14" name="AutoShape 6"/>
            <p:cNvCxnSpPr>
              <a:cxnSpLocks noChangeShapeType="1"/>
            </p:cNvCxnSpPr>
            <p:nvPr/>
          </p:nvCxnSpPr>
          <p:spPr bwMode="auto">
            <a:xfrm flipH="1">
              <a:off x="7380" y="3720"/>
              <a:ext cx="189" cy="210"/>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cxnSp>
          <p:nvCxnSpPr>
            <p:cNvPr id="15" name="AutoShape 7"/>
            <p:cNvCxnSpPr>
              <a:cxnSpLocks noChangeShapeType="1"/>
            </p:cNvCxnSpPr>
            <p:nvPr/>
          </p:nvCxnSpPr>
          <p:spPr bwMode="auto">
            <a:xfrm>
              <a:off x="7569" y="3720"/>
              <a:ext cx="186" cy="210"/>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grpSp>
      <p:grpSp>
        <p:nvGrpSpPr>
          <p:cNvPr id="16" name="Group 2"/>
          <p:cNvGrpSpPr>
            <a:grpSpLocks/>
          </p:cNvGrpSpPr>
          <p:nvPr/>
        </p:nvGrpSpPr>
        <p:grpSpPr bwMode="auto">
          <a:xfrm>
            <a:off x="7968209" y="3260808"/>
            <a:ext cx="238125" cy="604837"/>
            <a:chOff x="7380" y="2977"/>
            <a:chExt cx="375" cy="953"/>
          </a:xfrm>
        </p:grpSpPr>
        <p:sp>
          <p:nvSpPr>
            <p:cNvPr id="17" name="Oval 3"/>
            <p:cNvSpPr>
              <a:spLocks noChangeArrowheads="1"/>
            </p:cNvSpPr>
            <p:nvPr/>
          </p:nvSpPr>
          <p:spPr bwMode="auto">
            <a:xfrm>
              <a:off x="7380" y="2977"/>
              <a:ext cx="375" cy="308"/>
            </a:xfrm>
            <a:prstGeom prst="ellipse">
              <a:avLst/>
            </a:prstGeom>
            <a:solidFill>
              <a:srgbClr val="FFFFFF"/>
            </a:soli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GB">
                <a:solidFill>
                  <a:schemeClr val="bg1"/>
                </a:solidFill>
              </a:endParaRPr>
            </a:p>
          </p:txBody>
        </p:sp>
        <p:cxnSp>
          <p:nvCxnSpPr>
            <p:cNvPr id="18" name="AutoShape 4"/>
            <p:cNvCxnSpPr>
              <a:cxnSpLocks noChangeShapeType="1"/>
              <a:stCxn id="17" idx="4"/>
            </p:cNvCxnSpPr>
            <p:nvPr/>
          </p:nvCxnSpPr>
          <p:spPr bwMode="auto">
            <a:xfrm>
              <a:off x="7568" y="3285"/>
              <a:ext cx="1" cy="435"/>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cxnSp>
          <p:nvCxnSpPr>
            <p:cNvPr id="19" name="AutoShape 5"/>
            <p:cNvCxnSpPr>
              <a:cxnSpLocks noChangeShapeType="1"/>
            </p:cNvCxnSpPr>
            <p:nvPr/>
          </p:nvCxnSpPr>
          <p:spPr bwMode="auto">
            <a:xfrm>
              <a:off x="7380" y="3495"/>
              <a:ext cx="375" cy="0"/>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cxnSp>
          <p:nvCxnSpPr>
            <p:cNvPr id="20" name="AutoShape 6"/>
            <p:cNvCxnSpPr>
              <a:cxnSpLocks noChangeShapeType="1"/>
            </p:cNvCxnSpPr>
            <p:nvPr/>
          </p:nvCxnSpPr>
          <p:spPr bwMode="auto">
            <a:xfrm flipH="1">
              <a:off x="7380" y="3720"/>
              <a:ext cx="189" cy="210"/>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cxnSp>
          <p:nvCxnSpPr>
            <p:cNvPr id="21" name="AutoShape 7"/>
            <p:cNvCxnSpPr>
              <a:cxnSpLocks noChangeShapeType="1"/>
            </p:cNvCxnSpPr>
            <p:nvPr/>
          </p:nvCxnSpPr>
          <p:spPr bwMode="auto">
            <a:xfrm>
              <a:off x="7569" y="3720"/>
              <a:ext cx="186" cy="210"/>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grpSp>
      <p:cxnSp>
        <p:nvCxnSpPr>
          <p:cNvPr id="22" name="Straight Arrow Connector 21"/>
          <p:cNvCxnSpPr/>
          <p:nvPr/>
        </p:nvCxnSpPr>
        <p:spPr>
          <a:xfrm>
            <a:off x="4871865" y="3589564"/>
            <a:ext cx="2759239" cy="0"/>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980654" y="3895183"/>
            <a:ext cx="2244962" cy="646331"/>
          </a:xfrm>
          <a:prstGeom prst="rect">
            <a:avLst/>
          </a:prstGeom>
          <a:noFill/>
        </p:spPr>
        <p:txBody>
          <a:bodyPr wrap="square" rtlCol="0">
            <a:spAutoFit/>
          </a:bodyPr>
          <a:lstStyle/>
          <a:p>
            <a:r>
              <a:rPr lang="en-GB" dirty="0">
                <a:solidFill>
                  <a:schemeClr val="bg1"/>
                </a:solidFill>
              </a:rPr>
              <a:t>Donor – person making the gift</a:t>
            </a:r>
          </a:p>
        </p:txBody>
      </p:sp>
      <p:sp>
        <p:nvSpPr>
          <p:cNvPr id="25" name="TextBox 24"/>
          <p:cNvSpPr txBox="1"/>
          <p:nvPr/>
        </p:nvSpPr>
        <p:spPr>
          <a:xfrm>
            <a:off x="7320137" y="3895183"/>
            <a:ext cx="2119827" cy="646331"/>
          </a:xfrm>
          <a:prstGeom prst="rect">
            <a:avLst/>
          </a:prstGeom>
          <a:noFill/>
        </p:spPr>
        <p:txBody>
          <a:bodyPr wrap="square" rtlCol="0">
            <a:spAutoFit/>
          </a:bodyPr>
          <a:lstStyle/>
          <a:p>
            <a:r>
              <a:rPr lang="en-GB" dirty="0">
                <a:solidFill>
                  <a:schemeClr val="bg1"/>
                </a:solidFill>
              </a:rPr>
              <a:t>Donee – person receiving the gift</a:t>
            </a:r>
          </a:p>
        </p:txBody>
      </p:sp>
      <p:sp>
        <p:nvSpPr>
          <p:cNvPr id="26" name="Oval 25"/>
          <p:cNvSpPr/>
          <p:nvPr/>
        </p:nvSpPr>
        <p:spPr>
          <a:xfrm>
            <a:off x="4998934" y="3918239"/>
            <a:ext cx="2321203" cy="1174220"/>
          </a:xfrm>
          <a:prstGeom prst="ellipse">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Market value at death is called probate value</a:t>
            </a:r>
          </a:p>
        </p:txBody>
      </p:sp>
      <p:sp>
        <p:nvSpPr>
          <p:cNvPr id="27" name="Oval 26"/>
          <p:cNvSpPr/>
          <p:nvPr/>
        </p:nvSpPr>
        <p:spPr>
          <a:xfrm>
            <a:off x="4998934" y="2359321"/>
            <a:ext cx="2321203" cy="1174220"/>
          </a:xfrm>
          <a:prstGeom prst="ellipse">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A death gift is called a legacy</a:t>
            </a:r>
          </a:p>
        </p:txBody>
      </p:sp>
      <p:pic>
        <p:nvPicPr>
          <p:cNvPr id="23" name="Picture 22">
            <a:extLst>
              <a:ext uri="{FF2B5EF4-FFF2-40B4-BE49-F238E27FC236}">
                <a16:creationId xmlns:a16="http://schemas.microsoft.com/office/drawing/2014/main" id="{2B4BC19D-65B0-42B3-BBE5-C222B9A2A47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4087331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2199782" y="1"/>
            <a:ext cx="4500563" cy="5904187"/>
            <a:chOff x="9151782" y="3978000"/>
            <a:chExt cx="4500563" cy="5904187"/>
          </a:xfrm>
        </p:grpSpPr>
        <p:sp>
          <p:nvSpPr>
            <p:cNvPr id="4" name="Folded Corner 3"/>
            <p:cNvSpPr/>
            <p:nvPr/>
          </p:nvSpPr>
          <p:spPr>
            <a:xfrm>
              <a:off x="9151782" y="3978000"/>
              <a:ext cx="2880000" cy="2880000"/>
            </a:xfrm>
            <a:prstGeom prst="foldedCorne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1600" b="1" dirty="0">
                  <a:solidFill>
                    <a:schemeClr val="tx1"/>
                  </a:solidFill>
                </a:rPr>
                <a:t>Contents slide 1 column</a:t>
              </a:r>
            </a:p>
            <a:p>
              <a:pPr marL="171450" indent="-171450">
                <a:spcAft>
                  <a:spcPts val="300"/>
                </a:spcAft>
                <a:buFont typeface="Arial" panose="020B0604020202020204" pitchFamily="34" charset="0"/>
                <a:buChar char="•"/>
              </a:pPr>
              <a:r>
                <a:rPr lang="en-GB" sz="1400" dirty="0">
                  <a:solidFill>
                    <a:schemeClr val="tx1"/>
                  </a:solidFill>
                </a:rPr>
                <a:t>Use this slide for text only slides.</a:t>
              </a:r>
            </a:p>
            <a:p>
              <a:pPr marL="171450" indent="-171450">
                <a:spcAft>
                  <a:spcPts val="300"/>
                </a:spcAft>
                <a:buFont typeface="Arial" panose="020B0604020202020204" pitchFamily="34" charset="0"/>
                <a:buChar char="•"/>
              </a:pPr>
              <a:r>
                <a:rPr lang="en-US" sz="1400" dirty="0">
                  <a:solidFill>
                    <a:schemeClr val="tx1"/>
                  </a:solidFill>
                </a:rPr>
                <a:t>Remember to keep text to a minimum for maximum impact.</a:t>
              </a:r>
            </a:p>
            <a:p>
              <a:pPr marL="171450" indent="-171450">
                <a:spcAft>
                  <a:spcPts val="300"/>
                </a:spcAft>
                <a:buFont typeface="Arial" panose="020B0604020202020204" pitchFamily="34" charset="0"/>
                <a:buChar char="•"/>
              </a:pPr>
              <a:r>
                <a:rPr lang="en-US" sz="1400" dirty="0">
                  <a:solidFill>
                    <a:schemeClr val="tx1"/>
                  </a:solidFill>
                </a:rPr>
                <a:t>Use the Decrease list level and Increase list level buttons to toggle between the levels of text and maintain the correct template formatting. Avoid manual text formatting.</a:t>
              </a:r>
              <a:endParaRPr lang="en-GB" sz="1400" dirty="0">
                <a:solidFill>
                  <a:schemeClr val="tx1"/>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1782" y="6858000"/>
              <a:ext cx="4500563" cy="302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6" name="Right Brace 5"/>
          <p:cNvSpPr/>
          <p:nvPr/>
        </p:nvSpPr>
        <p:spPr>
          <a:xfrm rot="16200000">
            <a:off x="5917285" y="88763"/>
            <a:ext cx="738428" cy="5726421"/>
          </a:xfrm>
          <a:prstGeom prst="rightBrace">
            <a:avLst>
              <a:gd name="adj1" fmla="val 105894"/>
              <a:gd name="adj2" fmla="val 5000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 name="Rectangle 6"/>
          <p:cNvSpPr/>
          <p:nvPr/>
        </p:nvSpPr>
        <p:spPr>
          <a:xfrm>
            <a:off x="2209800" y="3429000"/>
            <a:ext cx="3540664" cy="8640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t>Chargeable legacies</a:t>
            </a:r>
          </a:p>
        </p:txBody>
      </p:sp>
      <p:sp>
        <p:nvSpPr>
          <p:cNvPr id="9" name="Rectangle 8"/>
          <p:cNvSpPr/>
          <p:nvPr/>
        </p:nvSpPr>
        <p:spPr>
          <a:xfrm>
            <a:off x="4516167" y="1944593"/>
            <a:ext cx="3540664" cy="492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t>Legacies </a:t>
            </a:r>
          </a:p>
        </p:txBody>
      </p:sp>
      <p:pic>
        <p:nvPicPr>
          <p:cNvPr id="10" name="Picture 9">
            <a:extLst>
              <a:ext uri="{FF2B5EF4-FFF2-40B4-BE49-F238E27FC236}">
                <a16:creationId xmlns:a16="http://schemas.microsoft.com/office/drawing/2014/main" id="{EF4A857E-0EFD-40DB-AD43-50801A7D929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
        <p:nvSpPr>
          <p:cNvPr id="12" name="Title 2">
            <a:extLst>
              <a:ext uri="{FF2B5EF4-FFF2-40B4-BE49-F238E27FC236}">
                <a16:creationId xmlns:a16="http://schemas.microsoft.com/office/drawing/2014/main" id="{FF11F029-0447-4F76-A973-F91A206893AE}"/>
              </a:ext>
            </a:extLst>
          </p:cNvPr>
          <p:cNvSpPr txBox="1">
            <a:spLocks/>
          </p:cNvSpPr>
          <p:nvPr/>
        </p:nvSpPr>
        <p:spPr>
          <a:xfrm>
            <a:off x="1066800" y="440422"/>
            <a:ext cx="10871200" cy="1477962"/>
          </a:xfrm>
          <a:prstGeom prst="rect">
            <a:avLst/>
          </a:prstGeom>
        </p:spPr>
        <p:txBody>
          <a:bodyPr vert="horz" lIns="0" tIns="0" rIns="0" bIns="0" rtlCol="0" anchor="ctr">
            <a:noAutofit/>
          </a:bodyPr>
          <a:lstStyle>
            <a:lvl1pPr algn="l" defTabSz="914400" rtl="0" eaLnBrk="1" latinLnBrk="0" hangingPunct="1">
              <a:spcBef>
                <a:spcPct val="0"/>
              </a:spcBef>
              <a:buNone/>
              <a:defRPr lang="en-US" sz="3600" kern="1200" baseline="0">
                <a:solidFill>
                  <a:srgbClr val="00AB4E"/>
                </a:solidFill>
                <a:latin typeface="Arial" pitchFamily="34" charset="0"/>
                <a:ea typeface="+mj-ea"/>
                <a:cs typeface="Arial" pitchFamily="34" charset="0"/>
              </a:defRPr>
            </a:lvl1pPr>
          </a:lstStyle>
          <a:p>
            <a:r>
              <a:rPr lang="en-GB"/>
              <a:t>The scope of inheritance tax</a:t>
            </a:r>
            <a:endParaRPr lang="en-GB" dirty="0"/>
          </a:p>
        </p:txBody>
      </p:sp>
    </p:spTree>
    <p:extLst>
      <p:ext uri="{BB962C8B-B14F-4D97-AF65-F5344CB8AC3E}">
        <p14:creationId xmlns:p14="http://schemas.microsoft.com/office/powerpoint/2010/main" val="2770208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2199782" y="1"/>
            <a:ext cx="4500563" cy="5904187"/>
            <a:chOff x="9151782" y="3978000"/>
            <a:chExt cx="4500563" cy="5904187"/>
          </a:xfrm>
        </p:grpSpPr>
        <p:sp>
          <p:nvSpPr>
            <p:cNvPr id="4" name="Folded Corner 3"/>
            <p:cNvSpPr/>
            <p:nvPr/>
          </p:nvSpPr>
          <p:spPr>
            <a:xfrm>
              <a:off x="9151782" y="3978000"/>
              <a:ext cx="2880000" cy="2880000"/>
            </a:xfrm>
            <a:prstGeom prst="foldedCorne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1600" b="1" dirty="0">
                  <a:solidFill>
                    <a:schemeClr val="tx1"/>
                  </a:solidFill>
                </a:rPr>
                <a:t>Contents slide 1 column</a:t>
              </a:r>
            </a:p>
            <a:p>
              <a:pPr marL="171450" indent="-171450">
                <a:spcAft>
                  <a:spcPts val="300"/>
                </a:spcAft>
                <a:buFont typeface="Arial" panose="020B0604020202020204" pitchFamily="34" charset="0"/>
                <a:buChar char="•"/>
              </a:pPr>
              <a:r>
                <a:rPr lang="en-GB" sz="1400" dirty="0">
                  <a:solidFill>
                    <a:schemeClr val="tx1"/>
                  </a:solidFill>
                </a:rPr>
                <a:t>Use this slide for text only slides.</a:t>
              </a:r>
            </a:p>
            <a:p>
              <a:pPr marL="171450" indent="-171450">
                <a:spcAft>
                  <a:spcPts val="300"/>
                </a:spcAft>
                <a:buFont typeface="Arial" panose="020B0604020202020204" pitchFamily="34" charset="0"/>
                <a:buChar char="•"/>
              </a:pPr>
              <a:r>
                <a:rPr lang="en-US" sz="1400" dirty="0">
                  <a:solidFill>
                    <a:schemeClr val="tx1"/>
                  </a:solidFill>
                </a:rPr>
                <a:t>Remember to keep text to a minimum for maximum impact.</a:t>
              </a:r>
            </a:p>
            <a:p>
              <a:pPr marL="171450" indent="-171450">
                <a:spcAft>
                  <a:spcPts val="300"/>
                </a:spcAft>
                <a:buFont typeface="Arial" panose="020B0604020202020204" pitchFamily="34" charset="0"/>
                <a:buChar char="•"/>
              </a:pPr>
              <a:r>
                <a:rPr lang="en-US" sz="1400" dirty="0">
                  <a:solidFill>
                    <a:schemeClr val="tx1"/>
                  </a:solidFill>
                </a:rPr>
                <a:t>Use the Decrease list level and Increase list level buttons to toggle between the levels of text and maintain the correct template formatting. Avoid manual text formatting.</a:t>
              </a:r>
              <a:endParaRPr lang="en-GB" sz="1400" dirty="0">
                <a:solidFill>
                  <a:schemeClr val="tx1"/>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1782" y="6858000"/>
              <a:ext cx="4500563" cy="302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6" name="Right Brace 5"/>
          <p:cNvSpPr/>
          <p:nvPr/>
        </p:nvSpPr>
        <p:spPr>
          <a:xfrm rot="16200000">
            <a:off x="5917285" y="88763"/>
            <a:ext cx="738428" cy="5726421"/>
          </a:xfrm>
          <a:prstGeom prst="rightBrace">
            <a:avLst>
              <a:gd name="adj1" fmla="val 105894"/>
              <a:gd name="adj2" fmla="val 5000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 name="Rectangle 6"/>
          <p:cNvSpPr/>
          <p:nvPr/>
        </p:nvSpPr>
        <p:spPr>
          <a:xfrm>
            <a:off x="2209800" y="3429000"/>
            <a:ext cx="3540664" cy="8640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t>Chargeable legacies</a:t>
            </a:r>
          </a:p>
        </p:txBody>
      </p:sp>
      <p:sp>
        <p:nvSpPr>
          <p:cNvPr id="9" name="Rectangle 8"/>
          <p:cNvSpPr/>
          <p:nvPr/>
        </p:nvSpPr>
        <p:spPr>
          <a:xfrm>
            <a:off x="4516167" y="1944593"/>
            <a:ext cx="3540664" cy="492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t>Legacies </a:t>
            </a:r>
          </a:p>
        </p:txBody>
      </p:sp>
      <p:sp>
        <p:nvSpPr>
          <p:cNvPr id="10" name="Rectangle 9"/>
          <p:cNvSpPr/>
          <p:nvPr/>
        </p:nvSpPr>
        <p:spPr>
          <a:xfrm>
            <a:off x="6442791" y="3380611"/>
            <a:ext cx="3540664" cy="8640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t>Exempt legacies</a:t>
            </a:r>
          </a:p>
        </p:txBody>
      </p:sp>
      <p:pic>
        <p:nvPicPr>
          <p:cNvPr id="11" name="Picture 10">
            <a:extLst>
              <a:ext uri="{FF2B5EF4-FFF2-40B4-BE49-F238E27FC236}">
                <a16:creationId xmlns:a16="http://schemas.microsoft.com/office/drawing/2014/main" id="{3F1A9DCB-E382-40D2-91FA-5A42B5A73EC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
        <p:nvSpPr>
          <p:cNvPr id="13" name="Title 2">
            <a:extLst>
              <a:ext uri="{FF2B5EF4-FFF2-40B4-BE49-F238E27FC236}">
                <a16:creationId xmlns:a16="http://schemas.microsoft.com/office/drawing/2014/main" id="{6DBBFEFC-2A7C-4C44-A6D0-F793D95C859C}"/>
              </a:ext>
            </a:extLst>
          </p:cNvPr>
          <p:cNvSpPr txBox="1">
            <a:spLocks/>
          </p:cNvSpPr>
          <p:nvPr/>
        </p:nvSpPr>
        <p:spPr>
          <a:xfrm>
            <a:off x="1066800" y="440422"/>
            <a:ext cx="10871200" cy="1477962"/>
          </a:xfrm>
          <a:prstGeom prst="rect">
            <a:avLst/>
          </a:prstGeom>
        </p:spPr>
        <p:txBody>
          <a:bodyPr vert="horz" lIns="0" tIns="0" rIns="0" bIns="0" rtlCol="0" anchor="ctr">
            <a:noAutofit/>
          </a:bodyPr>
          <a:lstStyle>
            <a:lvl1pPr algn="l" defTabSz="914400" rtl="0" eaLnBrk="1" latinLnBrk="0" hangingPunct="1">
              <a:spcBef>
                <a:spcPct val="0"/>
              </a:spcBef>
              <a:buNone/>
              <a:defRPr lang="en-US" sz="3600" kern="1200" baseline="0">
                <a:solidFill>
                  <a:srgbClr val="00AB4E"/>
                </a:solidFill>
                <a:latin typeface="Arial" pitchFamily="34" charset="0"/>
                <a:ea typeface="+mj-ea"/>
                <a:cs typeface="Arial" pitchFamily="34" charset="0"/>
              </a:defRPr>
            </a:lvl1pPr>
          </a:lstStyle>
          <a:p>
            <a:r>
              <a:rPr lang="en-GB"/>
              <a:t>The scope of inheritance tax</a:t>
            </a:r>
            <a:endParaRPr lang="en-GB" dirty="0"/>
          </a:p>
        </p:txBody>
      </p:sp>
    </p:spTree>
    <p:extLst>
      <p:ext uri="{BB962C8B-B14F-4D97-AF65-F5344CB8AC3E}">
        <p14:creationId xmlns:p14="http://schemas.microsoft.com/office/powerpoint/2010/main" val="3669075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2199782" y="1"/>
            <a:ext cx="4500563" cy="5904187"/>
            <a:chOff x="9151782" y="3978000"/>
            <a:chExt cx="4500563" cy="5904187"/>
          </a:xfrm>
        </p:grpSpPr>
        <p:sp>
          <p:nvSpPr>
            <p:cNvPr id="4" name="Folded Corner 3"/>
            <p:cNvSpPr/>
            <p:nvPr/>
          </p:nvSpPr>
          <p:spPr>
            <a:xfrm>
              <a:off x="9151782" y="3978000"/>
              <a:ext cx="2880000" cy="2880000"/>
            </a:xfrm>
            <a:prstGeom prst="foldedCorne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1600" b="1" dirty="0">
                  <a:solidFill>
                    <a:schemeClr val="tx1"/>
                  </a:solidFill>
                </a:rPr>
                <a:t>Contents slide 1 column</a:t>
              </a:r>
            </a:p>
            <a:p>
              <a:pPr marL="171450" indent="-171450">
                <a:spcAft>
                  <a:spcPts val="300"/>
                </a:spcAft>
                <a:buFont typeface="Arial" panose="020B0604020202020204" pitchFamily="34" charset="0"/>
                <a:buChar char="•"/>
              </a:pPr>
              <a:r>
                <a:rPr lang="en-GB" sz="1400" dirty="0">
                  <a:solidFill>
                    <a:schemeClr val="tx1"/>
                  </a:solidFill>
                </a:rPr>
                <a:t>Use this slide for text only slides.</a:t>
              </a:r>
            </a:p>
            <a:p>
              <a:pPr marL="171450" indent="-171450">
                <a:spcAft>
                  <a:spcPts val="300"/>
                </a:spcAft>
                <a:buFont typeface="Arial" panose="020B0604020202020204" pitchFamily="34" charset="0"/>
                <a:buChar char="•"/>
              </a:pPr>
              <a:r>
                <a:rPr lang="en-US" sz="1400" dirty="0">
                  <a:solidFill>
                    <a:schemeClr val="tx1"/>
                  </a:solidFill>
                </a:rPr>
                <a:t>Remember to keep text to a minimum for maximum impact.</a:t>
              </a:r>
            </a:p>
            <a:p>
              <a:pPr marL="171450" indent="-171450">
                <a:spcAft>
                  <a:spcPts val="300"/>
                </a:spcAft>
                <a:buFont typeface="Arial" panose="020B0604020202020204" pitchFamily="34" charset="0"/>
                <a:buChar char="•"/>
              </a:pPr>
              <a:r>
                <a:rPr lang="en-US" sz="1400" dirty="0">
                  <a:solidFill>
                    <a:schemeClr val="tx1"/>
                  </a:solidFill>
                </a:rPr>
                <a:t>Use the Decrease list level and Increase list level buttons to toggle between the levels of text and maintain the correct template formatting. Avoid manual text formatting.</a:t>
              </a:r>
              <a:endParaRPr lang="en-GB" sz="1400" dirty="0">
                <a:solidFill>
                  <a:schemeClr val="tx1"/>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1782" y="6858000"/>
              <a:ext cx="4500563" cy="302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6" name="Right Brace 5"/>
          <p:cNvSpPr/>
          <p:nvPr/>
        </p:nvSpPr>
        <p:spPr>
          <a:xfrm rot="16200000">
            <a:off x="5917285" y="88763"/>
            <a:ext cx="738428" cy="5726421"/>
          </a:xfrm>
          <a:prstGeom prst="rightBrace">
            <a:avLst>
              <a:gd name="adj1" fmla="val 105894"/>
              <a:gd name="adj2" fmla="val 5000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 name="Rectangle 6"/>
          <p:cNvSpPr/>
          <p:nvPr/>
        </p:nvSpPr>
        <p:spPr>
          <a:xfrm>
            <a:off x="2209800" y="3429000"/>
            <a:ext cx="3540664" cy="8640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t>Chargeable legacies</a:t>
            </a:r>
          </a:p>
        </p:txBody>
      </p:sp>
      <p:sp>
        <p:nvSpPr>
          <p:cNvPr id="9" name="Rectangle 8"/>
          <p:cNvSpPr/>
          <p:nvPr/>
        </p:nvSpPr>
        <p:spPr>
          <a:xfrm>
            <a:off x="4516167" y="1944593"/>
            <a:ext cx="3540664" cy="492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t>Legacies </a:t>
            </a:r>
          </a:p>
        </p:txBody>
      </p:sp>
      <p:sp>
        <p:nvSpPr>
          <p:cNvPr id="10" name="Rectangle 9"/>
          <p:cNvSpPr/>
          <p:nvPr/>
        </p:nvSpPr>
        <p:spPr>
          <a:xfrm>
            <a:off x="6442791" y="3380611"/>
            <a:ext cx="3540664" cy="8640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t>Exempt legacies</a:t>
            </a:r>
          </a:p>
        </p:txBody>
      </p:sp>
      <p:sp>
        <p:nvSpPr>
          <p:cNvPr id="11" name="Rectangle 10"/>
          <p:cNvSpPr/>
          <p:nvPr/>
        </p:nvSpPr>
        <p:spPr>
          <a:xfrm>
            <a:off x="2431960" y="4400910"/>
            <a:ext cx="3096344" cy="160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IHT is payable on chargeable legacies to a son daughter, nephew, niece, grandson and grand-daughter</a:t>
            </a:r>
          </a:p>
        </p:txBody>
      </p:sp>
      <p:pic>
        <p:nvPicPr>
          <p:cNvPr id="12" name="Picture 11">
            <a:extLst>
              <a:ext uri="{FF2B5EF4-FFF2-40B4-BE49-F238E27FC236}">
                <a16:creationId xmlns:a16="http://schemas.microsoft.com/office/drawing/2014/main" id="{31848681-5EB1-43B5-A81E-055FD571B90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
        <p:nvSpPr>
          <p:cNvPr id="14" name="Title 2">
            <a:extLst>
              <a:ext uri="{FF2B5EF4-FFF2-40B4-BE49-F238E27FC236}">
                <a16:creationId xmlns:a16="http://schemas.microsoft.com/office/drawing/2014/main" id="{2BCC3C19-D929-4664-AA4E-02ED09B04852}"/>
              </a:ext>
            </a:extLst>
          </p:cNvPr>
          <p:cNvSpPr txBox="1">
            <a:spLocks/>
          </p:cNvSpPr>
          <p:nvPr/>
        </p:nvSpPr>
        <p:spPr>
          <a:xfrm>
            <a:off x="1066800" y="440422"/>
            <a:ext cx="10871200" cy="1477962"/>
          </a:xfrm>
          <a:prstGeom prst="rect">
            <a:avLst/>
          </a:prstGeom>
        </p:spPr>
        <p:txBody>
          <a:bodyPr vert="horz" lIns="0" tIns="0" rIns="0" bIns="0" rtlCol="0" anchor="ctr">
            <a:noAutofit/>
          </a:bodyPr>
          <a:lstStyle>
            <a:lvl1pPr algn="l" defTabSz="914400" rtl="0" eaLnBrk="1" latinLnBrk="0" hangingPunct="1">
              <a:spcBef>
                <a:spcPct val="0"/>
              </a:spcBef>
              <a:buNone/>
              <a:defRPr lang="en-US" sz="3600" kern="1200" baseline="0">
                <a:solidFill>
                  <a:srgbClr val="00AB4E"/>
                </a:solidFill>
                <a:latin typeface="Arial" pitchFamily="34" charset="0"/>
                <a:ea typeface="+mj-ea"/>
                <a:cs typeface="Arial" pitchFamily="34" charset="0"/>
              </a:defRPr>
            </a:lvl1pPr>
          </a:lstStyle>
          <a:p>
            <a:r>
              <a:rPr lang="en-GB"/>
              <a:t>The scope of inheritance tax</a:t>
            </a:r>
            <a:endParaRPr lang="en-GB" dirty="0"/>
          </a:p>
        </p:txBody>
      </p:sp>
    </p:spTree>
    <p:extLst>
      <p:ext uri="{BB962C8B-B14F-4D97-AF65-F5344CB8AC3E}">
        <p14:creationId xmlns:p14="http://schemas.microsoft.com/office/powerpoint/2010/main" val="1476826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2199782" y="1"/>
            <a:ext cx="4500563" cy="5904187"/>
            <a:chOff x="9151782" y="3978000"/>
            <a:chExt cx="4500563" cy="5904187"/>
          </a:xfrm>
        </p:grpSpPr>
        <p:sp>
          <p:nvSpPr>
            <p:cNvPr id="4" name="Folded Corner 3"/>
            <p:cNvSpPr/>
            <p:nvPr/>
          </p:nvSpPr>
          <p:spPr>
            <a:xfrm>
              <a:off x="9151782" y="3978000"/>
              <a:ext cx="2880000" cy="2880000"/>
            </a:xfrm>
            <a:prstGeom prst="foldedCorne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1600" b="1" dirty="0">
                  <a:solidFill>
                    <a:schemeClr val="tx1"/>
                  </a:solidFill>
                </a:rPr>
                <a:t>Contents slide 1 column</a:t>
              </a:r>
            </a:p>
            <a:p>
              <a:pPr marL="171450" indent="-171450">
                <a:spcAft>
                  <a:spcPts val="300"/>
                </a:spcAft>
                <a:buFont typeface="Arial" panose="020B0604020202020204" pitchFamily="34" charset="0"/>
                <a:buChar char="•"/>
              </a:pPr>
              <a:r>
                <a:rPr lang="en-GB" sz="1400" dirty="0">
                  <a:solidFill>
                    <a:schemeClr val="tx1"/>
                  </a:solidFill>
                </a:rPr>
                <a:t>Use this slide for text only slides.</a:t>
              </a:r>
            </a:p>
            <a:p>
              <a:pPr marL="171450" indent="-171450">
                <a:spcAft>
                  <a:spcPts val="300"/>
                </a:spcAft>
                <a:buFont typeface="Arial" panose="020B0604020202020204" pitchFamily="34" charset="0"/>
                <a:buChar char="•"/>
              </a:pPr>
              <a:r>
                <a:rPr lang="en-US" sz="1400" dirty="0">
                  <a:solidFill>
                    <a:schemeClr val="tx1"/>
                  </a:solidFill>
                </a:rPr>
                <a:t>Remember to keep text to a minimum for maximum impact.</a:t>
              </a:r>
            </a:p>
            <a:p>
              <a:pPr marL="171450" indent="-171450">
                <a:spcAft>
                  <a:spcPts val="300"/>
                </a:spcAft>
                <a:buFont typeface="Arial" panose="020B0604020202020204" pitchFamily="34" charset="0"/>
                <a:buChar char="•"/>
              </a:pPr>
              <a:r>
                <a:rPr lang="en-US" sz="1400" dirty="0">
                  <a:solidFill>
                    <a:schemeClr val="tx1"/>
                  </a:solidFill>
                </a:rPr>
                <a:t>Use the Decrease list level and Increase list level buttons to toggle between the levels of text and maintain the correct template formatting. Avoid manual text formatting.</a:t>
              </a:r>
              <a:endParaRPr lang="en-GB" sz="1400" dirty="0">
                <a:solidFill>
                  <a:schemeClr val="tx1"/>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1782" y="6858000"/>
              <a:ext cx="4500563" cy="302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6" name="Right Brace 5"/>
          <p:cNvSpPr/>
          <p:nvPr/>
        </p:nvSpPr>
        <p:spPr>
          <a:xfrm rot="16200000">
            <a:off x="5917285" y="88763"/>
            <a:ext cx="738428" cy="5726421"/>
          </a:xfrm>
          <a:prstGeom prst="rightBrace">
            <a:avLst>
              <a:gd name="adj1" fmla="val 105894"/>
              <a:gd name="adj2" fmla="val 5000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 name="Rectangle 6"/>
          <p:cNvSpPr/>
          <p:nvPr/>
        </p:nvSpPr>
        <p:spPr>
          <a:xfrm>
            <a:off x="2209800" y="3429000"/>
            <a:ext cx="3540664" cy="8640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t>Chargeable legacies</a:t>
            </a:r>
          </a:p>
        </p:txBody>
      </p:sp>
      <p:sp>
        <p:nvSpPr>
          <p:cNvPr id="9" name="Rectangle 8"/>
          <p:cNvSpPr/>
          <p:nvPr/>
        </p:nvSpPr>
        <p:spPr>
          <a:xfrm>
            <a:off x="4516167" y="1944593"/>
            <a:ext cx="3540664" cy="492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t>Legacies </a:t>
            </a:r>
          </a:p>
        </p:txBody>
      </p:sp>
      <p:sp>
        <p:nvSpPr>
          <p:cNvPr id="10" name="Rectangle 9"/>
          <p:cNvSpPr/>
          <p:nvPr/>
        </p:nvSpPr>
        <p:spPr>
          <a:xfrm>
            <a:off x="6442791" y="3380611"/>
            <a:ext cx="3540664" cy="8640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t>Exempt legacies</a:t>
            </a:r>
          </a:p>
        </p:txBody>
      </p:sp>
      <p:sp>
        <p:nvSpPr>
          <p:cNvPr id="11" name="Rectangle 10"/>
          <p:cNvSpPr/>
          <p:nvPr/>
        </p:nvSpPr>
        <p:spPr>
          <a:xfrm>
            <a:off x="2431960" y="4400910"/>
            <a:ext cx="3096344" cy="160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IHT is payable on chargeable legacies to a son daughter, nephew, niece, grandson and grand-daughter</a:t>
            </a:r>
          </a:p>
        </p:txBody>
      </p:sp>
      <p:sp>
        <p:nvSpPr>
          <p:cNvPr id="12" name="Rectangle 11"/>
          <p:cNvSpPr/>
          <p:nvPr/>
        </p:nvSpPr>
        <p:spPr>
          <a:xfrm>
            <a:off x="6672646" y="4392094"/>
            <a:ext cx="3096344" cy="16134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No IHT is payable on exempt legacies to a wife, husband, civil partner or UK registered charity or political party</a:t>
            </a:r>
          </a:p>
        </p:txBody>
      </p:sp>
      <p:pic>
        <p:nvPicPr>
          <p:cNvPr id="13" name="Picture 12">
            <a:extLst>
              <a:ext uri="{FF2B5EF4-FFF2-40B4-BE49-F238E27FC236}">
                <a16:creationId xmlns:a16="http://schemas.microsoft.com/office/drawing/2014/main" id="{366B78E9-413B-4E7E-9A39-C45D9971AA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
        <p:nvSpPr>
          <p:cNvPr id="15" name="Title 2">
            <a:extLst>
              <a:ext uri="{FF2B5EF4-FFF2-40B4-BE49-F238E27FC236}">
                <a16:creationId xmlns:a16="http://schemas.microsoft.com/office/drawing/2014/main" id="{389502FD-05E6-4705-8EED-DD39408DB54A}"/>
              </a:ext>
            </a:extLst>
          </p:cNvPr>
          <p:cNvSpPr txBox="1">
            <a:spLocks/>
          </p:cNvSpPr>
          <p:nvPr/>
        </p:nvSpPr>
        <p:spPr>
          <a:xfrm>
            <a:off x="1066800" y="440422"/>
            <a:ext cx="10871200" cy="1477962"/>
          </a:xfrm>
          <a:prstGeom prst="rect">
            <a:avLst/>
          </a:prstGeom>
        </p:spPr>
        <p:txBody>
          <a:bodyPr vert="horz" lIns="0" tIns="0" rIns="0" bIns="0" rtlCol="0" anchor="ctr">
            <a:noAutofit/>
          </a:bodyPr>
          <a:lstStyle>
            <a:lvl1pPr algn="l" defTabSz="914400" rtl="0" eaLnBrk="1" latinLnBrk="0" hangingPunct="1">
              <a:spcBef>
                <a:spcPct val="0"/>
              </a:spcBef>
              <a:buNone/>
              <a:defRPr lang="en-US" sz="3600" kern="1200" baseline="0">
                <a:solidFill>
                  <a:srgbClr val="00AB4E"/>
                </a:solidFill>
                <a:latin typeface="Arial" pitchFamily="34" charset="0"/>
                <a:ea typeface="+mj-ea"/>
                <a:cs typeface="Arial" pitchFamily="34" charset="0"/>
              </a:defRPr>
            </a:lvl1pPr>
          </a:lstStyle>
          <a:p>
            <a:r>
              <a:rPr lang="en-GB"/>
              <a:t>The scope of inheritance tax</a:t>
            </a:r>
            <a:endParaRPr lang="en-GB" dirty="0"/>
          </a:p>
        </p:txBody>
      </p:sp>
    </p:spTree>
    <p:extLst>
      <p:ext uri="{BB962C8B-B14F-4D97-AF65-F5344CB8AC3E}">
        <p14:creationId xmlns:p14="http://schemas.microsoft.com/office/powerpoint/2010/main" val="4035564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Inheritance Tax</a:t>
            </a:r>
            <a:br>
              <a:rPr lang="en-GB" dirty="0"/>
            </a:br>
            <a:r>
              <a:rPr lang="en-GB" dirty="0"/>
              <a:t>Example 1</a:t>
            </a:r>
          </a:p>
        </p:txBody>
      </p:sp>
      <p:grpSp>
        <p:nvGrpSpPr>
          <p:cNvPr id="5" name="Group 4"/>
          <p:cNvGrpSpPr/>
          <p:nvPr/>
        </p:nvGrpSpPr>
        <p:grpSpPr>
          <a:xfrm>
            <a:off x="12199782" y="1"/>
            <a:ext cx="4500563" cy="5904187"/>
            <a:chOff x="9151782" y="3978000"/>
            <a:chExt cx="4500563" cy="5904187"/>
          </a:xfrm>
        </p:grpSpPr>
        <p:sp>
          <p:nvSpPr>
            <p:cNvPr id="4" name="Folded Corner 3"/>
            <p:cNvSpPr/>
            <p:nvPr/>
          </p:nvSpPr>
          <p:spPr>
            <a:xfrm>
              <a:off x="9151782" y="3978000"/>
              <a:ext cx="2880000" cy="2880000"/>
            </a:xfrm>
            <a:prstGeom prst="foldedCorne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1600" b="1" dirty="0">
                  <a:solidFill>
                    <a:schemeClr val="tx1"/>
                  </a:solidFill>
                </a:rPr>
                <a:t>Contents slide 1 column</a:t>
              </a:r>
            </a:p>
            <a:p>
              <a:pPr marL="171450" indent="-171450">
                <a:spcAft>
                  <a:spcPts val="300"/>
                </a:spcAft>
                <a:buFont typeface="Arial" panose="020B0604020202020204" pitchFamily="34" charset="0"/>
                <a:buChar char="•"/>
              </a:pPr>
              <a:r>
                <a:rPr lang="en-GB" sz="1400" dirty="0">
                  <a:solidFill>
                    <a:schemeClr val="tx1"/>
                  </a:solidFill>
                </a:rPr>
                <a:t>Use this slide for text only slides.</a:t>
              </a:r>
            </a:p>
            <a:p>
              <a:pPr marL="171450" indent="-171450">
                <a:spcAft>
                  <a:spcPts val="300"/>
                </a:spcAft>
                <a:buFont typeface="Arial" panose="020B0604020202020204" pitchFamily="34" charset="0"/>
                <a:buChar char="•"/>
              </a:pPr>
              <a:r>
                <a:rPr lang="en-US" sz="1400" dirty="0">
                  <a:solidFill>
                    <a:schemeClr val="tx1"/>
                  </a:solidFill>
                </a:rPr>
                <a:t>Remember to keep text to a minimum for maximum impact.</a:t>
              </a:r>
            </a:p>
            <a:p>
              <a:pPr marL="171450" indent="-171450">
                <a:spcAft>
                  <a:spcPts val="300"/>
                </a:spcAft>
                <a:buFont typeface="Arial" panose="020B0604020202020204" pitchFamily="34" charset="0"/>
                <a:buChar char="•"/>
              </a:pPr>
              <a:r>
                <a:rPr lang="en-US" sz="1400" dirty="0">
                  <a:solidFill>
                    <a:schemeClr val="tx1"/>
                  </a:solidFill>
                </a:rPr>
                <a:t>Use the Decrease list level and Increase list level buttons to toggle between the levels of text and maintain the correct template formatting. Avoid manual text formatting.</a:t>
              </a:r>
              <a:endParaRPr lang="en-GB" sz="1400" dirty="0">
                <a:solidFill>
                  <a:schemeClr val="tx1"/>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1782" y="6858000"/>
              <a:ext cx="4500563" cy="302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6" name="Picture 5">
            <a:extLst>
              <a:ext uri="{FF2B5EF4-FFF2-40B4-BE49-F238E27FC236}">
                <a16:creationId xmlns:a16="http://schemas.microsoft.com/office/drawing/2014/main" id="{8B901D52-B9F1-4A82-A1D3-C7B7B3D1D02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4141038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Example 1</a:t>
            </a:r>
          </a:p>
        </p:txBody>
      </p:sp>
      <p:sp>
        <p:nvSpPr>
          <p:cNvPr id="2" name="Content Placeholder 1"/>
          <p:cNvSpPr>
            <a:spLocks noGrp="1"/>
          </p:cNvSpPr>
          <p:nvPr>
            <p:ph type="body" sz="quarter" idx="13"/>
          </p:nvPr>
        </p:nvSpPr>
        <p:spPr>
          <a:xfrm>
            <a:off x="1631504" y="1916833"/>
            <a:ext cx="8153400" cy="5029069"/>
          </a:xfrm>
        </p:spPr>
        <p:txBody>
          <a:bodyPr/>
          <a:lstStyle/>
          <a:p>
            <a:pPr lvl="2"/>
            <a:r>
              <a:rPr lang="en-GB" sz="2000" dirty="0"/>
              <a:t>Tom passed away on 30 June 2016 and his estate worth £500,000 was left to to his wife, Sally. </a:t>
            </a:r>
          </a:p>
          <a:p>
            <a:pPr marL="0" lvl="2" indent="0">
              <a:buNone/>
            </a:pPr>
            <a:endParaRPr lang="en-GB" sz="2000" dirty="0"/>
          </a:p>
          <a:p>
            <a:pPr marL="0" lvl="2" indent="0">
              <a:buNone/>
            </a:pPr>
            <a:endParaRPr lang="en-GB" b="1" dirty="0"/>
          </a:p>
          <a:p>
            <a:pPr marL="0" lvl="2" indent="0">
              <a:buNone/>
            </a:pPr>
            <a:r>
              <a:rPr lang="en-GB" b="1" dirty="0">
                <a:solidFill>
                  <a:schemeClr val="bg1"/>
                </a:solidFill>
              </a:rPr>
              <a:t>The inheritance tax is paid by the executor, IHT only arises if the value of the chargeable estate exceeds the nil rate band at the time of the donors death. The nil rate band in 2016/17 is £325,000 and the death estate is £500,000.</a:t>
            </a:r>
          </a:p>
          <a:p>
            <a:pPr marL="0" lvl="2" indent="0">
              <a:buNone/>
            </a:pPr>
            <a:r>
              <a:rPr lang="en-GB" b="1" dirty="0">
                <a:solidFill>
                  <a:schemeClr val="bg1"/>
                </a:solidFill>
              </a:rPr>
              <a:t>IHT payable by the executor/ personal representative.</a:t>
            </a:r>
          </a:p>
          <a:p>
            <a:pPr marL="0" lvl="2" indent="0">
              <a:buNone/>
            </a:pPr>
            <a:r>
              <a:rPr lang="en-GB" b="1" dirty="0">
                <a:solidFill>
                  <a:schemeClr val="bg1"/>
                </a:solidFill>
              </a:rPr>
              <a:t>£70,000 (500,000 – 325,000) x 40% </a:t>
            </a:r>
          </a:p>
          <a:p>
            <a:pPr marL="0" lvl="2" indent="0">
              <a:buNone/>
            </a:pPr>
            <a:endParaRPr lang="en-GB" dirty="0">
              <a:solidFill>
                <a:schemeClr val="bg1"/>
              </a:solidFill>
            </a:endParaRPr>
          </a:p>
          <a:p>
            <a:pPr lvl="2"/>
            <a:r>
              <a:rPr lang="en-GB" dirty="0">
                <a:solidFill>
                  <a:schemeClr val="bg1"/>
                </a:solidFill>
              </a:rPr>
              <a:t>There are IHT implications on certain gifts made during a person’s lifetime, these are called lifetime transfers.</a:t>
            </a:r>
          </a:p>
          <a:p>
            <a:pPr lvl="2"/>
            <a:endParaRPr lang="en-GB" dirty="0">
              <a:solidFill>
                <a:schemeClr val="bg1"/>
              </a:solidFill>
            </a:endParaRPr>
          </a:p>
          <a:p>
            <a:pPr lvl="2"/>
            <a:r>
              <a:rPr lang="en-GB" dirty="0">
                <a:solidFill>
                  <a:schemeClr val="bg1"/>
                </a:solidFill>
              </a:rPr>
              <a:t>Lifetime gifts to a son, daughter, nephew, niece, grandson or grand-daughter are called potentially exempt transfers or PETs. </a:t>
            </a:r>
          </a:p>
        </p:txBody>
      </p:sp>
      <p:pic>
        <p:nvPicPr>
          <p:cNvPr id="4" name="Picture 3">
            <a:extLst>
              <a:ext uri="{FF2B5EF4-FFF2-40B4-BE49-F238E27FC236}">
                <a16:creationId xmlns:a16="http://schemas.microsoft.com/office/drawing/2014/main" id="{567EC9A3-C7CE-4C1E-9003-969913C3A15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
        <p:nvSpPr>
          <p:cNvPr id="5" name="TextBox 4">
            <a:extLst>
              <a:ext uri="{FF2B5EF4-FFF2-40B4-BE49-F238E27FC236}">
                <a16:creationId xmlns:a16="http://schemas.microsoft.com/office/drawing/2014/main" id="{BC64D9EB-E3BB-4B35-85FA-B7C732D3551B}"/>
              </a:ext>
            </a:extLst>
          </p:cNvPr>
          <p:cNvSpPr txBox="1"/>
          <p:nvPr/>
        </p:nvSpPr>
        <p:spPr>
          <a:xfrm>
            <a:off x="1631504" y="2996952"/>
            <a:ext cx="8208912" cy="646331"/>
          </a:xfrm>
          <a:prstGeom prst="rect">
            <a:avLst/>
          </a:prstGeom>
          <a:noFill/>
        </p:spPr>
        <p:txBody>
          <a:bodyPr wrap="square" rtlCol="0">
            <a:spAutoFit/>
          </a:bodyPr>
          <a:lstStyle/>
          <a:p>
            <a:r>
              <a:rPr lang="en-GB" b="1" dirty="0"/>
              <a:t>How much will Sally inherit on the death of her husband?</a:t>
            </a:r>
          </a:p>
          <a:p>
            <a:endParaRPr lang="en-GB" dirty="0"/>
          </a:p>
        </p:txBody>
      </p:sp>
    </p:spTree>
    <p:extLst>
      <p:ext uri="{BB962C8B-B14F-4D97-AF65-F5344CB8AC3E}">
        <p14:creationId xmlns:p14="http://schemas.microsoft.com/office/powerpoint/2010/main" val="1906397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AAT Professional Diploma in Accounting </a:t>
            </a:r>
            <a:br>
              <a:rPr lang="en-GB" dirty="0"/>
            </a:br>
            <a:r>
              <a:rPr lang="en-GB" dirty="0"/>
              <a:t>Optional unit on – personal tax</a:t>
            </a:r>
          </a:p>
        </p:txBody>
      </p:sp>
      <p:grpSp>
        <p:nvGrpSpPr>
          <p:cNvPr id="5" name="Group 4"/>
          <p:cNvGrpSpPr/>
          <p:nvPr/>
        </p:nvGrpSpPr>
        <p:grpSpPr>
          <a:xfrm>
            <a:off x="12199782" y="1"/>
            <a:ext cx="4500563" cy="5904187"/>
            <a:chOff x="9151782" y="3978000"/>
            <a:chExt cx="4500563" cy="5904187"/>
          </a:xfrm>
        </p:grpSpPr>
        <p:sp>
          <p:nvSpPr>
            <p:cNvPr id="4" name="Folded Corner 3"/>
            <p:cNvSpPr/>
            <p:nvPr/>
          </p:nvSpPr>
          <p:spPr>
            <a:xfrm>
              <a:off x="9151782" y="3978000"/>
              <a:ext cx="2880000" cy="2880000"/>
            </a:xfrm>
            <a:prstGeom prst="foldedCorne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1600" b="1" dirty="0">
                  <a:solidFill>
                    <a:schemeClr val="tx1"/>
                  </a:solidFill>
                </a:rPr>
                <a:t>Contents slide 1 column</a:t>
              </a:r>
            </a:p>
            <a:p>
              <a:pPr marL="171450" indent="-171450">
                <a:spcAft>
                  <a:spcPts val="300"/>
                </a:spcAft>
                <a:buFont typeface="Arial" panose="020B0604020202020204" pitchFamily="34" charset="0"/>
                <a:buChar char="•"/>
              </a:pPr>
              <a:r>
                <a:rPr lang="en-GB" sz="1400" dirty="0">
                  <a:solidFill>
                    <a:schemeClr val="tx1"/>
                  </a:solidFill>
                </a:rPr>
                <a:t>Use this slide for text only slides.</a:t>
              </a:r>
            </a:p>
            <a:p>
              <a:pPr marL="171450" indent="-171450">
                <a:spcAft>
                  <a:spcPts val="300"/>
                </a:spcAft>
                <a:buFont typeface="Arial" panose="020B0604020202020204" pitchFamily="34" charset="0"/>
                <a:buChar char="•"/>
              </a:pPr>
              <a:r>
                <a:rPr lang="en-US" sz="1400" dirty="0">
                  <a:solidFill>
                    <a:schemeClr val="tx1"/>
                  </a:solidFill>
                </a:rPr>
                <a:t>Remember to keep text to a minimum for maximum impact.</a:t>
              </a:r>
            </a:p>
            <a:p>
              <a:pPr marL="171450" indent="-171450">
                <a:spcAft>
                  <a:spcPts val="300"/>
                </a:spcAft>
                <a:buFont typeface="Arial" panose="020B0604020202020204" pitchFamily="34" charset="0"/>
                <a:buChar char="•"/>
              </a:pPr>
              <a:r>
                <a:rPr lang="en-US" sz="1400" dirty="0">
                  <a:solidFill>
                    <a:schemeClr val="tx1"/>
                  </a:solidFill>
                </a:rPr>
                <a:t>Use the Decrease list level and Increase list level buttons to toggle between the levels of text and maintain the correct template formatting. Avoid manual text formatting.</a:t>
              </a:r>
              <a:endParaRPr lang="en-GB" sz="1400" dirty="0">
                <a:solidFill>
                  <a:schemeClr val="tx1"/>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1782" y="6858000"/>
              <a:ext cx="4500563" cy="302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6" name="Picture 5">
            <a:extLst>
              <a:ext uri="{FF2B5EF4-FFF2-40B4-BE49-F238E27FC236}">
                <a16:creationId xmlns:a16="http://schemas.microsoft.com/office/drawing/2014/main" id="{1C3972B9-B3B9-4F27-9985-09B96ECD2C1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1011560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Answer 1 </a:t>
            </a:r>
          </a:p>
        </p:txBody>
      </p:sp>
      <p:sp>
        <p:nvSpPr>
          <p:cNvPr id="2" name="Content Placeholder 1"/>
          <p:cNvSpPr>
            <a:spLocks noGrp="1"/>
          </p:cNvSpPr>
          <p:nvPr>
            <p:ph type="body" sz="quarter" idx="13"/>
          </p:nvPr>
        </p:nvSpPr>
        <p:spPr>
          <a:xfrm>
            <a:off x="2209800" y="1916832"/>
            <a:ext cx="8153400" cy="2492990"/>
          </a:xfrm>
        </p:spPr>
        <p:txBody>
          <a:bodyPr/>
          <a:lstStyle/>
          <a:p>
            <a:pPr marL="0" lvl="2" indent="0">
              <a:buNone/>
            </a:pPr>
            <a:r>
              <a:rPr lang="en-GB" b="1" dirty="0">
                <a:solidFill>
                  <a:schemeClr val="bg1"/>
                </a:solidFill>
              </a:rPr>
              <a:t>IHT payable by the executor/ personal representative.</a:t>
            </a:r>
          </a:p>
          <a:p>
            <a:pPr marL="0" lvl="2" indent="0">
              <a:buNone/>
            </a:pPr>
            <a:r>
              <a:rPr lang="en-GB" b="1" dirty="0">
                <a:solidFill>
                  <a:schemeClr val="bg1"/>
                </a:solidFill>
              </a:rPr>
              <a:t>£70,000 (500,000 – 325,000) x 40% </a:t>
            </a:r>
          </a:p>
          <a:p>
            <a:pPr marL="0" lvl="2" indent="0">
              <a:buNone/>
            </a:pPr>
            <a:endParaRPr lang="en-GB" dirty="0">
              <a:solidFill>
                <a:schemeClr val="bg1"/>
              </a:solidFill>
            </a:endParaRPr>
          </a:p>
          <a:p>
            <a:pPr lvl="2"/>
            <a:r>
              <a:rPr lang="en-GB" dirty="0">
                <a:solidFill>
                  <a:schemeClr val="bg1"/>
                </a:solidFill>
              </a:rPr>
              <a:t>There are IHT implications on certain gifts made during a person’s lifetime, these are called lifetime transfers.</a:t>
            </a:r>
          </a:p>
          <a:p>
            <a:pPr lvl="2"/>
            <a:endParaRPr lang="en-GB" dirty="0">
              <a:solidFill>
                <a:schemeClr val="bg1"/>
              </a:solidFill>
            </a:endParaRPr>
          </a:p>
          <a:p>
            <a:pPr lvl="2"/>
            <a:r>
              <a:rPr lang="en-GB" dirty="0">
                <a:solidFill>
                  <a:schemeClr val="bg1"/>
                </a:solidFill>
              </a:rPr>
              <a:t>Lifetime gifts to a son, daughter, nephew, niece, grandson or grand-daughter are called potentially exempt transfers or PETs. </a:t>
            </a:r>
          </a:p>
        </p:txBody>
      </p:sp>
      <p:grpSp>
        <p:nvGrpSpPr>
          <p:cNvPr id="14" name="Group 2"/>
          <p:cNvGrpSpPr>
            <a:grpSpLocks/>
          </p:cNvGrpSpPr>
          <p:nvPr/>
        </p:nvGrpSpPr>
        <p:grpSpPr bwMode="auto">
          <a:xfrm>
            <a:off x="9192345" y="2420889"/>
            <a:ext cx="368375" cy="1478549"/>
            <a:chOff x="7380" y="2977"/>
            <a:chExt cx="375" cy="953"/>
          </a:xfrm>
        </p:grpSpPr>
        <p:sp>
          <p:nvSpPr>
            <p:cNvPr id="15" name="Oval 3"/>
            <p:cNvSpPr>
              <a:spLocks noChangeArrowheads="1"/>
            </p:cNvSpPr>
            <p:nvPr/>
          </p:nvSpPr>
          <p:spPr bwMode="auto">
            <a:xfrm>
              <a:off x="7380" y="2977"/>
              <a:ext cx="375" cy="308"/>
            </a:xfrm>
            <a:prstGeom prst="ellipse">
              <a:avLst/>
            </a:prstGeom>
            <a:solidFill>
              <a:srgbClr val="FFFFFF"/>
            </a:solidFill>
            <a:ln w="9525">
              <a:solidFill>
                <a:schemeClr val="tx1"/>
              </a:solidFill>
              <a:round/>
              <a:headEnd/>
              <a:tailEnd/>
            </a:ln>
          </p:spPr>
          <p:txBody>
            <a:bodyPr vert="horz" wrap="square" lIns="91440" tIns="45720" rIns="91440" bIns="45720" numCol="1" anchor="t" anchorCtr="0" compatLnSpc="1">
              <a:prstTxWarp prst="textNoShape">
                <a:avLst/>
              </a:prstTxWarp>
            </a:bodyPr>
            <a:lstStyle/>
            <a:p>
              <a:endParaRPr lang="en-GB">
                <a:solidFill>
                  <a:schemeClr val="bg1"/>
                </a:solidFill>
              </a:endParaRPr>
            </a:p>
          </p:txBody>
        </p:sp>
        <p:cxnSp>
          <p:nvCxnSpPr>
            <p:cNvPr id="16" name="AutoShape 4"/>
            <p:cNvCxnSpPr>
              <a:cxnSpLocks noChangeShapeType="1"/>
              <a:stCxn id="15" idx="4"/>
            </p:cNvCxnSpPr>
            <p:nvPr/>
          </p:nvCxnSpPr>
          <p:spPr bwMode="auto">
            <a:xfrm>
              <a:off x="7568" y="3285"/>
              <a:ext cx="1" cy="43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7" name="AutoShape 5"/>
            <p:cNvCxnSpPr>
              <a:cxnSpLocks noChangeShapeType="1"/>
            </p:cNvCxnSpPr>
            <p:nvPr/>
          </p:nvCxnSpPr>
          <p:spPr bwMode="auto">
            <a:xfrm>
              <a:off x="7380" y="3495"/>
              <a:ext cx="375"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8" name="AutoShape 6"/>
            <p:cNvCxnSpPr>
              <a:cxnSpLocks noChangeShapeType="1"/>
            </p:cNvCxnSpPr>
            <p:nvPr/>
          </p:nvCxnSpPr>
          <p:spPr bwMode="auto">
            <a:xfrm flipH="1">
              <a:off x="7380" y="3720"/>
              <a:ext cx="189" cy="21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9" name="AutoShape 7"/>
            <p:cNvCxnSpPr>
              <a:cxnSpLocks noChangeShapeType="1"/>
            </p:cNvCxnSpPr>
            <p:nvPr/>
          </p:nvCxnSpPr>
          <p:spPr bwMode="auto">
            <a:xfrm>
              <a:off x="7569" y="3720"/>
              <a:ext cx="186" cy="21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21" name="Group 2"/>
          <p:cNvGrpSpPr>
            <a:grpSpLocks/>
          </p:cNvGrpSpPr>
          <p:nvPr/>
        </p:nvGrpSpPr>
        <p:grpSpPr bwMode="auto">
          <a:xfrm rot="16200000">
            <a:off x="2837361" y="878241"/>
            <a:ext cx="368375" cy="1478549"/>
            <a:chOff x="7380" y="2977"/>
            <a:chExt cx="375" cy="953"/>
          </a:xfrm>
        </p:grpSpPr>
        <p:sp>
          <p:nvSpPr>
            <p:cNvPr id="22" name="Oval 3"/>
            <p:cNvSpPr>
              <a:spLocks noChangeArrowheads="1"/>
            </p:cNvSpPr>
            <p:nvPr/>
          </p:nvSpPr>
          <p:spPr bwMode="auto">
            <a:xfrm>
              <a:off x="7380" y="2977"/>
              <a:ext cx="375" cy="308"/>
            </a:xfrm>
            <a:prstGeom prst="ellipse">
              <a:avLst/>
            </a:prstGeom>
            <a:solidFill>
              <a:srgbClr val="FFFFFF"/>
            </a:solidFill>
            <a:ln w="9525">
              <a:solidFill>
                <a:schemeClr val="tx1"/>
              </a:solidFill>
              <a:round/>
              <a:headEnd/>
              <a:tailEnd/>
            </a:ln>
          </p:spPr>
          <p:txBody>
            <a:bodyPr vert="horz" wrap="square" lIns="91440" tIns="45720" rIns="91440" bIns="45720" numCol="1" anchor="t" anchorCtr="0" compatLnSpc="1">
              <a:prstTxWarp prst="textNoShape">
                <a:avLst/>
              </a:prstTxWarp>
            </a:bodyPr>
            <a:lstStyle/>
            <a:p>
              <a:endParaRPr lang="en-GB">
                <a:solidFill>
                  <a:schemeClr val="bg1"/>
                </a:solidFill>
              </a:endParaRPr>
            </a:p>
          </p:txBody>
        </p:sp>
        <p:cxnSp>
          <p:nvCxnSpPr>
            <p:cNvPr id="23" name="AutoShape 4"/>
            <p:cNvCxnSpPr>
              <a:cxnSpLocks noChangeShapeType="1"/>
              <a:stCxn id="22" idx="4"/>
            </p:cNvCxnSpPr>
            <p:nvPr/>
          </p:nvCxnSpPr>
          <p:spPr bwMode="auto">
            <a:xfrm>
              <a:off x="7568" y="3285"/>
              <a:ext cx="1" cy="43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4" name="AutoShape 5"/>
            <p:cNvCxnSpPr>
              <a:cxnSpLocks noChangeShapeType="1"/>
            </p:cNvCxnSpPr>
            <p:nvPr/>
          </p:nvCxnSpPr>
          <p:spPr bwMode="auto">
            <a:xfrm>
              <a:off x="7380" y="3495"/>
              <a:ext cx="375"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5" name="AutoShape 6"/>
            <p:cNvCxnSpPr>
              <a:cxnSpLocks noChangeShapeType="1"/>
            </p:cNvCxnSpPr>
            <p:nvPr/>
          </p:nvCxnSpPr>
          <p:spPr bwMode="auto">
            <a:xfrm flipH="1">
              <a:off x="7380" y="3720"/>
              <a:ext cx="189" cy="21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6" name="AutoShape 7"/>
            <p:cNvCxnSpPr>
              <a:cxnSpLocks noChangeShapeType="1"/>
            </p:cNvCxnSpPr>
            <p:nvPr/>
          </p:nvCxnSpPr>
          <p:spPr bwMode="auto">
            <a:xfrm>
              <a:off x="7569" y="3720"/>
              <a:ext cx="186" cy="21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sp>
        <p:nvSpPr>
          <p:cNvPr id="7" name="TextBox 6"/>
          <p:cNvSpPr txBox="1"/>
          <p:nvPr/>
        </p:nvSpPr>
        <p:spPr>
          <a:xfrm>
            <a:off x="3938026" y="1385799"/>
            <a:ext cx="2349975" cy="646331"/>
          </a:xfrm>
          <a:prstGeom prst="rect">
            <a:avLst/>
          </a:prstGeom>
          <a:noFill/>
        </p:spPr>
        <p:txBody>
          <a:bodyPr wrap="square" rtlCol="0">
            <a:spAutoFit/>
          </a:bodyPr>
          <a:lstStyle/>
          <a:p>
            <a:r>
              <a:rPr lang="en-GB" dirty="0"/>
              <a:t>Tom passed away on 30.6.16</a:t>
            </a:r>
          </a:p>
        </p:txBody>
      </p:sp>
      <p:sp>
        <p:nvSpPr>
          <p:cNvPr id="10" name="TextBox 9"/>
          <p:cNvSpPr txBox="1"/>
          <p:nvPr/>
        </p:nvSpPr>
        <p:spPr>
          <a:xfrm>
            <a:off x="8487561" y="4214302"/>
            <a:ext cx="1777941" cy="369332"/>
          </a:xfrm>
          <a:prstGeom prst="rect">
            <a:avLst/>
          </a:prstGeom>
          <a:noFill/>
        </p:spPr>
        <p:txBody>
          <a:bodyPr wrap="square" rtlCol="0">
            <a:spAutoFit/>
          </a:bodyPr>
          <a:lstStyle/>
          <a:p>
            <a:r>
              <a:rPr lang="en-GB" dirty="0"/>
              <a:t>Sally the wife</a:t>
            </a:r>
          </a:p>
        </p:txBody>
      </p:sp>
      <p:pic>
        <p:nvPicPr>
          <p:cNvPr id="20" name="Picture 19">
            <a:extLst>
              <a:ext uri="{FF2B5EF4-FFF2-40B4-BE49-F238E27FC236}">
                <a16:creationId xmlns:a16="http://schemas.microsoft.com/office/drawing/2014/main" id="{2DF96FDB-6B49-4E5E-BAC7-96E341EB87C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4203508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Answer 1 </a:t>
            </a:r>
          </a:p>
        </p:txBody>
      </p:sp>
      <p:sp>
        <p:nvSpPr>
          <p:cNvPr id="2" name="Content Placeholder 1"/>
          <p:cNvSpPr>
            <a:spLocks noGrp="1"/>
          </p:cNvSpPr>
          <p:nvPr>
            <p:ph type="body" sz="quarter" idx="13"/>
          </p:nvPr>
        </p:nvSpPr>
        <p:spPr>
          <a:xfrm>
            <a:off x="2209800" y="1916832"/>
            <a:ext cx="8153400" cy="2492990"/>
          </a:xfrm>
        </p:spPr>
        <p:txBody>
          <a:bodyPr/>
          <a:lstStyle/>
          <a:p>
            <a:pPr marL="0" lvl="2" indent="0">
              <a:buNone/>
            </a:pPr>
            <a:r>
              <a:rPr lang="en-GB" b="1" dirty="0">
                <a:solidFill>
                  <a:schemeClr val="bg1"/>
                </a:solidFill>
              </a:rPr>
              <a:t>IHT payable by the executor/ personal representative.</a:t>
            </a:r>
          </a:p>
          <a:p>
            <a:pPr marL="0" lvl="2" indent="0">
              <a:buNone/>
            </a:pPr>
            <a:r>
              <a:rPr lang="en-GB" b="1" dirty="0">
                <a:solidFill>
                  <a:schemeClr val="bg1"/>
                </a:solidFill>
              </a:rPr>
              <a:t>£70,000 (500,000 – 325,000) x 40% </a:t>
            </a:r>
          </a:p>
          <a:p>
            <a:pPr marL="0" lvl="2" indent="0">
              <a:buNone/>
            </a:pPr>
            <a:endParaRPr lang="en-GB" dirty="0">
              <a:solidFill>
                <a:schemeClr val="bg1"/>
              </a:solidFill>
            </a:endParaRPr>
          </a:p>
          <a:p>
            <a:pPr lvl="2"/>
            <a:r>
              <a:rPr lang="en-GB" dirty="0">
                <a:solidFill>
                  <a:schemeClr val="bg1"/>
                </a:solidFill>
              </a:rPr>
              <a:t>There are IHT implications on certain gifts made during a person’s lifetime, these are called lifetime transfers.</a:t>
            </a:r>
          </a:p>
          <a:p>
            <a:pPr lvl="2"/>
            <a:endParaRPr lang="en-GB" dirty="0">
              <a:solidFill>
                <a:schemeClr val="bg1"/>
              </a:solidFill>
            </a:endParaRPr>
          </a:p>
          <a:p>
            <a:pPr lvl="2"/>
            <a:r>
              <a:rPr lang="en-GB" dirty="0">
                <a:solidFill>
                  <a:schemeClr val="bg1"/>
                </a:solidFill>
              </a:rPr>
              <a:t>Lifetime gifts to a son, daughter, nephew, niece, grandson or grand-daughter are called potentially exempt transfers or PETs. </a:t>
            </a:r>
          </a:p>
        </p:txBody>
      </p:sp>
      <p:sp>
        <p:nvSpPr>
          <p:cNvPr id="4" name="Cube 3"/>
          <p:cNvSpPr/>
          <p:nvPr/>
        </p:nvSpPr>
        <p:spPr>
          <a:xfrm>
            <a:off x="4786273" y="2125426"/>
            <a:ext cx="3338423" cy="1915064"/>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bg1"/>
                </a:solidFill>
              </a:rPr>
              <a:t>£500,000</a:t>
            </a:r>
          </a:p>
        </p:txBody>
      </p:sp>
      <p:cxnSp>
        <p:nvCxnSpPr>
          <p:cNvPr id="5" name="Straight Arrow Connector 4"/>
          <p:cNvCxnSpPr/>
          <p:nvPr/>
        </p:nvCxnSpPr>
        <p:spPr>
          <a:xfrm flipH="1">
            <a:off x="3863753" y="3411856"/>
            <a:ext cx="648071"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432787" y="4191338"/>
            <a:ext cx="2406770" cy="369332"/>
          </a:xfrm>
          <a:prstGeom prst="rect">
            <a:avLst/>
          </a:prstGeom>
          <a:noFill/>
        </p:spPr>
        <p:txBody>
          <a:bodyPr wrap="square" rtlCol="0">
            <a:spAutoFit/>
          </a:bodyPr>
          <a:lstStyle/>
          <a:p>
            <a:r>
              <a:rPr lang="en-GB" dirty="0"/>
              <a:t>The Death Estate</a:t>
            </a:r>
          </a:p>
        </p:txBody>
      </p:sp>
      <p:grpSp>
        <p:nvGrpSpPr>
          <p:cNvPr id="14" name="Group 2"/>
          <p:cNvGrpSpPr>
            <a:grpSpLocks/>
          </p:cNvGrpSpPr>
          <p:nvPr/>
        </p:nvGrpSpPr>
        <p:grpSpPr bwMode="auto">
          <a:xfrm>
            <a:off x="9192345" y="2420889"/>
            <a:ext cx="368375" cy="1478549"/>
            <a:chOff x="7380" y="2977"/>
            <a:chExt cx="375" cy="953"/>
          </a:xfrm>
        </p:grpSpPr>
        <p:sp>
          <p:nvSpPr>
            <p:cNvPr id="15" name="Oval 3"/>
            <p:cNvSpPr>
              <a:spLocks noChangeArrowheads="1"/>
            </p:cNvSpPr>
            <p:nvPr/>
          </p:nvSpPr>
          <p:spPr bwMode="auto">
            <a:xfrm>
              <a:off x="7380" y="2977"/>
              <a:ext cx="375" cy="308"/>
            </a:xfrm>
            <a:prstGeom prst="ellipse">
              <a:avLst/>
            </a:prstGeom>
            <a:solidFill>
              <a:srgbClr val="FFFFFF"/>
            </a:solidFill>
            <a:ln w="9525">
              <a:solidFill>
                <a:schemeClr val="tx1"/>
              </a:solidFill>
              <a:round/>
              <a:headEnd/>
              <a:tailEnd/>
            </a:ln>
          </p:spPr>
          <p:txBody>
            <a:bodyPr vert="horz" wrap="square" lIns="91440" tIns="45720" rIns="91440" bIns="45720" numCol="1" anchor="t" anchorCtr="0" compatLnSpc="1">
              <a:prstTxWarp prst="textNoShape">
                <a:avLst/>
              </a:prstTxWarp>
            </a:bodyPr>
            <a:lstStyle/>
            <a:p>
              <a:endParaRPr lang="en-GB">
                <a:solidFill>
                  <a:schemeClr val="bg1"/>
                </a:solidFill>
              </a:endParaRPr>
            </a:p>
          </p:txBody>
        </p:sp>
        <p:cxnSp>
          <p:nvCxnSpPr>
            <p:cNvPr id="16" name="AutoShape 4"/>
            <p:cNvCxnSpPr>
              <a:cxnSpLocks noChangeShapeType="1"/>
              <a:stCxn id="15" idx="4"/>
            </p:cNvCxnSpPr>
            <p:nvPr/>
          </p:nvCxnSpPr>
          <p:spPr bwMode="auto">
            <a:xfrm>
              <a:off x="7568" y="3285"/>
              <a:ext cx="1" cy="43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7" name="AutoShape 5"/>
            <p:cNvCxnSpPr>
              <a:cxnSpLocks noChangeShapeType="1"/>
            </p:cNvCxnSpPr>
            <p:nvPr/>
          </p:nvCxnSpPr>
          <p:spPr bwMode="auto">
            <a:xfrm>
              <a:off x="7380" y="3495"/>
              <a:ext cx="375"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8" name="AutoShape 6"/>
            <p:cNvCxnSpPr>
              <a:cxnSpLocks noChangeShapeType="1"/>
            </p:cNvCxnSpPr>
            <p:nvPr/>
          </p:nvCxnSpPr>
          <p:spPr bwMode="auto">
            <a:xfrm flipH="1">
              <a:off x="7380" y="3720"/>
              <a:ext cx="189" cy="21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9" name="AutoShape 7"/>
            <p:cNvCxnSpPr>
              <a:cxnSpLocks noChangeShapeType="1"/>
            </p:cNvCxnSpPr>
            <p:nvPr/>
          </p:nvCxnSpPr>
          <p:spPr bwMode="auto">
            <a:xfrm>
              <a:off x="7569" y="3720"/>
              <a:ext cx="186" cy="21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21" name="Group 2"/>
          <p:cNvGrpSpPr>
            <a:grpSpLocks/>
          </p:cNvGrpSpPr>
          <p:nvPr/>
        </p:nvGrpSpPr>
        <p:grpSpPr bwMode="auto">
          <a:xfrm rot="16200000">
            <a:off x="2837361" y="878241"/>
            <a:ext cx="368375" cy="1478549"/>
            <a:chOff x="7380" y="2977"/>
            <a:chExt cx="375" cy="953"/>
          </a:xfrm>
        </p:grpSpPr>
        <p:sp>
          <p:nvSpPr>
            <p:cNvPr id="22" name="Oval 3"/>
            <p:cNvSpPr>
              <a:spLocks noChangeArrowheads="1"/>
            </p:cNvSpPr>
            <p:nvPr/>
          </p:nvSpPr>
          <p:spPr bwMode="auto">
            <a:xfrm>
              <a:off x="7380" y="2977"/>
              <a:ext cx="375" cy="308"/>
            </a:xfrm>
            <a:prstGeom prst="ellipse">
              <a:avLst/>
            </a:prstGeom>
            <a:solidFill>
              <a:srgbClr val="FFFFFF"/>
            </a:solidFill>
            <a:ln w="9525">
              <a:solidFill>
                <a:schemeClr val="tx1"/>
              </a:solidFill>
              <a:round/>
              <a:headEnd/>
              <a:tailEnd/>
            </a:ln>
          </p:spPr>
          <p:txBody>
            <a:bodyPr vert="horz" wrap="square" lIns="91440" tIns="45720" rIns="91440" bIns="45720" numCol="1" anchor="t" anchorCtr="0" compatLnSpc="1">
              <a:prstTxWarp prst="textNoShape">
                <a:avLst/>
              </a:prstTxWarp>
            </a:bodyPr>
            <a:lstStyle/>
            <a:p>
              <a:endParaRPr lang="en-GB">
                <a:solidFill>
                  <a:schemeClr val="bg1"/>
                </a:solidFill>
              </a:endParaRPr>
            </a:p>
          </p:txBody>
        </p:sp>
        <p:cxnSp>
          <p:nvCxnSpPr>
            <p:cNvPr id="23" name="AutoShape 4"/>
            <p:cNvCxnSpPr>
              <a:cxnSpLocks noChangeShapeType="1"/>
              <a:stCxn id="22" idx="4"/>
            </p:cNvCxnSpPr>
            <p:nvPr/>
          </p:nvCxnSpPr>
          <p:spPr bwMode="auto">
            <a:xfrm>
              <a:off x="7568" y="3285"/>
              <a:ext cx="1" cy="43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4" name="AutoShape 5"/>
            <p:cNvCxnSpPr>
              <a:cxnSpLocks noChangeShapeType="1"/>
            </p:cNvCxnSpPr>
            <p:nvPr/>
          </p:nvCxnSpPr>
          <p:spPr bwMode="auto">
            <a:xfrm>
              <a:off x="7380" y="3495"/>
              <a:ext cx="375"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5" name="AutoShape 6"/>
            <p:cNvCxnSpPr>
              <a:cxnSpLocks noChangeShapeType="1"/>
            </p:cNvCxnSpPr>
            <p:nvPr/>
          </p:nvCxnSpPr>
          <p:spPr bwMode="auto">
            <a:xfrm flipH="1">
              <a:off x="7380" y="3720"/>
              <a:ext cx="189" cy="21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6" name="AutoShape 7"/>
            <p:cNvCxnSpPr>
              <a:cxnSpLocks noChangeShapeType="1"/>
            </p:cNvCxnSpPr>
            <p:nvPr/>
          </p:nvCxnSpPr>
          <p:spPr bwMode="auto">
            <a:xfrm>
              <a:off x="7569" y="3720"/>
              <a:ext cx="186" cy="21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sp>
        <p:nvSpPr>
          <p:cNvPr id="7" name="TextBox 6"/>
          <p:cNvSpPr txBox="1"/>
          <p:nvPr/>
        </p:nvSpPr>
        <p:spPr>
          <a:xfrm>
            <a:off x="3938026" y="1385799"/>
            <a:ext cx="2349975" cy="646331"/>
          </a:xfrm>
          <a:prstGeom prst="rect">
            <a:avLst/>
          </a:prstGeom>
          <a:noFill/>
        </p:spPr>
        <p:txBody>
          <a:bodyPr wrap="square" rtlCol="0">
            <a:spAutoFit/>
          </a:bodyPr>
          <a:lstStyle/>
          <a:p>
            <a:r>
              <a:rPr lang="en-GB" dirty="0"/>
              <a:t>Tom passed away on 30.6.16</a:t>
            </a:r>
          </a:p>
        </p:txBody>
      </p:sp>
      <p:sp>
        <p:nvSpPr>
          <p:cNvPr id="10" name="TextBox 9"/>
          <p:cNvSpPr txBox="1"/>
          <p:nvPr/>
        </p:nvSpPr>
        <p:spPr>
          <a:xfrm>
            <a:off x="8487561" y="4214302"/>
            <a:ext cx="1777941" cy="369332"/>
          </a:xfrm>
          <a:prstGeom prst="rect">
            <a:avLst/>
          </a:prstGeom>
          <a:noFill/>
        </p:spPr>
        <p:txBody>
          <a:bodyPr wrap="square" rtlCol="0">
            <a:spAutoFit/>
          </a:bodyPr>
          <a:lstStyle/>
          <a:p>
            <a:r>
              <a:rPr lang="en-GB" dirty="0"/>
              <a:t>Sally the wife</a:t>
            </a:r>
          </a:p>
        </p:txBody>
      </p:sp>
      <p:pic>
        <p:nvPicPr>
          <p:cNvPr id="27" name="Picture 26">
            <a:extLst>
              <a:ext uri="{FF2B5EF4-FFF2-40B4-BE49-F238E27FC236}">
                <a16:creationId xmlns:a16="http://schemas.microsoft.com/office/drawing/2014/main" id="{59BAB3CE-1D59-4DAD-94C1-96A05E09FFF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2683811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Answer 1 </a:t>
            </a:r>
          </a:p>
        </p:txBody>
      </p:sp>
      <p:sp>
        <p:nvSpPr>
          <p:cNvPr id="2" name="Content Placeholder 1"/>
          <p:cNvSpPr>
            <a:spLocks noGrp="1"/>
          </p:cNvSpPr>
          <p:nvPr>
            <p:ph type="body" sz="quarter" idx="13"/>
          </p:nvPr>
        </p:nvSpPr>
        <p:spPr>
          <a:xfrm>
            <a:off x="2209800" y="1916832"/>
            <a:ext cx="8153400" cy="2492990"/>
          </a:xfrm>
        </p:spPr>
        <p:txBody>
          <a:bodyPr/>
          <a:lstStyle/>
          <a:p>
            <a:pPr marL="0" lvl="2" indent="0">
              <a:buNone/>
            </a:pPr>
            <a:r>
              <a:rPr lang="en-GB" b="1" dirty="0">
                <a:solidFill>
                  <a:schemeClr val="bg1"/>
                </a:solidFill>
              </a:rPr>
              <a:t>IHT payable by the executor/ personal representative.</a:t>
            </a:r>
          </a:p>
          <a:p>
            <a:pPr marL="0" lvl="2" indent="0">
              <a:buNone/>
            </a:pPr>
            <a:r>
              <a:rPr lang="en-GB" b="1" dirty="0">
                <a:solidFill>
                  <a:schemeClr val="bg1"/>
                </a:solidFill>
              </a:rPr>
              <a:t>£70,000 (500,000 – 325,000) x 40% </a:t>
            </a:r>
          </a:p>
          <a:p>
            <a:pPr marL="0" lvl="2" indent="0">
              <a:buNone/>
            </a:pPr>
            <a:endParaRPr lang="en-GB" dirty="0">
              <a:solidFill>
                <a:schemeClr val="bg1"/>
              </a:solidFill>
            </a:endParaRPr>
          </a:p>
          <a:p>
            <a:pPr lvl="2"/>
            <a:r>
              <a:rPr lang="en-GB" dirty="0">
                <a:solidFill>
                  <a:schemeClr val="bg1"/>
                </a:solidFill>
              </a:rPr>
              <a:t>There are IHT implications on certain gifts made during a person’s lifetime, these are called lifetime transfers.</a:t>
            </a:r>
          </a:p>
          <a:p>
            <a:pPr lvl="2"/>
            <a:endParaRPr lang="en-GB" dirty="0">
              <a:solidFill>
                <a:schemeClr val="bg1"/>
              </a:solidFill>
            </a:endParaRPr>
          </a:p>
          <a:p>
            <a:pPr lvl="2"/>
            <a:r>
              <a:rPr lang="en-GB" dirty="0">
                <a:solidFill>
                  <a:schemeClr val="bg1"/>
                </a:solidFill>
              </a:rPr>
              <a:t>Lifetime gifts to a son, daughter, nephew, niece, grandson or grand-daughter are called potentially exempt transfers or PETs. </a:t>
            </a:r>
          </a:p>
        </p:txBody>
      </p:sp>
      <p:sp>
        <p:nvSpPr>
          <p:cNvPr id="4" name="Cube 3"/>
          <p:cNvSpPr/>
          <p:nvPr/>
        </p:nvSpPr>
        <p:spPr>
          <a:xfrm>
            <a:off x="4786273" y="2125426"/>
            <a:ext cx="3338423" cy="1915064"/>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bg1"/>
                </a:solidFill>
              </a:rPr>
              <a:t>£500,000</a:t>
            </a:r>
          </a:p>
        </p:txBody>
      </p:sp>
      <p:cxnSp>
        <p:nvCxnSpPr>
          <p:cNvPr id="5" name="Straight Arrow Connector 4"/>
          <p:cNvCxnSpPr/>
          <p:nvPr/>
        </p:nvCxnSpPr>
        <p:spPr>
          <a:xfrm flipH="1">
            <a:off x="3863753" y="3411856"/>
            <a:ext cx="648071"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2166854" y="2205796"/>
            <a:ext cx="1551770" cy="25516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HMRC receive the IHT from the executor of £Nil as this is an exempt legacy </a:t>
            </a:r>
            <a:r>
              <a:rPr lang="en-GB" dirty="0">
                <a:solidFill>
                  <a:schemeClr val="accent1"/>
                </a:solidFill>
              </a:rPr>
              <a:t>£</a:t>
            </a:r>
          </a:p>
        </p:txBody>
      </p:sp>
      <p:sp>
        <p:nvSpPr>
          <p:cNvPr id="9" name="TextBox 8"/>
          <p:cNvSpPr txBox="1"/>
          <p:nvPr/>
        </p:nvSpPr>
        <p:spPr>
          <a:xfrm>
            <a:off x="5432787" y="4191338"/>
            <a:ext cx="2406770" cy="369332"/>
          </a:xfrm>
          <a:prstGeom prst="rect">
            <a:avLst/>
          </a:prstGeom>
          <a:noFill/>
        </p:spPr>
        <p:txBody>
          <a:bodyPr wrap="square" rtlCol="0">
            <a:spAutoFit/>
          </a:bodyPr>
          <a:lstStyle/>
          <a:p>
            <a:r>
              <a:rPr lang="en-GB" dirty="0"/>
              <a:t>The Death Estate</a:t>
            </a:r>
          </a:p>
        </p:txBody>
      </p:sp>
      <p:grpSp>
        <p:nvGrpSpPr>
          <p:cNvPr id="14" name="Group 2"/>
          <p:cNvGrpSpPr>
            <a:grpSpLocks/>
          </p:cNvGrpSpPr>
          <p:nvPr/>
        </p:nvGrpSpPr>
        <p:grpSpPr bwMode="auto">
          <a:xfrm>
            <a:off x="9192345" y="2420889"/>
            <a:ext cx="368375" cy="1478549"/>
            <a:chOff x="7380" y="2977"/>
            <a:chExt cx="375" cy="953"/>
          </a:xfrm>
        </p:grpSpPr>
        <p:sp>
          <p:nvSpPr>
            <p:cNvPr id="15" name="Oval 3"/>
            <p:cNvSpPr>
              <a:spLocks noChangeArrowheads="1"/>
            </p:cNvSpPr>
            <p:nvPr/>
          </p:nvSpPr>
          <p:spPr bwMode="auto">
            <a:xfrm>
              <a:off x="7380" y="2977"/>
              <a:ext cx="375" cy="308"/>
            </a:xfrm>
            <a:prstGeom prst="ellipse">
              <a:avLst/>
            </a:prstGeom>
            <a:solidFill>
              <a:srgbClr val="FFFFFF"/>
            </a:solidFill>
            <a:ln w="9525">
              <a:solidFill>
                <a:schemeClr val="tx1"/>
              </a:solidFill>
              <a:round/>
              <a:headEnd/>
              <a:tailEnd/>
            </a:ln>
          </p:spPr>
          <p:txBody>
            <a:bodyPr vert="horz" wrap="square" lIns="91440" tIns="45720" rIns="91440" bIns="45720" numCol="1" anchor="t" anchorCtr="0" compatLnSpc="1">
              <a:prstTxWarp prst="textNoShape">
                <a:avLst/>
              </a:prstTxWarp>
            </a:bodyPr>
            <a:lstStyle/>
            <a:p>
              <a:endParaRPr lang="en-GB">
                <a:solidFill>
                  <a:schemeClr val="bg1"/>
                </a:solidFill>
              </a:endParaRPr>
            </a:p>
          </p:txBody>
        </p:sp>
        <p:cxnSp>
          <p:nvCxnSpPr>
            <p:cNvPr id="16" name="AutoShape 4"/>
            <p:cNvCxnSpPr>
              <a:cxnSpLocks noChangeShapeType="1"/>
              <a:stCxn id="15" idx="4"/>
            </p:cNvCxnSpPr>
            <p:nvPr/>
          </p:nvCxnSpPr>
          <p:spPr bwMode="auto">
            <a:xfrm>
              <a:off x="7568" y="3285"/>
              <a:ext cx="1" cy="43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7" name="AutoShape 5"/>
            <p:cNvCxnSpPr>
              <a:cxnSpLocks noChangeShapeType="1"/>
            </p:cNvCxnSpPr>
            <p:nvPr/>
          </p:nvCxnSpPr>
          <p:spPr bwMode="auto">
            <a:xfrm>
              <a:off x="7380" y="3495"/>
              <a:ext cx="375"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8" name="AutoShape 6"/>
            <p:cNvCxnSpPr>
              <a:cxnSpLocks noChangeShapeType="1"/>
            </p:cNvCxnSpPr>
            <p:nvPr/>
          </p:nvCxnSpPr>
          <p:spPr bwMode="auto">
            <a:xfrm flipH="1">
              <a:off x="7380" y="3720"/>
              <a:ext cx="189" cy="21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9" name="AutoShape 7"/>
            <p:cNvCxnSpPr>
              <a:cxnSpLocks noChangeShapeType="1"/>
            </p:cNvCxnSpPr>
            <p:nvPr/>
          </p:nvCxnSpPr>
          <p:spPr bwMode="auto">
            <a:xfrm>
              <a:off x="7569" y="3720"/>
              <a:ext cx="186" cy="21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21" name="Group 2"/>
          <p:cNvGrpSpPr>
            <a:grpSpLocks/>
          </p:cNvGrpSpPr>
          <p:nvPr/>
        </p:nvGrpSpPr>
        <p:grpSpPr bwMode="auto">
          <a:xfrm rot="16200000">
            <a:off x="2837361" y="878241"/>
            <a:ext cx="368375" cy="1478549"/>
            <a:chOff x="7380" y="2977"/>
            <a:chExt cx="375" cy="953"/>
          </a:xfrm>
        </p:grpSpPr>
        <p:sp>
          <p:nvSpPr>
            <p:cNvPr id="22" name="Oval 3"/>
            <p:cNvSpPr>
              <a:spLocks noChangeArrowheads="1"/>
            </p:cNvSpPr>
            <p:nvPr/>
          </p:nvSpPr>
          <p:spPr bwMode="auto">
            <a:xfrm>
              <a:off x="7380" y="2977"/>
              <a:ext cx="375" cy="308"/>
            </a:xfrm>
            <a:prstGeom prst="ellipse">
              <a:avLst/>
            </a:prstGeom>
            <a:solidFill>
              <a:srgbClr val="FFFFFF"/>
            </a:solidFill>
            <a:ln w="9525">
              <a:solidFill>
                <a:schemeClr val="tx1"/>
              </a:solidFill>
              <a:round/>
              <a:headEnd/>
              <a:tailEnd/>
            </a:ln>
          </p:spPr>
          <p:txBody>
            <a:bodyPr vert="horz" wrap="square" lIns="91440" tIns="45720" rIns="91440" bIns="45720" numCol="1" anchor="t" anchorCtr="0" compatLnSpc="1">
              <a:prstTxWarp prst="textNoShape">
                <a:avLst/>
              </a:prstTxWarp>
            </a:bodyPr>
            <a:lstStyle/>
            <a:p>
              <a:endParaRPr lang="en-GB">
                <a:solidFill>
                  <a:schemeClr val="bg1"/>
                </a:solidFill>
              </a:endParaRPr>
            </a:p>
          </p:txBody>
        </p:sp>
        <p:cxnSp>
          <p:nvCxnSpPr>
            <p:cNvPr id="23" name="AutoShape 4"/>
            <p:cNvCxnSpPr>
              <a:cxnSpLocks noChangeShapeType="1"/>
              <a:stCxn id="22" idx="4"/>
            </p:cNvCxnSpPr>
            <p:nvPr/>
          </p:nvCxnSpPr>
          <p:spPr bwMode="auto">
            <a:xfrm>
              <a:off x="7568" y="3285"/>
              <a:ext cx="1" cy="43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4" name="AutoShape 5"/>
            <p:cNvCxnSpPr>
              <a:cxnSpLocks noChangeShapeType="1"/>
            </p:cNvCxnSpPr>
            <p:nvPr/>
          </p:nvCxnSpPr>
          <p:spPr bwMode="auto">
            <a:xfrm>
              <a:off x="7380" y="3495"/>
              <a:ext cx="375"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5" name="AutoShape 6"/>
            <p:cNvCxnSpPr>
              <a:cxnSpLocks noChangeShapeType="1"/>
            </p:cNvCxnSpPr>
            <p:nvPr/>
          </p:nvCxnSpPr>
          <p:spPr bwMode="auto">
            <a:xfrm flipH="1">
              <a:off x="7380" y="3720"/>
              <a:ext cx="189" cy="21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6" name="AutoShape 7"/>
            <p:cNvCxnSpPr>
              <a:cxnSpLocks noChangeShapeType="1"/>
            </p:cNvCxnSpPr>
            <p:nvPr/>
          </p:nvCxnSpPr>
          <p:spPr bwMode="auto">
            <a:xfrm>
              <a:off x="7569" y="3720"/>
              <a:ext cx="186" cy="21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sp>
        <p:nvSpPr>
          <p:cNvPr id="7" name="TextBox 6"/>
          <p:cNvSpPr txBox="1"/>
          <p:nvPr/>
        </p:nvSpPr>
        <p:spPr>
          <a:xfrm>
            <a:off x="3938026" y="1385799"/>
            <a:ext cx="2349975" cy="646331"/>
          </a:xfrm>
          <a:prstGeom prst="rect">
            <a:avLst/>
          </a:prstGeom>
          <a:noFill/>
        </p:spPr>
        <p:txBody>
          <a:bodyPr wrap="square" rtlCol="0">
            <a:spAutoFit/>
          </a:bodyPr>
          <a:lstStyle/>
          <a:p>
            <a:r>
              <a:rPr lang="en-GB" dirty="0"/>
              <a:t>Tom passed away on 30.6.16</a:t>
            </a:r>
          </a:p>
        </p:txBody>
      </p:sp>
      <p:sp>
        <p:nvSpPr>
          <p:cNvPr id="10" name="TextBox 9"/>
          <p:cNvSpPr txBox="1"/>
          <p:nvPr/>
        </p:nvSpPr>
        <p:spPr>
          <a:xfrm>
            <a:off x="8487561" y="4214302"/>
            <a:ext cx="1777941" cy="369332"/>
          </a:xfrm>
          <a:prstGeom prst="rect">
            <a:avLst/>
          </a:prstGeom>
          <a:noFill/>
        </p:spPr>
        <p:txBody>
          <a:bodyPr wrap="square" rtlCol="0">
            <a:spAutoFit/>
          </a:bodyPr>
          <a:lstStyle/>
          <a:p>
            <a:r>
              <a:rPr lang="en-GB" dirty="0"/>
              <a:t>Sally the wife</a:t>
            </a:r>
          </a:p>
        </p:txBody>
      </p:sp>
      <p:pic>
        <p:nvPicPr>
          <p:cNvPr id="27" name="Picture 26">
            <a:extLst>
              <a:ext uri="{FF2B5EF4-FFF2-40B4-BE49-F238E27FC236}">
                <a16:creationId xmlns:a16="http://schemas.microsoft.com/office/drawing/2014/main" id="{5463A69A-281C-499A-BB6C-A100A42FB6D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4268839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Answer 1 </a:t>
            </a:r>
          </a:p>
        </p:txBody>
      </p:sp>
      <p:sp>
        <p:nvSpPr>
          <p:cNvPr id="2" name="Content Placeholder 1"/>
          <p:cNvSpPr>
            <a:spLocks noGrp="1"/>
          </p:cNvSpPr>
          <p:nvPr>
            <p:ph type="body" sz="quarter" idx="13"/>
          </p:nvPr>
        </p:nvSpPr>
        <p:spPr>
          <a:xfrm>
            <a:off x="2209800" y="1916832"/>
            <a:ext cx="8153400" cy="2492990"/>
          </a:xfrm>
        </p:spPr>
        <p:txBody>
          <a:bodyPr/>
          <a:lstStyle/>
          <a:p>
            <a:pPr marL="0" lvl="2" indent="0">
              <a:buNone/>
            </a:pPr>
            <a:r>
              <a:rPr lang="en-GB" b="1" dirty="0">
                <a:solidFill>
                  <a:schemeClr val="bg1"/>
                </a:solidFill>
              </a:rPr>
              <a:t>IHT payable by the executor/ personal representative.</a:t>
            </a:r>
          </a:p>
          <a:p>
            <a:pPr marL="0" lvl="2" indent="0">
              <a:buNone/>
            </a:pPr>
            <a:r>
              <a:rPr lang="en-GB" b="1" dirty="0">
                <a:solidFill>
                  <a:schemeClr val="bg1"/>
                </a:solidFill>
              </a:rPr>
              <a:t>£70,000 (500,000 – 325,000) x 40% </a:t>
            </a:r>
          </a:p>
          <a:p>
            <a:pPr marL="0" lvl="2" indent="0">
              <a:buNone/>
            </a:pPr>
            <a:endParaRPr lang="en-GB" dirty="0">
              <a:solidFill>
                <a:schemeClr val="bg1"/>
              </a:solidFill>
            </a:endParaRPr>
          </a:p>
          <a:p>
            <a:pPr lvl="2"/>
            <a:r>
              <a:rPr lang="en-GB" dirty="0">
                <a:solidFill>
                  <a:schemeClr val="bg1"/>
                </a:solidFill>
              </a:rPr>
              <a:t>There are IHT implications on certain gifts made during a person’s lifetime, these are called lifetime transfers.</a:t>
            </a:r>
          </a:p>
          <a:p>
            <a:pPr lvl="2"/>
            <a:endParaRPr lang="en-GB" dirty="0">
              <a:solidFill>
                <a:schemeClr val="bg1"/>
              </a:solidFill>
            </a:endParaRPr>
          </a:p>
          <a:p>
            <a:pPr lvl="2"/>
            <a:r>
              <a:rPr lang="en-GB" dirty="0">
                <a:solidFill>
                  <a:schemeClr val="bg1"/>
                </a:solidFill>
              </a:rPr>
              <a:t>Lifetime gifts to a son, daughter, nephew, niece, grandson or grand-daughter are called potentially exempt transfers or PETs. </a:t>
            </a:r>
          </a:p>
        </p:txBody>
      </p:sp>
      <p:sp>
        <p:nvSpPr>
          <p:cNvPr id="4" name="Cube 3"/>
          <p:cNvSpPr/>
          <p:nvPr/>
        </p:nvSpPr>
        <p:spPr>
          <a:xfrm>
            <a:off x="4786273" y="2125426"/>
            <a:ext cx="3338423" cy="1915064"/>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bg1"/>
                </a:solidFill>
              </a:rPr>
              <a:t>£500,000</a:t>
            </a:r>
          </a:p>
        </p:txBody>
      </p:sp>
      <p:cxnSp>
        <p:nvCxnSpPr>
          <p:cNvPr id="5" name="Straight Arrow Connector 4"/>
          <p:cNvCxnSpPr/>
          <p:nvPr/>
        </p:nvCxnSpPr>
        <p:spPr>
          <a:xfrm flipH="1">
            <a:off x="3863753" y="3411856"/>
            <a:ext cx="648071"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8377664" y="3411856"/>
            <a:ext cx="718933"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2166854" y="2205796"/>
            <a:ext cx="1551770" cy="25516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HMRC receive the IHT from the executor of £Nil as this is an exempt legacy </a:t>
            </a:r>
            <a:r>
              <a:rPr lang="en-GB" dirty="0">
                <a:solidFill>
                  <a:schemeClr val="accent1"/>
                </a:solidFill>
              </a:rPr>
              <a:t>£</a:t>
            </a:r>
          </a:p>
        </p:txBody>
      </p:sp>
      <p:sp>
        <p:nvSpPr>
          <p:cNvPr id="9" name="TextBox 8"/>
          <p:cNvSpPr txBox="1"/>
          <p:nvPr/>
        </p:nvSpPr>
        <p:spPr>
          <a:xfrm>
            <a:off x="5432787" y="4191338"/>
            <a:ext cx="2406770" cy="369332"/>
          </a:xfrm>
          <a:prstGeom prst="rect">
            <a:avLst/>
          </a:prstGeom>
          <a:noFill/>
        </p:spPr>
        <p:txBody>
          <a:bodyPr wrap="square" rtlCol="0">
            <a:spAutoFit/>
          </a:bodyPr>
          <a:lstStyle/>
          <a:p>
            <a:r>
              <a:rPr lang="en-GB" dirty="0"/>
              <a:t>The Death Estate</a:t>
            </a:r>
          </a:p>
        </p:txBody>
      </p:sp>
      <p:grpSp>
        <p:nvGrpSpPr>
          <p:cNvPr id="14" name="Group 2"/>
          <p:cNvGrpSpPr>
            <a:grpSpLocks/>
          </p:cNvGrpSpPr>
          <p:nvPr/>
        </p:nvGrpSpPr>
        <p:grpSpPr bwMode="auto">
          <a:xfrm>
            <a:off x="9192345" y="2420889"/>
            <a:ext cx="368375" cy="1478549"/>
            <a:chOff x="7380" y="2977"/>
            <a:chExt cx="375" cy="953"/>
          </a:xfrm>
        </p:grpSpPr>
        <p:sp>
          <p:nvSpPr>
            <p:cNvPr id="15" name="Oval 3"/>
            <p:cNvSpPr>
              <a:spLocks noChangeArrowheads="1"/>
            </p:cNvSpPr>
            <p:nvPr/>
          </p:nvSpPr>
          <p:spPr bwMode="auto">
            <a:xfrm>
              <a:off x="7380" y="2977"/>
              <a:ext cx="375" cy="308"/>
            </a:xfrm>
            <a:prstGeom prst="ellipse">
              <a:avLst/>
            </a:prstGeom>
            <a:solidFill>
              <a:srgbClr val="FFFFFF"/>
            </a:solidFill>
            <a:ln w="9525">
              <a:solidFill>
                <a:schemeClr val="tx1"/>
              </a:solidFill>
              <a:round/>
              <a:headEnd/>
              <a:tailEnd/>
            </a:ln>
          </p:spPr>
          <p:txBody>
            <a:bodyPr vert="horz" wrap="square" lIns="91440" tIns="45720" rIns="91440" bIns="45720" numCol="1" anchor="t" anchorCtr="0" compatLnSpc="1">
              <a:prstTxWarp prst="textNoShape">
                <a:avLst/>
              </a:prstTxWarp>
            </a:bodyPr>
            <a:lstStyle/>
            <a:p>
              <a:endParaRPr lang="en-GB">
                <a:solidFill>
                  <a:schemeClr val="bg1"/>
                </a:solidFill>
              </a:endParaRPr>
            </a:p>
          </p:txBody>
        </p:sp>
        <p:cxnSp>
          <p:nvCxnSpPr>
            <p:cNvPr id="16" name="AutoShape 4"/>
            <p:cNvCxnSpPr>
              <a:cxnSpLocks noChangeShapeType="1"/>
              <a:stCxn id="15" idx="4"/>
            </p:cNvCxnSpPr>
            <p:nvPr/>
          </p:nvCxnSpPr>
          <p:spPr bwMode="auto">
            <a:xfrm>
              <a:off x="7568" y="3285"/>
              <a:ext cx="1" cy="43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7" name="AutoShape 5"/>
            <p:cNvCxnSpPr>
              <a:cxnSpLocks noChangeShapeType="1"/>
            </p:cNvCxnSpPr>
            <p:nvPr/>
          </p:nvCxnSpPr>
          <p:spPr bwMode="auto">
            <a:xfrm>
              <a:off x="7380" y="3495"/>
              <a:ext cx="375"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8" name="AutoShape 6"/>
            <p:cNvCxnSpPr>
              <a:cxnSpLocks noChangeShapeType="1"/>
            </p:cNvCxnSpPr>
            <p:nvPr/>
          </p:nvCxnSpPr>
          <p:spPr bwMode="auto">
            <a:xfrm flipH="1">
              <a:off x="7380" y="3720"/>
              <a:ext cx="189" cy="21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9" name="AutoShape 7"/>
            <p:cNvCxnSpPr>
              <a:cxnSpLocks noChangeShapeType="1"/>
            </p:cNvCxnSpPr>
            <p:nvPr/>
          </p:nvCxnSpPr>
          <p:spPr bwMode="auto">
            <a:xfrm>
              <a:off x="7569" y="3720"/>
              <a:ext cx="186" cy="21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21" name="Group 2"/>
          <p:cNvGrpSpPr>
            <a:grpSpLocks/>
          </p:cNvGrpSpPr>
          <p:nvPr/>
        </p:nvGrpSpPr>
        <p:grpSpPr bwMode="auto">
          <a:xfrm rot="16200000">
            <a:off x="2837361" y="878241"/>
            <a:ext cx="368375" cy="1478549"/>
            <a:chOff x="7380" y="2977"/>
            <a:chExt cx="375" cy="953"/>
          </a:xfrm>
        </p:grpSpPr>
        <p:sp>
          <p:nvSpPr>
            <p:cNvPr id="22" name="Oval 3"/>
            <p:cNvSpPr>
              <a:spLocks noChangeArrowheads="1"/>
            </p:cNvSpPr>
            <p:nvPr/>
          </p:nvSpPr>
          <p:spPr bwMode="auto">
            <a:xfrm>
              <a:off x="7380" y="2977"/>
              <a:ext cx="375" cy="308"/>
            </a:xfrm>
            <a:prstGeom prst="ellipse">
              <a:avLst/>
            </a:prstGeom>
            <a:solidFill>
              <a:srgbClr val="FFFFFF"/>
            </a:solidFill>
            <a:ln w="9525">
              <a:solidFill>
                <a:schemeClr val="tx1"/>
              </a:solidFill>
              <a:round/>
              <a:headEnd/>
              <a:tailEnd/>
            </a:ln>
          </p:spPr>
          <p:txBody>
            <a:bodyPr vert="horz" wrap="square" lIns="91440" tIns="45720" rIns="91440" bIns="45720" numCol="1" anchor="t" anchorCtr="0" compatLnSpc="1">
              <a:prstTxWarp prst="textNoShape">
                <a:avLst/>
              </a:prstTxWarp>
            </a:bodyPr>
            <a:lstStyle/>
            <a:p>
              <a:endParaRPr lang="en-GB">
                <a:solidFill>
                  <a:schemeClr val="bg1"/>
                </a:solidFill>
              </a:endParaRPr>
            </a:p>
          </p:txBody>
        </p:sp>
        <p:cxnSp>
          <p:nvCxnSpPr>
            <p:cNvPr id="23" name="AutoShape 4"/>
            <p:cNvCxnSpPr>
              <a:cxnSpLocks noChangeShapeType="1"/>
              <a:stCxn id="22" idx="4"/>
            </p:cNvCxnSpPr>
            <p:nvPr/>
          </p:nvCxnSpPr>
          <p:spPr bwMode="auto">
            <a:xfrm>
              <a:off x="7568" y="3285"/>
              <a:ext cx="1" cy="43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4" name="AutoShape 5"/>
            <p:cNvCxnSpPr>
              <a:cxnSpLocks noChangeShapeType="1"/>
            </p:cNvCxnSpPr>
            <p:nvPr/>
          </p:nvCxnSpPr>
          <p:spPr bwMode="auto">
            <a:xfrm>
              <a:off x="7380" y="3495"/>
              <a:ext cx="375"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5" name="AutoShape 6"/>
            <p:cNvCxnSpPr>
              <a:cxnSpLocks noChangeShapeType="1"/>
            </p:cNvCxnSpPr>
            <p:nvPr/>
          </p:nvCxnSpPr>
          <p:spPr bwMode="auto">
            <a:xfrm flipH="1">
              <a:off x="7380" y="3720"/>
              <a:ext cx="189" cy="21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6" name="AutoShape 7"/>
            <p:cNvCxnSpPr>
              <a:cxnSpLocks noChangeShapeType="1"/>
            </p:cNvCxnSpPr>
            <p:nvPr/>
          </p:nvCxnSpPr>
          <p:spPr bwMode="auto">
            <a:xfrm>
              <a:off x="7569" y="3720"/>
              <a:ext cx="186" cy="21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sp>
        <p:nvSpPr>
          <p:cNvPr id="7" name="TextBox 6"/>
          <p:cNvSpPr txBox="1"/>
          <p:nvPr/>
        </p:nvSpPr>
        <p:spPr>
          <a:xfrm>
            <a:off x="3938026" y="1385799"/>
            <a:ext cx="2349975" cy="646331"/>
          </a:xfrm>
          <a:prstGeom prst="rect">
            <a:avLst/>
          </a:prstGeom>
          <a:noFill/>
        </p:spPr>
        <p:txBody>
          <a:bodyPr wrap="square" rtlCol="0">
            <a:spAutoFit/>
          </a:bodyPr>
          <a:lstStyle/>
          <a:p>
            <a:r>
              <a:rPr lang="en-GB" dirty="0"/>
              <a:t>Tom passed away on 30.6.16</a:t>
            </a:r>
          </a:p>
        </p:txBody>
      </p:sp>
      <p:sp>
        <p:nvSpPr>
          <p:cNvPr id="10" name="TextBox 9"/>
          <p:cNvSpPr txBox="1"/>
          <p:nvPr/>
        </p:nvSpPr>
        <p:spPr>
          <a:xfrm>
            <a:off x="8487561" y="4214302"/>
            <a:ext cx="1777941" cy="369332"/>
          </a:xfrm>
          <a:prstGeom prst="rect">
            <a:avLst/>
          </a:prstGeom>
          <a:noFill/>
        </p:spPr>
        <p:txBody>
          <a:bodyPr wrap="square" rtlCol="0">
            <a:spAutoFit/>
          </a:bodyPr>
          <a:lstStyle/>
          <a:p>
            <a:r>
              <a:rPr lang="en-GB" dirty="0"/>
              <a:t>Sally the wife</a:t>
            </a:r>
          </a:p>
        </p:txBody>
      </p:sp>
      <p:sp>
        <p:nvSpPr>
          <p:cNvPr id="27" name="Oval 26"/>
          <p:cNvSpPr/>
          <p:nvPr/>
        </p:nvSpPr>
        <p:spPr>
          <a:xfrm>
            <a:off x="8377664" y="1168020"/>
            <a:ext cx="1822859" cy="1174220"/>
          </a:xfrm>
          <a:prstGeom prst="ellipse">
            <a:avLst/>
          </a:prstGeom>
          <a:solidFill>
            <a:schemeClr val="accent1"/>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Sally inherits £500,000</a:t>
            </a:r>
          </a:p>
        </p:txBody>
      </p:sp>
      <p:pic>
        <p:nvPicPr>
          <p:cNvPr id="28" name="Picture 27">
            <a:extLst>
              <a:ext uri="{FF2B5EF4-FFF2-40B4-BE49-F238E27FC236}">
                <a16:creationId xmlns:a16="http://schemas.microsoft.com/office/drawing/2014/main" id="{5357CF82-7322-44D6-9369-4D4F633F8E7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2154203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Answer 1</a:t>
            </a:r>
          </a:p>
        </p:txBody>
      </p:sp>
      <p:sp>
        <p:nvSpPr>
          <p:cNvPr id="2" name="Content Placeholder 1"/>
          <p:cNvSpPr>
            <a:spLocks noGrp="1"/>
          </p:cNvSpPr>
          <p:nvPr>
            <p:ph type="body" sz="quarter" idx="13"/>
          </p:nvPr>
        </p:nvSpPr>
        <p:spPr>
          <a:xfrm>
            <a:off x="2209800" y="1916833"/>
            <a:ext cx="8153400" cy="4930581"/>
          </a:xfrm>
        </p:spPr>
        <p:txBody>
          <a:bodyPr/>
          <a:lstStyle/>
          <a:p>
            <a:pPr lvl="2"/>
            <a:r>
              <a:rPr lang="en-GB" dirty="0"/>
              <a:t>Tom passed away on 30 June 2016 and his estate worth £500,000 was left to his wife, Sally. </a:t>
            </a:r>
          </a:p>
          <a:p>
            <a:pPr marL="0" lvl="2" indent="0">
              <a:buNone/>
            </a:pPr>
            <a:r>
              <a:rPr lang="en-GB" b="1" dirty="0"/>
              <a:t>How much will Sally inherit on the death of her husband?</a:t>
            </a:r>
          </a:p>
          <a:p>
            <a:pPr marL="0" lvl="2" indent="0">
              <a:buNone/>
            </a:pPr>
            <a:endParaRPr lang="en-GB" b="1" dirty="0"/>
          </a:p>
          <a:p>
            <a:pPr marL="0" lvl="2" indent="0">
              <a:buNone/>
            </a:pPr>
            <a:r>
              <a:rPr lang="en-GB" b="1" dirty="0">
                <a:solidFill>
                  <a:schemeClr val="bg1"/>
                </a:solidFill>
              </a:rPr>
              <a:t>The inheritance tax is paid by the executor, IHT only arises if the value of the chargeable estate exceeds the nil rate band at the time of the donors death. The nil rate band in 2016/17 is £325,000 and the death estate is £500,000.</a:t>
            </a:r>
          </a:p>
          <a:p>
            <a:pPr marL="0" lvl="2" indent="0">
              <a:buNone/>
            </a:pPr>
            <a:r>
              <a:rPr lang="en-GB" b="1" dirty="0">
                <a:solidFill>
                  <a:schemeClr val="bg1"/>
                </a:solidFill>
              </a:rPr>
              <a:t>IHT payable by the executor/ personal representative.</a:t>
            </a:r>
          </a:p>
          <a:p>
            <a:pPr marL="0" lvl="2" indent="0">
              <a:buNone/>
            </a:pPr>
            <a:r>
              <a:rPr lang="en-GB" b="1" dirty="0">
                <a:solidFill>
                  <a:schemeClr val="bg1"/>
                </a:solidFill>
              </a:rPr>
              <a:t>£70,000 (500,000 – 325,000) x 40% </a:t>
            </a:r>
          </a:p>
          <a:p>
            <a:pPr marL="0" lvl="2" indent="0">
              <a:buNone/>
            </a:pPr>
            <a:endParaRPr lang="en-GB" dirty="0">
              <a:solidFill>
                <a:schemeClr val="bg1"/>
              </a:solidFill>
            </a:endParaRPr>
          </a:p>
          <a:p>
            <a:pPr lvl="2"/>
            <a:r>
              <a:rPr lang="en-GB" dirty="0">
                <a:solidFill>
                  <a:schemeClr val="bg1"/>
                </a:solidFill>
              </a:rPr>
              <a:t>There are IHT implications on certain gifts made during a person’s lifetime, these are called lifetime transfers.</a:t>
            </a:r>
          </a:p>
          <a:p>
            <a:pPr lvl="2"/>
            <a:endParaRPr lang="en-GB" dirty="0">
              <a:solidFill>
                <a:schemeClr val="bg1"/>
              </a:solidFill>
            </a:endParaRPr>
          </a:p>
          <a:p>
            <a:pPr lvl="2"/>
            <a:r>
              <a:rPr lang="en-GB" dirty="0">
                <a:solidFill>
                  <a:schemeClr val="bg1"/>
                </a:solidFill>
              </a:rPr>
              <a:t>Lifetime gifts to a son, daughter, nephew, niece, grandson or grand-daughter are called potentially exempt transfers or PETs. </a:t>
            </a:r>
          </a:p>
        </p:txBody>
      </p:sp>
      <p:sp>
        <p:nvSpPr>
          <p:cNvPr id="4" name="Rectangle 3"/>
          <p:cNvSpPr/>
          <p:nvPr/>
        </p:nvSpPr>
        <p:spPr>
          <a:xfrm>
            <a:off x="2063552" y="2852936"/>
            <a:ext cx="7920880" cy="331236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GB" sz="2400" b="1" dirty="0"/>
              <a:t>The legacy to Tom’s wife is an exempt legacy such that no IHT is payable.</a:t>
            </a:r>
          </a:p>
          <a:p>
            <a:pPr marL="342900" indent="-342900">
              <a:buFont typeface="Arial" panose="020B0604020202020204" pitchFamily="34" charset="0"/>
              <a:buChar char="•"/>
            </a:pPr>
            <a:r>
              <a:rPr lang="en-GB" sz="2400" b="1" dirty="0">
                <a:solidFill>
                  <a:schemeClr val="accent1"/>
                </a:solidFill>
              </a:rPr>
              <a:t>Tom’s nil rate band is unused.</a:t>
            </a:r>
          </a:p>
          <a:p>
            <a:pPr marL="342900" indent="-342900">
              <a:buFont typeface="Arial" panose="020B0604020202020204" pitchFamily="34" charset="0"/>
              <a:buChar char="•"/>
            </a:pPr>
            <a:r>
              <a:rPr lang="en-GB" sz="2400" b="1" dirty="0">
                <a:solidFill>
                  <a:schemeClr val="accent1"/>
                </a:solidFill>
              </a:rPr>
              <a:t>Sally inherits £500,000</a:t>
            </a:r>
          </a:p>
          <a:p>
            <a:pPr marL="457200" indent="-457200">
              <a:buFont typeface="Arial" panose="020B0604020202020204" pitchFamily="34" charset="0"/>
              <a:buChar char="•"/>
            </a:pPr>
            <a:r>
              <a:rPr lang="en-GB" sz="2400" b="1" dirty="0">
                <a:solidFill>
                  <a:schemeClr val="accent1"/>
                </a:solidFill>
              </a:rPr>
              <a:t>which exceeds the £325,000 and so the excess is subject to IHT at the death rate of 40%.</a:t>
            </a:r>
          </a:p>
          <a:p>
            <a:pPr marL="457200" indent="-457200">
              <a:buFont typeface="Arial" panose="020B0604020202020204" pitchFamily="34" charset="0"/>
              <a:buChar char="•"/>
            </a:pPr>
            <a:endParaRPr lang="en-GB" sz="2800" b="1" dirty="0"/>
          </a:p>
        </p:txBody>
      </p:sp>
      <p:pic>
        <p:nvPicPr>
          <p:cNvPr id="5" name="Picture 4">
            <a:extLst>
              <a:ext uri="{FF2B5EF4-FFF2-40B4-BE49-F238E27FC236}">
                <a16:creationId xmlns:a16="http://schemas.microsoft.com/office/drawing/2014/main" id="{3EB300EA-4B48-441F-8245-C6162B5FB96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4432" y="5805264"/>
            <a:ext cx="1322064" cy="987021"/>
          </a:xfrm>
          <a:prstGeom prst="rect">
            <a:avLst/>
          </a:prstGeom>
        </p:spPr>
      </p:pic>
    </p:spTree>
    <p:extLst>
      <p:ext uri="{BB962C8B-B14F-4D97-AF65-F5344CB8AC3E}">
        <p14:creationId xmlns:p14="http://schemas.microsoft.com/office/powerpoint/2010/main" val="3889074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Answer 1</a:t>
            </a:r>
          </a:p>
        </p:txBody>
      </p:sp>
      <p:sp>
        <p:nvSpPr>
          <p:cNvPr id="2" name="Content Placeholder 1"/>
          <p:cNvSpPr>
            <a:spLocks noGrp="1"/>
          </p:cNvSpPr>
          <p:nvPr>
            <p:ph type="body" sz="quarter" idx="13"/>
          </p:nvPr>
        </p:nvSpPr>
        <p:spPr>
          <a:xfrm>
            <a:off x="2209800" y="1916833"/>
            <a:ext cx="8153400" cy="4930581"/>
          </a:xfrm>
        </p:spPr>
        <p:txBody>
          <a:bodyPr/>
          <a:lstStyle/>
          <a:p>
            <a:pPr lvl="2"/>
            <a:r>
              <a:rPr lang="en-GB" dirty="0"/>
              <a:t>Tom passed away on 30 June 2016 and his estate worth £500,000 was left to his wife, Sally. </a:t>
            </a:r>
            <a:endParaRPr lang="en-GB" b="1" dirty="0"/>
          </a:p>
          <a:p>
            <a:pPr marL="0" lvl="2" indent="0">
              <a:buNone/>
            </a:pPr>
            <a:r>
              <a:rPr lang="en-GB" b="1" dirty="0"/>
              <a:t>How much will Sally inherit on the death of her husband?</a:t>
            </a:r>
          </a:p>
          <a:p>
            <a:pPr marL="0" lvl="2" indent="0">
              <a:buNone/>
            </a:pPr>
            <a:endParaRPr lang="en-GB" b="1" dirty="0"/>
          </a:p>
          <a:p>
            <a:pPr marL="0" lvl="2" indent="0">
              <a:buNone/>
            </a:pPr>
            <a:r>
              <a:rPr lang="en-GB" b="1" dirty="0">
                <a:solidFill>
                  <a:schemeClr val="bg1"/>
                </a:solidFill>
              </a:rPr>
              <a:t>The inheritance tax is paid by the executor, IHT only arises if the value of the chargeable estate exceeds the nil rate band at the time of the donors death. The nil rate band in 2016/17 is £325,000 and the death estate is £500,000.</a:t>
            </a:r>
          </a:p>
          <a:p>
            <a:pPr marL="0" lvl="2" indent="0">
              <a:buNone/>
            </a:pPr>
            <a:r>
              <a:rPr lang="en-GB" b="1" dirty="0">
                <a:solidFill>
                  <a:schemeClr val="bg1"/>
                </a:solidFill>
              </a:rPr>
              <a:t>IHT payable by the executor/ personal representative.</a:t>
            </a:r>
          </a:p>
          <a:p>
            <a:pPr marL="0" lvl="2" indent="0">
              <a:buNone/>
            </a:pPr>
            <a:r>
              <a:rPr lang="en-GB" b="1" dirty="0">
                <a:solidFill>
                  <a:schemeClr val="bg1"/>
                </a:solidFill>
              </a:rPr>
              <a:t>£70,000 (500,000 – 325,000) x 40% </a:t>
            </a:r>
          </a:p>
          <a:p>
            <a:pPr marL="0" lvl="2" indent="0">
              <a:buNone/>
            </a:pPr>
            <a:endParaRPr lang="en-GB" dirty="0">
              <a:solidFill>
                <a:schemeClr val="bg1"/>
              </a:solidFill>
            </a:endParaRPr>
          </a:p>
          <a:p>
            <a:pPr lvl="2"/>
            <a:r>
              <a:rPr lang="en-GB" dirty="0">
                <a:solidFill>
                  <a:schemeClr val="bg1"/>
                </a:solidFill>
              </a:rPr>
              <a:t>There are IHT implications on certain gifts made during a person’s lifetime, these are called lifetime transfers.</a:t>
            </a:r>
          </a:p>
          <a:p>
            <a:pPr lvl="2"/>
            <a:endParaRPr lang="en-GB" dirty="0">
              <a:solidFill>
                <a:schemeClr val="bg1"/>
              </a:solidFill>
            </a:endParaRPr>
          </a:p>
          <a:p>
            <a:pPr lvl="2"/>
            <a:r>
              <a:rPr lang="en-GB" dirty="0">
                <a:solidFill>
                  <a:schemeClr val="bg1"/>
                </a:solidFill>
              </a:rPr>
              <a:t>Lifetime gifts to a son, daughter, nephew, niece, grandson or grand-daughter are called potentially exempt transfers or PETs. </a:t>
            </a:r>
          </a:p>
        </p:txBody>
      </p:sp>
      <p:sp>
        <p:nvSpPr>
          <p:cNvPr id="4" name="Rectangle 3"/>
          <p:cNvSpPr/>
          <p:nvPr/>
        </p:nvSpPr>
        <p:spPr>
          <a:xfrm>
            <a:off x="2063552" y="2852936"/>
            <a:ext cx="7920880" cy="331236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GB" sz="2400" b="1" dirty="0"/>
              <a:t>The legacy to Tom’s wife is an exempt legacy such that no IHT is payable.</a:t>
            </a:r>
          </a:p>
          <a:p>
            <a:pPr marL="342900" indent="-342900">
              <a:buFont typeface="Arial" panose="020B0604020202020204" pitchFamily="34" charset="0"/>
              <a:buChar char="•"/>
            </a:pPr>
            <a:r>
              <a:rPr lang="en-GB" sz="2400" b="1" dirty="0"/>
              <a:t>Tom’s nil rate band is unused.</a:t>
            </a:r>
          </a:p>
          <a:p>
            <a:pPr marL="342900" indent="-342900">
              <a:buFont typeface="Arial" panose="020B0604020202020204" pitchFamily="34" charset="0"/>
              <a:buChar char="•"/>
            </a:pPr>
            <a:r>
              <a:rPr lang="en-GB" sz="2400" b="1" dirty="0">
                <a:solidFill>
                  <a:schemeClr val="accent1"/>
                </a:solidFill>
              </a:rPr>
              <a:t>Sally inherits £500,000</a:t>
            </a:r>
          </a:p>
          <a:p>
            <a:pPr marL="457200" indent="-457200">
              <a:buFont typeface="Arial" panose="020B0604020202020204" pitchFamily="34" charset="0"/>
              <a:buChar char="•"/>
            </a:pPr>
            <a:r>
              <a:rPr lang="en-GB" sz="2400" b="1" dirty="0">
                <a:solidFill>
                  <a:schemeClr val="accent1"/>
                </a:solidFill>
              </a:rPr>
              <a:t>which exceeds the £325,000 and so the excess is subject to IHT at the death rate of 40%.</a:t>
            </a:r>
          </a:p>
          <a:p>
            <a:pPr marL="457200" indent="-457200">
              <a:buFont typeface="Arial" panose="020B0604020202020204" pitchFamily="34" charset="0"/>
              <a:buChar char="•"/>
            </a:pPr>
            <a:endParaRPr lang="en-GB" sz="2800" b="1" dirty="0"/>
          </a:p>
        </p:txBody>
      </p:sp>
      <p:pic>
        <p:nvPicPr>
          <p:cNvPr id="5" name="Picture 4">
            <a:extLst>
              <a:ext uri="{FF2B5EF4-FFF2-40B4-BE49-F238E27FC236}">
                <a16:creationId xmlns:a16="http://schemas.microsoft.com/office/drawing/2014/main" id="{5C30AF44-857B-42D3-ADF1-B930D7DDA71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4432" y="5722167"/>
            <a:ext cx="1322064" cy="987021"/>
          </a:xfrm>
          <a:prstGeom prst="rect">
            <a:avLst/>
          </a:prstGeom>
        </p:spPr>
      </p:pic>
    </p:spTree>
    <p:extLst>
      <p:ext uri="{BB962C8B-B14F-4D97-AF65-F5344CB8AC3E}">
        <p14:creationId xmlns:p14="http://schemas.microsoft.com/office/powerpoint/2010/main" val="394467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Answer 1</a:t>
            </a:r>
          </a:p>
        </p:txBody>
      </p:sp>
      <p:sp>
        <p:nvSpPr>
          <p:cNvPr id="2" name="Content Placeholder 1"/>
          <p:cNvSpPr>
            <a:spLocks noGrp="1"/>
          </p:cNvSpPr>
          <p:nvPr>
            <p:ph type="body" sz="quarter" idx="13"/>
          </p:nvPr>
        </p:nvSpPr>
        <p:spPr>
          <a:xfrm>
            <a:off x="2209800" y="1916833"/>
            <a:ext cx="8153400" cy="4930581"/>
          </a:xfrm>
        </p:spPr>
        <p:txBody>
          <a:bodyPr/>
          <a:lstStyle/>
          <a:p>
            <a:pPr lvl="2"/>
            <a:r>
              <a:rPr lang="en-GB" dirty="0"/>
              <a:t>Tom passed away on 30 June 2016 and his estate worth £500,000 was left to his wife, Sally. </a:t>
            </a:r>
          </a:p>
          <a:p>
            <a:pPr marL="0" lvl="2" indent="0">
              <a:buNone/>
            </a:pPr>
            <a:r>
              <a:rPr lang="en-GB" b="1" dirty="0"/>
              <a:t>How much will Sally inherit on the death of her husband?</a:t>
            </a:r>
          </a:p>
          <a:p>
            <a:pPr marL="0" lvl="2" indent="0">
              <a:buNone/>
            </a:pPr>
            <a:endParaRPr lang="en-GB" b="1" dirty="0"/>
          </a:p>
          <a:p>
            <a:pPr marL="0" lvl="2" indent="0">
              <a:buNone/>
            </a:pPr>
            <a:r>
              <a:rPr lang="en-GB" b="1" dirty="0">
                <a:solidFill>
                  <a:schemeClr val="bg1"/>
                </a:solidFill>
              </a:rPr>
              <a:t>The inheritance tax is paid by the executor, IHT only arises if the value of the chargeable estate exceeds the nil rate band at the time of the donors death. The nil rate band in 2016/17 is £325,000 and the death estate is £500,000.</a:t>
            </a:r>
          </a:p>
          <a:p>
            <a:pPr marL="0" lvl="2" indent="0">
              <a:buNone/>
            </a:pPr>
            <a:r>
              <a:rPr lang="en-GB" b="1" dirty="0">
                <a:solidFill>
                  <a:schemeClr val="bg1"/>
                </a:solidFill>
              </a:rPr>
              <a:t>IHT payable by the executor/ personal representative.</a:t>
            </a:r>
          </a:p>
          <a:p>
            <a:pPr marL="0" lvl="2" indent="0">
              <a:buNone/>
            </a:pPr>
            <a:r>
              <a:rPr lang="en-GB" b="1" dirty="0">
                <a:solidFill>
                  <a:schemeClr val="bg1"/>
                </a:solidFill>
              </a:rPr>
              <a:t>£70,000 (500,000 – 325,000) x 40% </a:t>
            </a:r>
          </a:p>
          <a:p>
            <a:pPr marL="0" lvl="2" indent="0">
              <a:buNone/>
            </a:pPr>
            <a:endParaRPr lang="en-GB" dirty="0">
              <a:solidFill>
                <a:schemeClr val="bg1"/>
              </a:solidFill>
            </a:endParaRPr>
          </a:p>
          <a:p>
            <a:pPr lvl="2"/>
            <a:r>
              <a:rPr lang="en-GB" dirty="0">
                <a:solidFill>
                  <a:schemeClr val="bg1"/>
                </a:solidFill>
              </a:rPr>
              <a:t>There are IHT implications on certain gifts made during a person’s lifetime, these are called lifetime transfers.</a:t>
            </a:r>
          </a:p>
          <a:p>
            <a:pPr lvl="2"/>
            <a:endParaRPr lang="en-GB" dirty="0">
              <a:solidFill>
                <a:schemeClr val="bg1"/>
              </a:solidFill>
            </a:endParaRPr>
          </a:p>
          <a:p>
            <a:pPr lvl="2"/>
            <a:r>
              <a:rPr lang="en-GB" dirty="0">
                <a:solidFill>
                  <a:schemeClr val="bg1"/>
                </a:solidFill>
              </a:rPr>
              <a:t>Lifetime gifts to a son, daughter, nephew, niece, grandson or grand-daughter are called potentially exempt transfers or PETs. </a:t>
            </a:r>
          </a:p>
        </p:txBody>
      </p:sp>
      <p:sp>
        <p:nvSpPr>
          <p:cNvPr id="4" name="Rectangle 3"/>
          <p:cNvSpPr/>
          <p:nvPr/>
        </p:nvSpPr>
        <p:spPr>
          <a:xfrm>
            <a:off x="2063552" y="2852936"/>
            <a:ext cx="7920880" cy="331236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GB" sz="2400" b="1" dirty="0"/>
              <a:t>The legacy to Tom’s wife is an exempt legacy such that no IHT is payable.</a:t>
            </a:r>
          </a:p>
          <a:p>
            <a:pPr marL="342900" indent="-342900">
              <a:buFont typeface="Arial" panose="020B0604020202020204" pitchFamily="34" charset="0"/>
              <a:buChar char="•"/>
            </a:pPr>
            <a:r>
              <a:rPr lang="en-GB" sz="2400" b="1" dirty="0"/>
              <a:t>Tom’s nil rate band is unused.</a:t>
            </a:r>
          </a:p>
          <a:p>
            <a:pPr marL="342900" indent="-342900">
              <a:buFont typeface="Arial" panose="020B0604020202020204" pitchFamily="34" charset="0"/>
              <a:buChar char="•"/>
            </a:pPr>
            <a:r>
              <a:rPr lang="en-GB" sz="2400" b="1" dirty="0"/>
              <a:t>Sally inherits £500,000.</a:t>
            </a:r>
          </a:p>
          <a:p>
            <a:pPr marL="457200" indent="-457200">
              <a:buFont typeface="Arial" panose="020B0604020202020204" pitchFamily="34" charset="0"/>
              <a:buChar char="•"/>
            </a:pPr>
            <a:r>
              <a:rPr lang="en-GB" sz="2400" b="1" dirty="0">
                <a:solidFill>
                  <a:schemeClr val="accent1"/>
                </a:solidFill>
              </a:rPr>
              <a:t>which exceeds the £325,000 and so the excess is subject to IHT at the death rate of 40%.</a:t>
            </a:r>
          </a:p>
          <a:p>
            <a:pPr marL="457200" indent="-457200">
              <a:buFont typeface="Arial" panose="020B0604020202020204" pitchFamily="34" charset="0"/>
              <a:buChar char="•"/>
            </a:pPr>
            <a:endParaRPr lang="en-GB" sz="2800" b="1" dirty="0"/>
          </a:p>
        </p:txBody>
      </p:sp>
      <p:pic>
        <p:nvPicPr>
          <p:cNvPr id="5" name="Picture 4">
            <a:extLst>
              <a:ext uri="{FF2B5EF4-FFF2-40B4-BE49-F238E27FC236}">
                <a16:creationId xmlns:a16="http://schemas.microsoft.com/office/drawing/2014/main" id="{FD022DF1-9362-4D3F-9891-CD5EFB8C6C3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4432" y="5805264"/>
            <a:ext cx="1322064" cy="987021"/>
          </a:xfrm>
          <a:prstGeom prst="rect">
            <a:avLst/>
          </a:prstGeom>
        </p:spPr>
      </p:pic>
    </p:spTree>
    <p:extLst>
      <p:ext uri="{BB962C8B-B14F-4D97-AF65-F5344CB8AC3E}">
        <p14:creationId xmlns:p14="http://schemas.microsoft.com/office/powerpoint/2010/main" val="658484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Answer 1</a:t>
            </a:r>
            <a:br>
              <a:rPr lang="en-GB" dirty="0"/>
            </a:br>
            <a:r>
              <a:rPr lang="en-GB" dirty="0"/>
              <a:t>Showing how much the wife inherits</a:t>
            </a:r>
          </a:p>
        </p:txBody>
      </p:sp>
      <p:graphicFrame>
        <p:nvGraphicFramePr>
          <p:cNvPr id="6" name="Table 5"/>
          <p:cNvGraphicFramePr>
            <a:graphicFrameLocks noGrp="1"/>
          </p:cNvGraphicFramePr>
          <p:nvPr>
            <p:extLst>
              <p:ext uri="{D42A27DB-BD31-4B8C-83A1-F6EECF244321}">
                <p14:modId xmlns:p14="http://schemas.microsoft.com/office/powerpoint/2010/main" val="354621448"/>
              </p:ext>
            </p:extLst>
          </p:nvPr>
        </p:nvGraphicFramePr>
        <p:xfrm>
          <a:off x="3627145" y="3024000"/>
          <a:ext cx="5472610" cy="1112520"/>
        </p:xfrm>
        <a:graphic>
          <a:graphicData uri="http://schemas.openxmlformats.org/drawingml/2006/table">
            <a:tbl>
              <a:tblPr firstRow="1" bandRow="1">
                <a:tableStyleId>{5C22544A-7EE6-4342-B048-85BDC9FD1C3A}</a:tableStyleId>
              </a:tblPr>
              <a:tblGrid>
                <a:gridCol w="2066478">
                  <a:extLst>
                    <a:ext uri="{9D8B030D-6E8A-4147-A177-3AD203B41FA5}">
                      <a16:colId xmlns:a16="http://schemas.microsoft.com/office/drawing/2014/main" val="20000"/>
                    </a:ext>
                  </a:extLst>
                </a:gridCol>
                <a:gridCol w="1137674">
                  <a:extLst>
                    <a:ext uri="{9D8B030D-6E8A-4147-A177-3AD203B41FA5}">
                      <a16:colId xmlns:a16="http://schemas.microsoft.com/office/drawing/2014/main" val="20001"/>
                    </a:ext>
                  </a:extLst>
                </a:gridCol>
                <a:gridCol w="1137674">
                  <a:extLst>
                    <a:ext uri="{9D8B030D-6E8A-4147-A177-3AD203B41FA5}">
                      <a16:colId xmlns:a16="http://schemas.microsoft.com/office/drawing/2014/main" val="20002"/>
                    </a:ext>
                  </a:extLst>
                </a:gridCol>
                <a:gridCol w="1130784">
                  <a:extLst>
                    <a:ext uri="{9D8B030D-6E8A-4147-A177-3AD203B41FA5}">
                      <a16:colId xmlns:a16="http://schemas.microsoft.com/office/drawing/2014/main" val="20003"/>
                    </a:ext>
                  </a:extLst>
                </a:gridCol>
              </a:tblGrid>
              <a:tr h="370840">
                <a:tc gridSpan="4">
                  <a:txBody>
                    <a:bodyPr/>
                    <a:lstStyle/>
                    <a:p>
                      <a:endParaRPr lang="en-GB" sz="1600" dirty="0">
                        <a:solidFill>
                          <a:schemeClr val="tx2"/>
                        </a:solidFill>
                      </a:endParaRPr>
                    </a:p>
                  </a:txBody>
                  <a:tcPr marL="54000" marR="54000" marT="54000" marB="54000">
                    <a:lnB w="19050" cap="flat" cmpd="sng" algn="ctr">
                      <a:solidFill>
                        <a:schemeClr val="accent1"/>
                      </a:solidFill>
                      <a:prstDash val="solid"/>
                      <a:round/>
                      <a:headEnd type="none" w="med" len="med"/>
                      <a:tailEnd type="none" w="med" len="med"/>
                    </a:lnB>
                    <a:noFill/>
                  </a:tcPr>
                </a:tc>
                <a:tc hMerge="1">
                  <a:txBody>
                    <a:bodyPr/>
                    <a:lstStyle/>
                    <a:p>
                      <a:endParaRPr lang="en-GB" sz="1600" dirty="0">
                        <a:solidFill>
                          <a:schemeClr val="tx2"/>
                        </a:solidFill>
                      </a:endParaRPr>
                    </a:p>
                  </a:txBody>
                  <a:tcPr>
                    <a:lnB w="19050" cap="flat" cmpd="sng" algn="ctr">
                      <a:solidFill>
                        <a:schemeClr val="accent1"/>
                      </a:solidFill>
                      <a:prstDash val="solid"/>
                      <a:round/>
                      <a:headEnd type="none" w="med" len="med"/>
                      <a:tailEnd type="none" w="med" len="med"/>
                    </a:lnB>
                    <a:noFill/>
                  </a:tcPr>
                </a:tc>
                <a:tc hMerge="1">
                  <a:txBody>
                    <a:bodyPr/>
                    <a:lstStyle/>
                    <a:p>
                      <a:endParaRPr lang="en-GB" sz="1600" dirty="0">
                        <a:solidFill>
                          <a:schemeClr val="tx2"/>
                        </a:solidFill>
                      </a:endParaRPr>
                    </a:p>
                  </a:txBody>
                  <a:tcPr>
                    <a:lnB w="19050" cap="flat" cmpd="sng" algn="ctr">
                      <a:solidFill>
                        <a:schemeClr val="accent1"/>
                      </a:solidFill>
                      <a:prstDash val="solid"/>
                      <a:round/>
                      <a:headEnd type="none" w="med" len="med"/>
                      <a:tailEnd type="none" w="med" len="med"/>
                    </a:lnB>
                    <a:noFill/>
                  </a:tcPr>
                </a:tc>
                <a:tc hMerge="1">
                  <a:txBody>
                    <a:bodyPr/>
                    <a:lstStyle/>
                    <a:p>
                      <a:endParaRPr lang="en-GB" sz="1600" dirty="0">
                        <a:solidFill>
                          <a:schemeClr val="tx2"/>
                        </a:solidFill>
                      </a:endParaRPr>
                    </a:p>
                  </a:txBody>
                  <a:tcPr>
                    <a:lnB w="1905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r>
                        <a:rPr lang="en-GB" sz="1600" dirty="0">
                          <a:solidFill>
                            <a:schemeClr val="tx1"/>
                          </a:solidFill>
                        </a:rPr>
                        <a:t>Total</a:t>
                      </a:r>
                      <a:r>
                        <a:rPr lang="en-GB" sz="1600" baseline="0" dirty="0">
                          <a:solidFill>
                            <a:schemeClr val="tx1"/>
                          </a:solidFill>
                        </a:rPr>
                        <a:t> estate</a:t>
                      </a:r>
                      <a:endParaRPr lang="en-GB" sz="1600" dirty="0">
                        <a:solidFill>
                          <a:schemeClr val="tx1"/>
                        </a:solidFill>
                      </a:endParaRP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algn="r"/>
                      <a:r>
                        <a:rPr lang="en-GB" sz="1600" dirty="0">
                          <a:solidFill>
                            <a:schemeClr val="tx1"/>
                          </a:solidFill>
                        </a:rPr>
                        <a:t>HM</a:t>
                      </a:r>
                      <a:r>
                        <a:rPr lang="en-GB" sz="1600" baseline="0" dirty="0">
                          <a:solidFill>
                            <a:schemeClr val="tx1"/>
                          </a:solidFill>
                        </a:rPr>
                        <a:t>RC</a:t>
                      </a:r>
                      <a:endParaRPr lang="en-GB" sz="1600" dirty="0">
                        <a:solidFill>
                          <a:schemeClr val="tx1"/>
                        </a:solidFill>
                      </a:endParaRP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GB" sz="1600" dirty="0">
                        <a:solidFill>
                          <a:schemeClr val="tx1"/>
                        </a:solidFill>
                      </a:endParaRP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rPr>
                        <a:t>Wife</a:t>
                      </a: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r>
                        <a:rPr lang="en-GB" sz="1600" dirty="0">
                          <a:solidFill>
                            <a:schemeClr val="tx1"/>
                          </a:solidFill>
                        </a:rPr>
                        <a:t>£500,000</a:t>
                      </a: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algn="r"/>
                      <a:r>
                        <a:rPr lang="en-GB" sz="1600" dirty="0">
                          <a:solidFill>
                            <a:schemeClr val="bg1"/>
                          </a:solidFill>
                        </a:rPr>
                        <a:t>£Nil</a:t>
                      </a: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GB" sz="1600" dirty="0">
                        <a:solidFill>
                          <a:schemeClr val="bg1"/>
                        </a:solidFill>
                      </a:endParaRP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dirty="0">
                          <a:solidFill>
                            <a:schemeClr val="bg1"/>
                          </a:solidFill>
                        </a:rPr>
                        <a:t>£500,000</a:t>
                      </a: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grpSp>
        <p:nvGrpSpPr>
          <p:cNvPr id="7" name="Group 6"/>
          <p:cNvGrpSpPr/>
          <p:nvPr/>
        </p:nvGrpSpPr>
        <p:grpSpPr>
          <a:xfrm>
            <a:off x="12199782" y="0"/>
            <a:ext cx="4500563" cy="6021288"/>
            <a:chOff x="9151782" y="3978000"/>
            <a:chExt cx="4500563" cy="6021288"/>
          </a:xfrm>
        </p:grpSpPr>
        <p:sp>
          <p:nvSpPr>
            <p:cNvPr id="8" name="Folded Corner 7"/>
            <p:cNvSpPr/>
            <p:nvPr/>
          </p:nvSpPr>
          <p:spPr>
            <a:xfrm>
              <a:off x="9151782" y="3978000"/>
              <a:ext cx="2880000" cy="3024000"/>
            </a:xfrm>
            <a:prstGeom prst="foldedCorne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1600" b="1" dirty="0">
                  <a:solidFill>
                    <a:schemeClr val="tx1"/>
                  </a:solidFill>
                </a:rPr>
                <a:t>Contents slide 2 columns</a:t>
              </a:r>
            </a:p>
            <a:p>
              <a:pPr marL="171450" indent="-171450">
                <a:spcAft>
                  <a:spcPts val="300"/>
                </a:spcAft>
                <a:buFont typeface="Arial" panose="020B0604020202020204" pitchFamily="34" charset="0"/>
                <a:buChar char="•"/>
              </a:pPr>
              <a:r>
                <a:rPr lang="en-GB" sz="1400" dirty="0">
                  <a:solidFill>
                    <a:schemeClr val="tx1"/>
                  </a:solidFill>
                </a:rPr>
                <a:t>This slide can also be used to present text and other content, such as tables or diagrams, side by side.</a:t>
              </a:r>
            </a:p>
            <a:p>
              <a:pPr marL="171450" indent="-171450">
                <a:spcAft>
                  <a:spcPts val="300"/>
                </a:spcAft>
                <a:buFont typeface="Arial" panose="020B0604020202020204" pitchFamily="34" charset="0"/>
                <a:buChar char="•"/>
              </a:pPr>
              <a:r>
                <a:rPr lang="en-US" sz="1400" dirty="0">
                  <a:solidFill>
                    <a:schemeClr val="tx1"/>
                  </a:solidFill>
                </a:rPr>
                <a:t>Remember to keep text to a minimum for maximum impact.</a:t>
              </a:r>
            </a:p>
            <a:p>
              <a:pPr marL="171450" indent="-171450">
                <a:spcAft>
                  <a:spcPts val="300"/>
                </a:spcAft>
                <a:buFont typeface="Arial" panose="020B0604020202020204" pitchFamily="34" charset="0"/>
                <a:buChar char="•"/>
              </a:pPr>
              <a:r>
                <a:rPr lang="en-US" sz="1400" dirty="0">
                  <a:solidFill>
                    <a:schemeClr val="tx1"/>
                  </a:solidFill>
                </a:rPr>
                <a:t>Use the Decrease list level and Increase list level buttons to toggle between the levels of text and maintain the correct template formatting. Avoid manual text formatting.</a:t>
              </a:r>
              <a:endParaRPr lang="en-GB" sz="1400" dirty="0">
                <a:solidFill>
                  <a:schemeClr val="tx1"/>
                </a:solidFill>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1782" y="6975101"/>
              <a:ext cx="4500563" cy="302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10" name="Picture 9">
            <a:extLst>
              <a:ext uri="{FF2B5EF4-FFF2-40B4-BE49-F238E27FC236}">
                <a16:creationId xmlns:a16="http://schemas.microsoft.com/office/drawing/2014/main" id="{19C61804-E05B-4813-B5AE-02C62EDD4D0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110306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Answer 1</a:t>
            </a:r>
            <a:br>
              <a:rPr lang="en-GB" dirty="0"/>
            </a:br>
            <a:r>
              <a:rPr lang="en-GB" dirty="0"/>
              <a:t>Showing how much the wife inherits</a:t>
            </a:r>
          </a:p>
        </p:txBody>
      </p:sp>
      <p:graphicFrame>
        <p:nvGraphicFramePr>
          <p:cNvPr id="6" name="Table 5"/>
          <p:cNvGraphicFramePr>
            <a:graphicFrameLocks noGrp="1"/>
          </p:cNvGraphicFramePr>
          <p:nvPr>
            <p:extLst>
              <p:ext uri="{D42A27DB-BD31-4B8C-83A1-F6EECF244321}">
                <p14:modId xmlns:p14="http://schemas.microsoft.com/office/powerpoint/2010/main" val="2972974221"/>
              </p:ext>
            </p:extLst>
          </p:nvPr>
        </p:nvGraphicFramePr>
        <p:xfrm>
          <a:off x="3627145" y="3024000"/>
          <a:ext cx="5472610" cy="1112520"/>
        </p:xfrm>
        <a:graphic>
          <a:graphicData uri="http://schemas.openxmlformats.org/drawingml/2006/table">
            <a:tbl>
              <a:tblPr firstRow="1" bandRow="1">
                <a:tableStyleId>{5C22544A-7EE6-4342-B048-85BDC9FD1C3A}</a:tableStyleId>
              </a:tblPr>
              <a:tblGrid>
                <a:gridCol w="2066478">
                  <a:extLst>
                    <a:ext uri="{9D8B030D-6E8A-4147-A177-3AD203B41FA5}">
                      <a16:colId xmlns:a16="http://schemas.microsoft.com/office/drawing/2014/main" val="20000"/>
                    </a:ext>
                  </a:extLst>
                </a:gridCol>
                <a:gridCol w="1137674">
                  <a:extLst>
                    <a:ext uri="{9D8B030D-6E8A-4147-A177-3AD203B41FA5}">
                      <a16:colId xmlns:a16="http://schemas.microsoft.com/office/drawing/2014/main" val="20001"/>
                    </a:ext>
                  </a:extLst>
                </a:gridCol>
                <a:gridCol w="1137674">
                  <a:extLst>
                    <a:ext uri="{9D8B030D-6E8A-4147-A177-3AD203B41FA5}">
                      <a16:colId xmlns:a16="http://schemas.microsoft.com/office/drawing/2014/main" val="20002"/>
                    </a:ext>
                  </a:extLst>
                </a:gridCol>
                <a:gridCol w="1130784">
                  <a:extLst>
                    <a:ext uri="{9D8B030D-6E8A-4147-A177-3AD203B41FA5}">
                      <a16:colId xmlns:a16="http://schemas.microsoft.com/office/drawing/2014/main" val="20003"/>
                    </a:ext>
                  </a:extLst>
                </a:gridCol>
              </a:tblGrid>
              <a:tr h="370840">
                <a:tc gridSpan="4">
                  <a:txBody>
                    <a:bodyPr/>
                    <a:lstStyle/>
                    <a:p>
                      <a:endParaRPr lang="en-GB" sz="1600" dirty="0">
                        <a:solidFill>
                          <a:schemeClr val="tx2"/>
                        </a:solidFill>
                      </a:endParaRPr>
                    </a:p>
                  </a:txBody>
                  <a:tcPr marL="54000" marR="54000" marT="54000" marB="54000">
                    <a:lnB w="19050" cap="flat" cmpd="sng" algn="ctr">
                      <a:solidFill>
                        <a:schemeClr val="accent1"/>
                      </a:solidFill>
                      <a:prstDash val="solid"/>
                      <a:round/>
                      <a:headEnd type="none" w="med" len="med"/>
                      <a:tailEnd type="none" w="med" len="med"/>
                    </a:lnB>
                    <a:noFill/>
                  </a:tcPr>
                </a:tc>
                <a:tc hMerge="1">
                  <a:txBody>
                    <a:bodyPr/>
                    <a:lstStyle/>
                    <a:p>
                      <a:endParaRPr lang="en-GB" sz="1600" dirty="0">
                        <a:solidFill>
                          <a:schemeClr val="tx2"/>
                        </a:solidFill>
                      </a:endParaRPr>
                    </a:p>
                  </a:txBody>
                  <a:tcPr>
                    <a:lnB w="19050" cap="flat" cmpd="sng" algn="ctr">
                      <a:solidFill>
                        <a:schemeClr val="accent1"/>
                      </a:solidFill>
                      <a:prstDash val="solid"/>
                      <a:round/>
                      <a:headEnd type="none" w="med" len="med"/>
                      <a:tailEnd type="none" w="med" len="med"/>
                    </a:lnB>
                    <a:noFill/>
                  </a:tcPr>
                </a:tc>
                <a:tc hMerge="1">
                  <a:txBody>
                    <a:bodyPr/>
                    <a:lstStyle/>
                    <a:p>
                      <a:endParaRPr lang="en-GB" sz="1600" dirty="0">
                        <a:solidFill>
                          <a:schemeClr val="tx2"/>
                        </a:solidFill>
                      </a:endParaRPr>
                    </a:p>
                  </a:txBody>
                  <a:tcPr>
                    <a:lnB w="19050" cap="flat" cmpd="sng" algn="ctr">
                      <a:solidFill>
                        <a:schemeClr val="accent1"/>
                      </a:solidFill>
                      <a:prstDash val="solid"/>
                      <a:round/>
                      <a:headEnd type="none" w="med" len="med"/>
                      <a:tailEnd type="none" w="med" len="med"/>
                    </a:lnB>
                    <a:noFill/>
                  </a:tcPr>
                </a:tc>
                <a:tc hMerge="1">
                  <a:txBody>
                    <a:bodyPr/>
                    <a:lstStyle/>
                    <a:p>
                      <a:endParaRPr lang="en-GB" sz="1600" dirty="0">
                        <a:solidFill>
                          <a:schemeClr val="tx2"/>
                        </a:solidFill>
                      </a:endParaRPr>
                    </a:p>
                  </a:txBody>
                  <a:tcPr>
                    <a:lnB w="1905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r>
                        <a:rPr lang="en-GB" sz="1600" dirty="0">
                          <a:solidFill>
                            <a:schemeClr val="tx1"/>
                          </a:solidFill>
                        </a:rPr>
                        <a:t>Total</a:t>
                      </a:r>
                      <a:r>
                        <a:rPr lang="en-GB" sz="1600" baseline="0" dirty="0">
                          <a:solidFill>
                            <a:schemeClr val="tx1"/>
                          </a:solidFill>
                        </a:rPr>
                        <a:t> estate</a:t>
                      </a:r>
                      <a:endParaRPr lang="en-GB" sz="1600" dirty="0">
                        <a:solidFill>
                          <a:schemeClr val="tx1"/>
                        </a:solidFill>
                      </a:endParaRP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algn="r"/>
                      <a:r>
                        <a:rPr lang="en-GB" sz="1600" dirty="0">
                          <a:solidFill>
                            <a:schemeClr val="tx1"/>
                          </a:solidFill>
                        </a:rPr>
                        <a:t>HM</a:t>
                      </a:r>
                      <a:r>
                        <a:rPr lang="en-GB" sz="1600" baseline="0" dirty="0">
                          <a:solidFill>
                            <a:schemeClr val="tx1"/>
                          </a:solidFill>
                        </a:rPr>
                        <a:t>RC</a:t>
                      </a:r>
                      <a:endParaRPr lang="en-GB" sz="1600" dirty="0">
                        <a:solidFill>
                          <a:schemeClr val="tx1"/>
                        </a:solidFill>
                      </a:endParaRP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GB" sz="1600" dirty="0">
                        <a:solidFill>
                          <a:schemeClr val="tx1"/>
                        </a:solidFill>
                      </a:endParaRP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rPr>
                        <a:t>Wife</a:t>
                      </a: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r>
                        <a:rPr lang="en-GB" sz="1600" dirty="0">
                          <a:solidFill>
                            <a:schemeClr val="tx1"/>
                          </a:solidFill>
                        </a:rPr>
                        <a:t>£500,000</a:t>
                      </a: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algn="r"/>
                      <a:r>
                        <a:rPr lang="en-GB" sz="1600" dirty="0">
                          <a:solidFill>
                            <a:schemeClr val="tx1"/>
                          </a:solidFill>
                        </a:rPr>
                        <a:t>£Nil</a:t>
                      </a: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GB" sz="1600" dirty="0">
                        <a:solidFill>
                          <a:schemeClr val="tx1"/>
                        </a:solidFill>
                      </a:endParaRP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dirty="0">
                          <a:solidFill>
                            <a:schemeClr val="bg1"/>
                          </a:solidFill>
                        </a:rPr>
                        <a:t>£500,000</a:t>
                      </a: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grpSp>
        <p:nvGrpSpPr>
          <p:cNvPr id="7" name="Group 6"/>
          <p:cNvGrpSpPr/>
          <p:nvPr/>
        </p:nvGrpSpPr>
        <p:grpSpPr>
          <a:xfrm>
            <a:off x="12199782" y="0"/>
            <a:ext cx="4500563" cy="6021288"/>
            <a:chOff x="9151782" y="3978000"/>
            <a:chExt cx="4500563" cy="6021288"/>
          </a:xfrm>
        </p:grpSpPr>
        <p:sp>
          <p:nvSpPr>
            <p:cNvPr id="8" name="Folded Corner 7"/>
            <p:cNvSpPr/>
            <p:nvPr/>
          </p:nvSpPr>
          <p:spPr>
            <a:xfrm>
              <a:off x="9151782" y="3978000"/>
              <a:ext cx="2880000" cy="3024000"/>
            </a:xfrm>
            <a:prstGeom prst="foldedCorne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1600" b="1" dirty="0">
                  <a:solidFill>
                    <a:schemeClr val="tx1"/>
                  </a:solidFill>
                </a:rPr>
                <a:t>Contents slide 2 columns</a:t>
              </a:r>
            </a:p>
            <a:p>
              <a:pPr marL="171450" indent="-171450">
                <a:spcAft>
                  <a:spcPts val="300"/>
                </a:spcAft>
                <a:buFont typeface="Arial" panose="020B0604020202020204" pitchFamily="34" charset="0"/>
                <a:buChar char="•"/>
              </a:pPr>
              <a:r>
                <a:rPr lang="en-GB" sz="1400" dirty="0">
                  <a:solidFill>
                    <a:schemeClr val="tx1"/>
                  </a:solidFill>
                </a:rPr>
                <a:t>This slide can also be used to present text and other content, such as tables or diagrams, side by side.</a:t>
              </a:r>
            </a:p>
            <a:p>
              <a:pPr marL="171450" indent="-171450">
                <a:spcAft>
                  <a:spcPts val="300"/>
                </a:spcAft>
                <a:buFont typeface="Arial" panose="020B0604020202020204" pitchFamily="34" charset="0"/>
                <a:buChar char="•"/>
              </a:pPr>
              <a:r>
                <a:rPr lang="en-US" sz="1400" dirty="0">
                  <a:solidFill>
                    <a:schemeClr val="tx1"/>
                  </a:solidFill>
                </a:rPr>
                <a:t>Remember to keep text to a minimum for maximum impact.</a:t>
              </a:r>
            </a:p>
            <a:p>
              <a:pPr marL="171450" indent="-171450">
                <a:spcAft>
                  <a:spcPts val="300"/>
                </a:spcAft>
                <a:buFont typeface="Arial" panose="020B0604020202020204" pitchFamily="34" charset="0"/>
                <a:buChar char="•"/>
              </a:pPr>
              <a:r>
                <a:rPr lang="en-US" sz="1400" dirty="0">
                  <a:solidFill>
                    <a:schemeClr val="tx1"/>
                  </a:solidFill>
                </a:rPr>
                <a:t>Use the Decrease list level and Increase list level buttons to toggle between the levels of text and maintain the correct template formatting. Avoid manual text formatting.</a:t>
              </a:r>
              <a:endParaRPr lang="en-GB" sz="1400" dirty="0">
                <a:solidFill>
                  <a:schemeClr val="tx1"/>
                </a:solidFill>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1782" y="6975101"/>
              <a:ext cx="4500563" cy="302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10" name="Picture 9">
            <a:extLst>
              <a:ext uri="{FF2B5EF4-FFF2-40B4-BE49-F238E27FC236}">
                <a16:creationId xmlns:a16="http://schemas.microsoft.com/office/drawing/2014/main" id="{8F7B0298-FA66-4D02-851B-EA8E68D9CA5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753116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Answer 1</a:t>
            </a:r>
            <a:br>
              <a:rPr lang="en-GB" dirty="0"/>
            </a:br>
            <a:r>
              <a:rPr lang="en-GB" dirty="0"/>
              <a:t>Showing how much the wife inherits</a:t>
            </a:r>
          </a:p>
        </p:txBody>
      </p:sp>
      <p:graphicFrame>
        <p:nvGraphicFramePr>
          <p:cNvPr id="6" name="Table 5"/>
          <p:cNvGraphicFramePr>
            <a:graphicFrameLocks noGrp="1"/>
          </p:cNvGraphicFramePr>
          <p:nvPr>
            <p:extLst/>
          </p:nvPr>
        </p:nvGraphicFramePr>
        <p:xfrm>
          <a:off x="3627145" y="3024000"/>
          <a:ext cx="5472610" cy="1112520"/>
        </p:xfrm>
        <a:graphic>
          <a:graphicData uri="http://schemas.openxmlformats.org/drawingml/2006/table">
            <a:tbl>
              <a:tblPr firstRow="1" bandRow="1">
                <a:tableStyleId>{5C22544A-7EE6-4342-B048-85BDC9FD1C3A}</a:tableStyleId>
              </a:tblPr>
              <a:tblGrid>
                <a:gridCol w="2066478">
                  <a:extLst>
                    <a:ext uri="{9D8B030D-6E8A-4147-A177-3AD203B41FA5}">
                      <a16:colId xmlns:a16="http://schemas.microsoft.com/office/drawing/2014/main" val="20000"/>
                    </a:ext>
                  </a:extLst>
                </a:gridCol>
                <a:gridCol w="1137674">
                  <a:extLst>
                    <a:ext uri="{9D8B030D-6E8A-4147-A177-3AD203B41FA5}">
                      <a16:colId xmlns:a16="http://schemas.microsoft.com/office/drawing/2014/main" val="20001"/>
                    </a:ext>
                  </a:extLst>
                </a:gridCol>
                <a:gridCol w="1137674">
                  <a:extLst>
                    <a:ext uri="{9D8B030D-6E8A-4147-A177-3AD203B41FA5}">
                      <a16:colId xmlns:a16="http://schemas.microsoft.com/office/drawing/2014/main" val="20002"/>
                    </a:ext>
                  </a:extLst>
                </a:gridCol>
                <a:gridCol w="1130784">
                  <a:extLst>
                    <a:ext uri="{9D8B030D-6E8A-4147-A177-3AD203B41FA5}">
                      <a16:colId xmlns:a16="http://schemas.microsoft.com/office/drawing/2014/main" val="20003"/>
                    </a:ext>
                  </a:extLst>
                </a:gridCol>
              </a:tblGrid>
              <a:tr h="370840">
                <a:tc gridSpan="4">
                  <a:txBody>
                    <a:bodyPr/>
                    <a:lstStyle/>
                    <a:p>
                      <a:endParaRPr lang="en-GB" sz="1600" dirty="0">
                        <a:solidFill>
                          <a:schemeClr val="tx2"/>
                        </a:solidFill>
                      </a:endParaRPr>
                    </a:p>
                  </a:txBody>
                  <a:tcPr marL="54000" marR="54000" marT="54000" marB="54000">
                    <a:lnB w="19050" cap="flat" cmpd="sng" algn="ctr">
                      <a:solidFill>
                        <a:schemeClr val="accent1"/>
                      </a:solidFill>
                      <a:prstDash val="solid"/>
                      <a:round/>
                      <a:headEnd type="none" w="med" len="med"/>
                      <a:tailEnd type="none" w="med" len="med"/>
                    </a:lnB>
                    <a:noFill/>
                  </a:tcPr>
                </a:tc>
                <a:tc hMerge="1">
                  <a:txBody>
                    <a:bodyPr/>
                    <a:lstStyle/>
                    <a:p>
                      <a:endParaRPr lang="en-GB" sz="1600" dirty="0">
                        <a:solidFill>
                          <a:schemeClr val="tx2"/>
                        </a:solidFill>
                      </a:endParaRPr>
                    </a:p>
                  </a:txBody>
                  <a:tcPr>
                    <a:lnB w="19050" cap="flat" cmpd="sng" algn="ctr">
                      <a:solidFill>
                        <a:schemeClr val="accent1"/>
                      </a:solidFill>
                      <a:prstDash val="solid"/>
                      <a:round/>
                      <a:headEnd type="none" w="med" len="med"/>
                      <a:tailEnd type="none" w="med" len="med"/>
                    </a:lnB>
                    <a:noFill/>
                  </a:tcPr>
                </a:tc>
                <a:tc hMerge="1">
                  <a:txBody>
                    <a:bodyPr/>
                    <a:lstStyle/>
                    <a:p>
                      <a:endParaRPr lang="en-GB" sz="1600" dirty="0">
                        <a:solidFill>
                          <a:schemeClr val="tx2"/>
                        </a:solidFill>
                      </a:endParaRPr>
                    </a:p>
                  </a:txBody>
                  <a:tcPr>
                    <a:lnB w="19050" cap="flat" cmpd="sng" algn="ctr">
                      <a:solidFill>
                        <a:schemeClr val="accent1"/>
                      </a:solidFill>
                      <a:prstDash val="solid"/>
                      <a:round/>
                      <a:headEnd type="none" w="med" len="med"/>
                      <a:tailEnd type="none" w="med" len="med"/>
                    </a:lnB>
                    <a:noFill/>
                  </a:tcPr>
                </a:tc>
                <a:tc hMerge="1">
                  <a:txBody>
                    <a:bodyPr/>
                    <a:lstStyle/>
                    <a:p>
                      <a:endParaRPr lang="en-GB" sz="1600" dirty="0">
                        <a:solidFill>
                          <a:schemeClr val="tx2"/>
                        </a:solidFill>
                      </a:endParaRPr>
                    </a:p>
                  </a:txBody>
                  <a:tcPr>
                    <a:lnB w="1905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r>
                        <a:rPr lang="en-GB" sz="1600" dirty="0">
                          <a:solidFill>
                            <a:schemeClr val="tx1"/>
                          </a:solidFill>
                        </a:rPr>
                        <a:t>Total</a:t>
                      </a:r>
                      <a:r>
                        <a:rPr lang="en-GB" sz="1600" baseline="0" dirty="0">
                          <a:solidFill>
                            <a:schemeClr val="tx1"/>
                          </a:solidFill>
                        </a:rPr>
                        <a:t> estate</a:t>
                      </a:r>
                      <a:endParaRPr lang="en-GB" sz="1600" dirty="0">
                        <a:solidFill>
                          <a:schemeClr val="tx1"/>
                        </a:solidFill>
                      </a:endParaRP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algn="r"/>
                      <a:r>
                        <a:rPr lang="en-GB" sz="1600" dirty="0">
                          <a:solidFill>
                            <a:schemeClr val="tx1"/>
                          </a:solidFill>
                        </a:rPr>
                        <a:t>HM</a:t>
                      </a:r>
                      <a:r>
                        <a:rPr lang="en-GB" sz="1600" baseline="0" dirty="0">
                          <a:solidFill>
                            <a:schemeClr val="tx1"/>
                          </a:solidFill>
                        </a:rPr>
                        <a:t>RC</a:t>
                      </a:r>
                      <a:endParaRPr lang="en-GB" sz="1600" dirty="0">
                        <a:solidFill>
                          <a:schemeClr val="tx1"/>
                        </a:solidFill>
                      </a:endParaRP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GB" sz="1600" dirty="0">
                        <a:solidFill>
                          <a:schemeClr val="tx1"/>
                        </a:solidFill>
                      </a:endParaRP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rPr>
                        <a:t>Wife</a:t>
                      </a: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r>
                        <a:rPr lang="en-GB" sz="1600" dirty="0">
                          <a:solidFill>
                            <a:schemeClr val="tx1"/>
                          </a:solidFill>
                        </a:rPr>
                        <a:t>£500,000</a:t>
                      </a: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algn="r"/>
                      <a:r>
                        <a:rPr lang="en-GB" sz="1600" dirty="0">
                          <a:solidFill>
                            <a:schemeClr val="tx1"/>
                          </a:solidFill>
                        </a:rPr>
                        <a:t>£Nil</a:t>
                      </a: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GB" sz="1600" dirty="0">
                        <a:solidFill>
                          <a:schemeClr val="tx1"/>
                        </a:solidFill>
                      </a:endParaRP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rPr>
                        <a:t>£500,000</a:t>
                      </a: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grpSp>
        <p:nvGrpSpPr>
          <p:cNvPr id="7" name="Group 6"/>
          <p:cNvGrpSpPr/>
          <p:nvPr/>
        </p:nvGrpSpPr>
        <p:grpSpPr>
          <a:xfrm>
            <a:off x="12199782" y="0"/>
            <a:ext cx="4500563" cy="6021288"/>
            <a:chOff x="9151782" y="3978000"/>
            <a:chExt cx="4500563" cy="6021288"/>
          </a:xfrm>
        </p:grpSpPr>
        <p:sp>
          <p:nvSpPr>
            <p:cNvPr id="8" name="Folded Corner 7"/>
            <p:cNvSpPr/>
            <p:nvPr/>
          </p:nvSpPr>
          <p:spPr>
            <a:xfrm>
              <a:off x="9151782" y="3978000"/>
              <a:ext cx="2880000" cy="3024000"/>
            </a:xfrm>
            <a:prstGeom prst="foldedCorne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1600" b="1" dirty="0">
                  <a:solidFill>
                    <a:schemeClr val="tx1"/>
                  </a:solidFill>
                </a:rPr>
                <a:t>Contents slide 2 columns</a:t>
              </a:r>
            </a:p>
            <a:p>
              <a:pPr marL="171450" indent="-171450">
                <a:spcAft>
                  <a:spcPts val="300"/>
                </a:spcAft>
                <a:buFont typeface="Arial" panose="020B0604020202020204" pitchFamily="34" charset="0"/>
                <a:buChar char="•"/>
              </a:pPr>
              <a:r>
                <a:rPr lang="en-GB" sz="1400" dirty="0">
                  <a:solidFill>
                    <a:schemeClr val="tx1"/>
                  </a:solidFill>
                </a:rPr>
                <a:t>This slide can also be used to present text and other content, such as tables or diagrams, side by side.</a:t>
              </a:r>
            </a:p>
            <a:p>
              <a:pPr marL="171450" indent="-171450">
                <a:spcAft>
                  <a:spcPts val="300"/>
                </a:spcAft>
                <a:buFont typeface="Arial" panose="020B0604020202020204" pitchFamily="34" charset="0"/>
                <a:buChar char="•"/>
              </a:pPr>
              <a:r>
                <a:rPr lang="en-US" sz="1400" dirty="0">
                  <a:solidFill>
                    <a:schemeClr val="tx1"/>
                  </a:solidFill>
                </a:rPr>
                <a:t>Remember to keep text to a minimum for maximum impact.</a:t>
              </a:r>
            </a:p>
            <a:p>
              <a:pPr marL="171450" indent="-171450">
                <a:spcAft>
                  <a:spcPts val="300"/>
                </a:spcAft>
                <a:buFont typeface="Arial" panose="020B0604020202020204" pitchFamily="34" charset="0"/>
                <a:buChar char="•"/>
              </a:pPr>
              <a:r>
                <a:rPr lang="en-US" sz="1400" dirty="0">
                  <a:solidFill>
                    <a:schemeClr val="tx1"/>
                  </a:solidFill>
                </a:rPr>
                <a:t>Use the Decrease list level and Increase list level buttons to toggle between the levels of text and maintain the correct template formatting. Avoid manual text formatting.</a:t>
              </a:r>
              <a:endParaRPr lang="en-GB" sz="1400" dirty="0">
                <a:solidFill>
                  <a:schemeClr val="tx1"/>
                </a:solidFill>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1782" y="6975101"/>
              <a:ext cx="4500563" cy="302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10" name="Picture 9">
            <a:extLst>
              <a:ext uri="{FF2B5EF4-FFF2-40B4-BE49-F238E27FC236}">
                <a16:creationId xmlns:a16="http://schemas.microsoft.com/office/drawing/2014/main" id="{92C92FE9-8AB1-4138-AD4D-C9AAE01C25A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2394357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H:\Marketing\AAT Publications\2015\Internal\Templates update\Images\49751_flipped.jpg"/>
          <p:cNvPicPr>
            <a:picLocks noGrp="1" noChangeAspect="1" noChangeArrowheads="1"/>
          </p:cNvPicPr>
          <p:nvPr>
            <p:ph type="pic" sz="quarter" idx="15"/>
          </p:nvPr>
        </p:nvPicPr>
        <p:blipFill>
          <a:blip r:embed="rId3" cstate="screen">
            <a:extLst>
              <a:ext uri="{28A0092B-C50C-407E-A947-70E740481C1C}">
                <a14:useLocalDpi xmlns:a14="http://schemas.microsoft.com/office/drawing/2010/main"/>
              </a:ext>
            </a:extLst>
          </a:blip>
          <a:srcRect t="129" b="129"/>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2514600" y="287338"/>
            <a:ext cx="4191000" cy="4665662"/>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lstStyle/>
          <a:p>
            <a:pPr algn="ctr"/>
            <a:endParaRPr lang="en-GB" dirty="0"/>
          </a:p>
        </p:txBody>
      </p:sp>
      <p:sp>
        <p:nvSpPr>
          <p:cNvPr id="3" name="Title 2"/>
          <p:cNvSpPr>
            <a:spLocks noGrp="1"/>
          </p:cNvSpPr>
          <p:nvPr>
            <p:ph type="title"/>
          </p:nvPr>
        </p:nvSpPr>
        <p:spPr>
          <a:xfrm>
            <a:off x="2743200" y="31708"/>
            <a:ext cx="10160000" cy="1477962"/>
          </a:xfrm>
        </p:spPr>
        <p:txBody>
          <a:bodyPr/>
          <a:lstStyle/>
          <a:p>
            <a:r>
              <a:rPr lang="en-GB" dirty="0"/>
              <a:t>Contents</a:t>
            </a:r>
          </a:p>
        </p:txBody>
      </p:sp>
      <p:graphicFrame>
        <p:nvGraphicFramePr>
          <p:cNvPr id="14" name="Table Placeholder 5"/>
          <p:cNvGraphicFramePr>
            <a:graphicFrameLocks noGrp="1"/>
          </p:cNvGraphicFramePr>
          <p:nvPr>
            <p:ph type="tbl" sz="quarter" idx="13"/>
            <p:extLst>
              <p:ext uri="{D42A27DB-BD31-4B8C-83A1-F6EECF244321}">
                <p14:modId xmlns:p14="http://schemas.microsoft.com/office/powerpoint/2010/main" val="3020295851"/>
              </p:ext>
            </p:extLst>
          </p:nvPr>
        </p:nvGraphicFramePr>
        <p:xfrm>
          <a:off x="2743200" y="1124744"/>
          <a:ext cx="3697600" cy="3828942"/>
        </p:xfrm>
        <a:graphic>
          <a:graphicData uri="http://schemas.openxmlformats.org/drawingml/2006/table">
            <a:tbl>
              <a:tblPr firstRow="1" bandRow="1">
                <a:tableStyleId>{0E3FDE45-AF77-4B5C-9715-49D594BDF05E}</a:tableStyleId>
              </a:tblPr>
              <a:tblGrid>
                <a:gridCol w="404846">
                  <a:extLst>
                    <a:ext uri="{9D8B030D-6E8A-4147-A177-3AD203B41FA5}">
                      <a16:colId xmlns:a16="http://schemas.microsoft.com/office/drawing/2014/main" val="20000"/>
                    </a:ext>
                  </a:extLst>
                </a:gridCol>
                <a:gridCol w="3292754">
                  <a:extLst>
                    <a:ext uri="{9D8B030D-6E8A-4147-A177-3AD203B41FA5}">
                      <a16:colId xmlns:a16="http://schemas.microsoft.com/office/drawing/2014/main" val="20001"/>
                    </a:ext>
                  </a:extLst>
                </a:gridCol>
              </a:tblGrid>
              <a:tr h="403284">
                <a:tc>
                  <a:txBody>
                    <a:bodyPr/>
                    <a:lstStyle/>
                    <a:p>
                      <a:pPr algn="l"/>
                      <a:r>
                        <a:rPr lang="en-GB" b="1" dirty="0"/>
                        <a:t>1</a:t>
                      </a:r>
                    </a:p>
                  </a:txBody>
                  <a:tcPr>
                    <a:lnL>
                      <a:noFill/>
                    </a:lnL>
                    <a:lnR>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b="0" dirty="0"/>
                        <a:t>The</a:t>
                      </a:r>
                      <a:r>
                        <a:rPr lang="en-GB" b="0" baseline="0" dirty="0"/>
                        <a:t> scope of Inheritance tax</a:t>
                      </a:r>
                      <a:endParaRPr lang="en-GB" b="0" dirty="0"/>
                    </a:p>
                  </a:txBody>
                  <a:tcPr>
                    <a:lnL>
                      <a:noFill/>
                    </a:lnL>
                    <a:lnR>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03284">
                <a:tc>
                  <a:txBody>
                    <a:bodyPr/>
                    <a:lstStyle/>
                    <a:p>
                      <a:pPr algn="l"/>
                      <a:r>
                        <a:rPr lang="en-GB" b="1" dirty="0"/>
                        <a:t>2   </a:t>
                      </a:r>
                    </a:p>
                  </a:txBody>
                  <a:tcPr>
                    <a:lnL>
                      <a:noFill/>
                    </a:lnL>
                    <a:lnR>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b="0" dirty="0"/>
                        <a:t>Example1</a:t>
                      </a:r>
                    </a:p>
                  </a:txBody>
                  <a:tcPr>
                    <a:lnL>
                      <a:noFill/>
                    </a:lnL>
                    <a:lnR>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666536">
                <a:tc>
                  <a:txBody>
                    <a:bodyPr/>
                    <a:lstStyle/>
                    <a:p>
                      <a:pPr algn="l"/>
                      <a:r>
                        <a:rPr lang="en-GB" b="1" dirty="0"/>
                        <a:t>3</a:t>
                      </a:r>
                    </a:p>
                  </a:txBody>
                  <a:tcPr>
                    <a:lnL>
                      <a:noFill/>
                    </a:lnL>
                    <a:lnR>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b="0" dirty="0"/>
                        <a:t>Nil rate band</a:t>
                      </a:r>
                      <a:r>
                        <a:rPr lang="en-GB" b="0" baseline="0" dirty="0"/>
                        <a:t> and the death rate of tax</a:t>
                      </a:r>
                      <a:endParaRPr lang="en-GB" b="0" dirty="0"/>
                    </a:p>
                  </a:txBody>
                  <a:tcPr>
                    <a:lnL>
                      <a:noFill/>
                    </a:lnL>
                    <a:lnR>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403284">
                <a:tc>
                  <a:txBody>
                    <a:bodyPr/>
                    <a:lstStyle/>
                    <a:p>
                      <a:pPr algn="l"/>
                      <a:r>
                        <a:rPr lang="en-GB" b="1" dirty="0"/>
                        <a:t>4</a:t>
                      </a:r>
                    </a:p>
                  </a:txBody>
                  <a:tcPr>
                    <a:lnL>
                      <a:noFill/>
                    </a:lnL>
                    <a:lnR>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b="0" dirty="0"/>
                        <a:t>Example 2</a:t>
                      </a:r>
                    </a:p>
                  </a:txBody>
                  <a:tcPr>
                    <a:lnL>
                      <a:noFill/>
                    </a:lnL>
                    <a:lnR>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666536">
                <a:tc>
                  <a:txBody>
                    <a:bodyPr/>
                    <a:lstStyle/>
                    <a:p>
                      <a:pPr algn="l"/>
                      <a:r>
                        <a:rPr lang="en-GB" b="1" dirty="0"/>
                        <a:t>5</a:t>
                      </a:r>
                    </a:p>
                  </a:txBody>
                  <a:tcPr>
                    <a:lnL>
                      <a:noFill/>
                    </a:lnL>
                    <a:lnR>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b="0" dirty="0"/>
                        <a:t>Inheritance</a:t>
                      </a:r>
                      <a:r>
                        <a:rPr lang="en-GB" b="0" baseline="0" dirty="0"/>
                        <a:t> tax on lifetime gifts and lifetime reliefs</a:t>
                      </a:r>
                    </a:p>
                  </a:txBody>
                  <a:tcPr>
                    <a:lnL>
                      <a:noFill/>
                    </a:lnL>
                    <a:lnR>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45149">
                <a:tc>
                  <a:txBody>
                    <a:bodyPr/>
                    <a:lstStyle/>
                    <a:p>
                      <a:pPr algn="l"/>
                      <a:r>
                        <a:rPr lang="en-GB" b="1" dirty="0"/>
                        <a:t>6</a:t>
                      </a:r>
                    </a:p>
                  </a:txBody>
                  <a:tcPr>
                    <a:lnL>
                      <a:noFill/>
                    </a:lnL>
                    <a:lnR>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b="0" baseline="0" dirty="0"/>
                        <a:t>Example 3</a:t>
                      </a:r>
                    </a:p>
                  </a:txBody>
                  <a:tcPr>
                    <a:lnL>
                      <a:noFill/>
                    </a:lnL>
                    <a:lnR>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437585">
                <a:tc>
                  <a:txBody>
                    <a:bodyPr/>
                    <a:lstStyle/>
                    <a:p>
                      <a:pPr algn="l"/>
                      <a:r>
                        <a:rPr lang="en-GB" b="1" dirty="0"/>
                        <a:t>7</a:t>
                      </a:r>
                    </a:p>
                  </a:txBody>
                  <a:tcPr>
                    <a:lnL>
                      <a:noFill/>
                    </a:lnL>
                    <a:lnR>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b="0" baseline="0" dirty="0"/>
                        <a:t>Exam technique </a:t>
                      </a:r>
                    </a:p>
                  </a:txBody>
                  <a:tcPr>
                    <a:lnL>
                      <a:noFill/>
                    </a:lnL>
                    <a:lnR>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403284">
                <a:tc>
                  <a:txBody>
                    <a:bodyPr/>
                    <a:lstStyle/>
                    <a:p>
                      <a:pPr algn="l"/>
                      <a:r>
                        <a:rPr lang="en-GB" b="1" dirty="0"/>
                        <a:t>8</a:t>
                      </a:r>
                    </a:p>
                  </a:txBody>
                  <a:tcPr>
                    <a:lnL>
                      <a:noFill/>
                    </a:lnL>
                    <a:lnR>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b="0" dirty="0"/>
                        <a:t>Task</a:t>
                      </a:r>
                      <a:r>
                        <a:rPr lang="en-GB" b="0" baseline="0" dirty="0"/>
                        <a:t> on inheritance tax</a:t>
                      </a:r>
                      <a:endParaRPr lang="en-GB" b="0" dirty="0"/>
                    </a:p>
                  </a:txBody>
                  <a:tcPr>
                    <a:lnL>
                      <a:noFill/>
                    </a:lnL>
                    <a:lnR>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
        <p:nvSpPr>
          <p:cNvPr id="10" name="Folded Corner 9"/>
          <p:cNvSpPr/>
          <p:nvPr/>
        </p:nvSpPr>
        <p:spPr>
          <a:xfrm>
            <a:off x="12199782" y="0"/>
            <a:ext cx="2880000" cy="2880000"/>
          </a:xfrm>
          <a:prstGeom prst="foldedCorne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1600" b="1" dirty="0">
                <a:solidFill>
                  <a:schemeClr val="tx1"/>
                </a:solidFill>
              </a:rPr>
              <a:t>Table of contents and image slide</a:t>
            </a:r>
          </a:p>
          <a:p>
            <a:pPr marL="171450" indent="-171450">
              <a:spcAft>
                <a:spcPts val="300"/>
              </a:spcAft>
              <a:buFont typeface="Arial" panose="020B0604020202020204" pitchFamily="34" charset="0"/>
              <a:buChar char="•"/>
            </a:pPr>
            <a:r>
              <a:rPr lang="en-GB" sz="1600" dirty="0">
                <a:solidFill>
                  <a:schemeClr val="tx1"/>
                </a:solidFill>
              </a:rPr>
              <a:t>There are two table of contents slide options. Delete the one you don’t want.</a:t>
            </a:r>
          </a:p>
        </p:txBody>
      </p:sp>
      <p:pic>
        <p:nvPicPr>
          <p:cNvPr id="7" name="Picture 6">
            <a:extLst>
              <a:ext uri="{FF2B5EF4-FFF2-40B4-BE49-F238E27FC236}">
                <a16:creationId xmlns:a16="http://schemas.microsoft.com/office/drawing/2014/main" id="{A7778AD0-2994-41D1-87DF-F83F9321E13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4000079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IHT and the nil rate band and the death rate</a:t>
            </a:r>
          </a:p>
        </p:txBody>
      </p:sp>
      <p:grpSp>
        <p:nvGrpSpPr>
          <p:cNvPr id="5" name="Group 4"/>
          <p:cNvGrpSpPr/>
          <p:nvPr/>
        </p:nvGrpSpPr>
        <p:grpSpPr>
          <a:xfrm>
            <a:off x="12199782" y="1"/>
            <a:ext cx="4500563" cy="5904187"/>
            <a:chOff x="9151782" y="3978000"/>
            <a:chExt cx="4500563" cy="5904187"/>
          </a:xfrm>
        </p:grpSpPr>
        <p:sp>
          <p:nvSpPr>
            <p:cNvPr id="4" name="Folded Corner 3"/>
            <p:cNvSpPr/>
            <p:nvPr/>
          </p:nvSpPr>
          <p:spPr>
            <a:xfrm>
              <a:off x="9151782" y="3978000"/>
              <a:ext cx="2880000" cy="2880000"/>
            </a:xfrm>
            <a:prstGeom prst="foldedCorne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1600" b="1" dirty="0">
                  <a:solidFill>
                    <a:schemeClr val="tx1"/>
                  </a:solidFill>
                </a:rPr>
                <a:t>Contents slide 1 column</a:t>
              </a:r>
            </a:p>
            <a:p>
              <a:pPr marL="171450" indent="-171450">
                <a:spcAft>
                  <a:spcPts val="300"/>
                </a:spcAft>
                <a:buFont typeface="Arial" panose="020B0604020202020204" pitchFamily="34" charset="0"/>
                <a:buChar char="•"/>
              </a:pPr>
              <a:r>
                <a:rPr lang="en-GB" sz="1400" dirty="0">
                  <a:solidFill>
                    <a:schemeClr val="tx1"/>
                  </a:solidFill>
                </a:rPr>
                <a:t>Use this slide for text only slides.</a:t>
              </a:r>
            </a:p>
            <a:p>
              <a:pPr marL="171450" indent="-171450">
                <a:spcAft>
                  <a:spcPts val="300"/>
                </a:spcAft>
                <a:buFont typeface="Arial" panose="020B0604020202020204" pitchFamily="34" charset="0"/>
                <a:buChar char="•"/>
              </a:pPr>
              <a:r>
                <a:rPr lang="en-US" sz="1400" dirty="0">
                  <a:solidFill>
                    <a:schemeClr val="tx1"/>
                  </a:solidFill>
                </a:rPr>
                <a:t>Remember to keep text to a minimum for maximum impact.</a:t>
              </a:r>
            </a:p>
            <a:p>
              <a:pPr marL="171450" indent="-171450">
                <a:spcAft>
                  <a:spcPts val="300"/>
                </a:spcAft>
                <a:buFont typeface="Arial" panose="020B0604020202020204" pitchFamily="34" charset="0"/>
                <a:buChar char="•"/>
              </a:pPr>
              <a:r>
                <a:rPr lang="en-US" sz="1400" dirty="0">
                  <a:solidFill>
                    <a:schemeClr val="tx1"/>
                  </a:solidFill>
                </a:rPr>
                <a:t>Use the Decrease list level and Increase list level buttons to toggle between the levels of text and maintain the correct template formatting. Avoid manual text formatting.</a:t>
              </a:r>
              <a:endParaRPr lang="en-GB" sz="1400" dirty="0">
                <a:solidFill>
                  <a:schemeClr val="tx1"/>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1782" y="6858000"/>
              <a:ext cx="4500563" cy="302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6" name="Picture 5">
            <a:extLst>
              <a:ext uri="{FF2B5EF4-FFF2-40B4-BE49-F238E27FC236}">
                <a16:creationId xmlns:a16="http://schemas.microsoft.com/office/drawing/2014/main" id="{9BF1DBD8-F92E-4BAB-A11B-338225A7CB8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589140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49911" y="1623143"/>
            <a:ext cx="8657216" cy="1489639"/>
          </a:xfrm>
        </p:spPr>
        <p:txBody>
          <a:bodyPr/>
          <a:lstStyle/>
          <a:p>
            <a:pPr algn="l"/>
            <a:r>
              <a:rPr lang="en-GB" sz="3200" dirty="0"/>
              <a:t>Nil rate band</a:t>
            </a:r>
          </a:p>
          <a:p>
            <a:pPr algn="l"/>
            <a:endParaRPr lang="en-GB" dirty="0"/>
          </a:p>
          <a:p>
            <a:pPr algn="l"/>
            <a:endParaRPr lang="en-GB" dirty="0"/>
          </a:p>
          <a:p>
            <a:pPr algn="l"/>
            <a:endParaRPr lang="en-GB" dirty="0"/>
          </a:p>
        </p:txBody>
      </p:sp>
      <p:graphicFrame>
        <p:nvGraphicFramePr>
          <p:cNvPr id="5" name="Table 4"/>
          <p:cNvGraphicFramePr>
            <a:graphicFrameLocks noGrp="1"/>
          </p:cNvGraphicFramePr>
          <p:nvPr>
            <p:extLst/>
          </p:nvPr>
        </p:nvGraphicFramePr>
        <p:xfrm>
          <a:off x="3107437" y="2351777"/>
          <a:ext cx="6012122" cy="1880192"/>
        </p:xfrm>
        <a:graphic>
          <a:graphicData uri="http://schemas.openxmlformats.org/drawingml/2006/table">
            <a:tbl>
              <a:tblPr firstRow="1" bandRow="1">
                <a:tableStyleId>{5C22544A-7EE6-4342-B048-85BDC9FD1C3A}</a:tableStyleId>
              </a:tblPr>
              <a:tblGrid>
                <a:gridCol w="3006061">
                  <a:extLst>
                    <a:ext uri="{9D8B030D-6E8A-4147-A177-3AD203B41FA5}">
                      <a16:colId xmlns:a16="http://schemas.microsoft.com/office/drawing/2014/main" val="20000"/>
                    </a:ext>
                  </a:extLst>
                </a:gridCol>
                <a:gridCol w="3006061">
                  <a:extLst>
                    <a:ext uri="{9D8B030D-6E8A-4147-A177-3AD203B41FA5}">
                      <a16:colId xmlns:a16="http://schemas.microsoft.com/office/drawing/2014/main" val="20001"/>
                    </a:ext>
                  </a:extLst>
                </a:gridCol>
              </a:tblGrid>
              <a:tr h="274320">
                <a:tc>
                  <a:txBody>
                    <a:bodyPr/>
                    <a:lstStyle/>
                    <a:p>
                      <a:pPr algn="ctr"/>
                      <a:endParaRPr lang="en-GB" sz="1400" dirty="0">
                        <a:solidFill>
                          <a:schemeClr val="bg1"/>
                        </a:solidFill>
                      </a:endParaRPr>
                    </a:p>
                  </a:txBody>
                  <a:tcPr marL="68580" marR="68580" marT="34290" marB="34290"/>
                </a:tc>
                <a:tc>
                  <a:txBody>
                    <a:bodyPr/>
                    <a:lstStyle/>
                    <a:p>
                      <a:pPr algn="ctr"/>
                      <a:endParaRPr lang="en-GB" sz="1400" dirty="0"/>
                    </a:p>
                  </a:txBody>
                  <a:tcPr marL="68580" marR="68580" marT="34290" marB="34290"/>
                </a:tc>
                <a:extLst>
                  <a:ext uri="{0D108BD9-81ED-4DB2-BD59-A6C34878D82A}">
                    <a16:rowId xmlns:a16="http://schemas.microsoft.com/office/drawing/2014/main" val="10000"/>
                  </a:ext>
                </a:extLst>
              </a:tr>
              <a:tr h="1598252">
                <a:tc>
                  <a:txBody>
                    <a:bodyPr/>
                    <a:lstStyle/>
                    <a:p>
                      <a:endParaRPr lang="en-GB" sz="3200" dirty="0">
                        <a:solidFill>
                          <a:schemeClr val="bg1"/>
                        </a:solidFill>
                      </a:endParaRPr>
                    </a:p>
                    <a:p>
                      <a:r>
                        <a:rPr lang="en-GB" sz="3200" dirty="0">
                          <a:solidFill>
                            <a:schemeClr val="bg1"/>
                          </a:solidFill>
                        </a:rPr>
                        <a:t>2016/17</a:t>
                      </a:r>
                    </a:p>
                  </a:txBody>
                  <a:tcPr marL="68580" marR="68580" marT="34290" marB="34290">
                    <a:solidFill>
                      <a:schemeClr val="accent1"/>
                    </a:solidFill>
                  </a:tcPr>
                </a:tc>
                <a:tc>
                  <a:txBody>
                    <a:bodyPr/>
                    <a:lstStyle/>
                    <a:p>
                      <a:pPr algn="ctr"/>
                      <a:endParaRPr lang="en-GB" sz="3200" dirty="0">
                        <a:solidFill>
                          <a:schemeClr val="bg1"/>
                        </a:solidFill>
                      </a:endParaRPr>
                    </a:p>
                    <a:p>
                      <a:pPr algn="ctr"/>
                      <a:r>
                        <a:rPr lang="en-GB" sz="3200" dirty="0">
                          <a:solidFill>
                            <a:schemeClr val="bg1"/>
                          </a:solidFill>
                        </a:rPr>
                        <a:t>£325,000</a:t>
                      </a:r>
                    </a:p>
                  </a:txBody>
                  <a:tcPr marL="68580" marR="68580" marT="34290" marB="34290">
                    <a:solidFill>
                      <a:schemeClr val="accent1"/>
                    </a:solidFill>
                  </a:tcPr>
                </a:tc>
                <a:extLst>
                  <a:ext uri="{0D108BD9-81ED-4DB2-BD59-A6C34878D82A}">
                    <a16:rowId xmlns:a16="http://schemas.microsoft.com/office/drawing/2014/main" val="10001"/>
                  </a:ext>
                </a:extLst>
              </a:tr>
            </a:tbl>
          </a:graphicData>
        </a:graphic>
      </p:graphicFrame>
      <p:pic>
        <p:nvPicPr>
          <p:cNvPr id="4" name="Picture 3">
            <a:extLst>
              <a:ext uri="{FF2B5EF4-FFF2-40B4-BE49-F238E27FC236}">
                <a16:creationId xmlns:a16="http://schemas.microsoft.com/office/drawing/2014/main" id="{9E35BF1D-1D11-4553-A3A6-F7BA215277D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93002903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49911" y="1623143"/>
            <a:ext cx="8657216" cy="1489639"/>
          </a:xfrm>
        </p:spPr>
        <p:txBody>
          <a:bodyPr/>
          <a:lstStyle/>
          <a:p>
            <a:pPr algn="l"/>
            <a:r>
              <a:rPr lang="en-GB" sz="3200" dirty="0"/>
              <a:t>Death Rate </a:t>
            </a:r>
          </a:p>
          <a:p>
            <a:pPr algn="l"/>
            <a:endParaRPr lang="en-GB" dirty="0"/>
          </a:p>
          <a:p>
            <a:pPr algn="l"/>
            <a:endParaRPr lang="en-GB" dirty="0"/>
          </a:p>
          <a:p>
            <a:pPr algn="l"/>
            <a:endParaRPr lang="en-GB" dirty="0"/>
          </a:p>
        </p:txBody>
      </p:sp>
      <p:graphicFrame>
        <p:nvGraphicFramePr>
          <p:cNvPr id="5" name="Table 4"/>
          <p:cNvGraphicFramePr>
            <a:graphicFrameLocks noGrp="1"/>
          </p:cNvGraphicFramePr>
          <p:nvPr>
            <p:extLst/>
          </p:nvPr>
        </p:nvGraphicFramePr>
        <p:xfrm>
          <a:off x="4575489" y="2420888"/>
          <a:ext cx="3006061" cy="1880192"/>
        </p:xfrm>
        <a:graphic>
          <a:graphicData uri="http://schemas.openxmlformats.org/drawingml/2006/table">
            <a:tbl>
              <a:tblPr firstRow="1" bandRow="1">
                <a:tableStyleId>{5C22544A-7EE6-4342-B048-85BDC9FD1C3A}</a:tableStyleId>
              </a:tblPr>
              <a:tblGrid>
                <a:gridCol w="3006061">
                  <a:extLst>
                    <a:ext uri="{9D8B030D-6E8A-4147-A177-3AD203B41FA5}">
                      <a16:colId xmlns:a16="http://schemas.microsoft.com/office/drawing/2014/main" val="20001"/>
                    </a:ext>
                  </a:extLst>
                </a:gridCol>
              </a:tblGrid>
              <a:tr h="274320">
                <a:tc>
                  <a:txBody>
                    <a:bodyPr/>
                    <a:lstStyle/>
                    <a:p>
                      <a:pPr algn="ctr"/>
                      <a:endParaRPr lang="en-GB" sz="1400" dirty="0"/>
                    </a:p>
                  </a:txBody>
                  <a:tcPr marL="68580" marR="68580" marT="34290" marB="34290"/>
                </a:tc>
                <a:extLst>
                  <a:ext uri="{0D108BD9-81ED-4DB2-BD59-A6C34878D82A}">
                    <a16:rowId xmlns:a16="http://schemas.microsoft.com/office/drawing/2014/main" val="10000"/>
                  </a:ext>
                </a:extLst>
              </a:tr>
              <a:tr h="1598252">
                <a:tc>
                  <a:txBody>
                    <a:bodyPr/>
                    <a:lstStyle/>
                    <a:p>
                      <a:pPr algn="ctr"/>
                      <a:endParaRPr lang="en-GB" sz="3200" dirty="0">
                        <a:solidFill>
                          <a:schemeClr val="bg1"/>
                        </a:solidFill>
                      </a:endParaRPr>
                    </a:p>
                    <a:p>
                      <a:pPr algn="ctr"/>
                      <a:r>
                        <a:rPr lang="en-GB" sz="3200" dirty="0">
                          <a:solidFill>
                            <a:schemeClr val="bg1"/>
                          </a:solidFill>
                        </a:rPr>
                        <a:t>40%</a:t>
                      </a:r>
                    </a:p>
                  </a:txBody>
                  <a:tcPr marL="68580" marR="68580" marT="34290" marB="34290">
                    <a:solidFill>
                      <a:schemeClr val="accent1"/>
                    </a:solidFill>
                  </a:tcPr>
                </a:tc>
                <a:extLst>
                  <a:ext uri="{0D108BD9-81ED-4DB2-BD59-A6C34878D82A}">
                    <a16:rowId xmlns:a16="http://schemas.microsoft.com/office/drawing/2014/main" val="10001"/>
                  </a:ext>
                </a:extLst>
              </a:tr>
            </a:tbl>
          </a:graphicData>
        </a:graphic>
      </p:graphicFrame>
      <p:pic>
        <p:nvPicPr>
          <p:cNvPr id="4" name="Picture 3">
            <a:extLst>
              <a:ext uri="{FF2B5EF4-FFF2-40B4-BE49-F238E27FC236}">
                <a16:creationId xmlns:a16="http://schemas.microsoft.com/office/drawing/2014/main" id="{FB383EC8-FC45-45E1-9C65-D0DA67661B7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146248140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Inheritance Tax</a:t>
            </a:r>
            <a:br>
              <a:rPr lang="en-GB" dirty="0"/>
            </a:br>
            <a:r>
              <a:rPr lang="en-GB" dirty="0"/>
              <a:t>Example 2</a:t>
            </a:r>
          </a:p>
        </p:txBody>
      </p:sp>
      <p:grpSp>
        <p:nvGrpSpPr>
          <p:cNvPr id="5" name="Group 4"/>
          <p:cNvGrpSpPr/>
          <p:nvPr/>
        </p:nvGrpSpPr>
        <p:grpSpPr>
          <a:xfrm>
            <a:off x="12199782" y="1"/>
            <a:ext cx="4500563" cy="5904187"/>
            <a:chOff x="9151782" y="3978000"/>
            <a:chExt cx="4500563" cy="5904187"/>
          </a:xfrm>
        </p:grpSpPr>
        <p:sp>
          <p:nvSpPr>
            <p:cNvPr id="4" name="Folded Corner 3"/>
            <p:cNvSpPr/>
            <p:nvPr/>
          </p:nvSpPr>
          <p:spPr>
            <a:xfrm>
              <a:off x="9151782" y="3978000"/>
              <a:ext cx="2880000" cy="2880000"/>
            </a:xfrm>
            <a:prstGeom prst="foldedCorne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1600" b="1" dirty="0">
                  <a:solidFill>
                    <a:schemeClr val="tx1"/>
                  </a:solidFill>
                </a:rPr>
                <a:t>Contents slide 1 column</a:t>
              </a:r>
            </a:p>
            <a:p>
              <a:pPr marL="171450" indent="-171450">
                <a:spcAft>
                  <a:spcPts val="300"/>
                </a:spcAft>
                <a:buFont typeface="Arial" panose="020B0604020202020204" pitchFamily="34" charset="0"/>
                <a:buChar char="•"/>
              </a:pPr>
              <a:r>
                <a:rPr lang="en-GB" sz="1400" dirty="0">
                  <a:solidFill>
                    <a:schemeClr val="tx1"/>
                  </a:solidFill>
                </a:rPr>
                <a:t>Use this slide for text only slides.</a:t>
              </a:r>
            </a:p>
            <a:p>
              <a:pPr marL="171450" indent="-171450">
                <a:spcAft>
                  <a:spcPts val="300"/>
                </a:spcAft>
                <a:buFont typeface="Arial" panose="020B0604020202020204" pitchFamily="34" charset="0"/>
                <a:buChar char="•"/>
              </a:pPr>
              <a:r>
                <a:rPr lang="en-US" sz="1400" dirty="0">
                  <a:solidFill>
                    <a:schemeClr val="tx1"/>
                  </a:solidFill>
                </a:rPr>
                <a:t>Remember to keep text to a minimum for maximum impact.</a:t>
              </a:r>
            </a:p>
            <a:p>
              <a:pPr marL="171450" indent="-171450">
                <a:spcAft>
                  <a:spcPts val="300"/>
                </a:spcAft>
                <a:buFont typeface="Arial" panose="020B0604020202020204" pitchFamily="34" charset="0"/>
                <a:buChar char="•"/>
              </a:pPr>
              <a:r>
                <a:rPr lang="en-US" sz="1400" dirty="0">
                  <a:solidFill>
                    <a:schemeClr val="tx1"/>
                  </a:solidFill>
                </a:rPr>
                <a:t>Use the Decrease list level and Increase list level buttons to toggle between the levels of text and maintain the correct template formatting. Avoid manual text formatting.</a:t>
              </a:r>
              <a:endParaRPr lang="en-GB" sz="1400" dirty="0">
                <a:solidFill>
                  <a:schemeClr val="tx1"/>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1782" y="6858000"/>
              <a:ext cx="4500563" cy="302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6" name="Picture 5">
            <a:extLst>
              <a:ext uri="{FF2B5EF4-FFF2-40B4-BE49-F238E27FC236}">
                <a16:creationId xmlns:a16="http://schemas.microsoft.com/office/drawing/2014/main" id="{5764B4BB-B965-47C2-A65A-CADCD0FB6DF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143360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Example 2</a:t>
            </a:r>
          </a:p>
        </p:txBody>
      </p:sp>
      <p:sp>
        <p:nvSpPr>
          <p:cNvPr id="2" name="Content Placeholder 1"/>
          <p:cNvSpPr>
            <a:spLocks noGrp="1"/>
          </p:cNvSpPr>
          <p:nvPr>
            <p:ph type="body" sz="quarter" idx="13"/>
          </p:nvPr>
        </p:nvSpPr>
        <p:spPr>
          <a:xfrm>
            <a:off x="2209800" y="1916832"/>
            <a:ext cx="8153400" cy="5595378"/>
          </a:xfrm>
        </p:spPr>
        <p:txBody>
          <a:bodyPr/>
          <a:lstStyle/>
          <a:p>
            <a:pPr lvl="2"/>
            <a:r>
              <a:rPr lang="en-GB" dirty="0"/>
              <a:t>Tom passed away on 3 June 2016 and he left is estate worth £500,000 to his son, Jonny. </a:t>
            </a:r>
          </a:p>
          <a:p>
            <a:pPr marL="342900" lvl="2" indent="-342900">
              <a:buAutoNum type="alphaLcParenBoth"/>
            </a:pPr>
            <a:r>
              <a:rPr lang="en-GB" b="1" dirty="0"/>
              <a:t>How much will the son inherit on the death of his father?</a:t>
            </a:r>
          </a:p>
          <a:p>
            <a:pPr marL="342900" lvl="2" indent="-342900">
              <a:buAutoNum type="alphaLcParenBoth"/>
            </a:pPr>
            <a:r>
              <a:rPr lang="en-GB" b="1" dirty="0"/>
              <a:t>What is the due date for the executor to pay the inheritance tax?</a:t>
            </a:r>
          </a:p>
          <a:p>
            <a:pPr marL="0" lvl="2" indent="0">
              <a:buNone/>
            </a:pPr>
            <a:endParaRPr lang="en-GB" b="1" dirty="0"/>
          </a:p>
          <a:p>
            <a:pPr marL="0" lvl="2" indent="0">
              <a:buNone/>
            </a:pPr>
            <a:endParaRPr lang="en-GB" b="1" dirty="0"/>
          </a:p>
          <a:p>
            <a:pPr marL="0" lvl="2" indent="0">
              <a:buNone/>
            </a:pPr>
            <a:r>
              <a:rPr lang="en-GB" b="1" dirty="0">
                <a:solidFill>
                  <a:schemeClr val="bg1"/>
                </a:solidFill>
              </a:rPr>
              <a:t>The inheritance tax is paid by the executor, IHT only arises if the value of the chargeable estate exceeds the nil rate band at the time of the donors death. The nil rate band in 2016/17 is £325,000 and the death estate is £500,000.</a:t>
            </a:r>
          </a:p>
          <a:p>
            <a:pPr marL="0" lvl="2" indent="0">
              <a:buNone/>
            </a:pPr>
            <a:r>
              <a:rPr lang="en-GB" b="1" dirty="0">
                <a:solidFill>
                  <a:schemeClr val="bg1"/>
                </a:solidFill>
              </a:rPr>
              <a:t>IHT payable by the executor/ personal representative.</a:t>
            </a:r>
          </a:p>
          <a:p>
            <a:pPr marL="0" lvl="2" indent="0">
              <a:buNone/>
            </a:pPr>
            <a:r>
              <a:rPr lang="en-GB" b="1" dirty="0">
                <a:solidFill>
                  <a:schemeClr val="bg1"/>
                </a:solidFill>
              </a:rPr>
              <a:t>£70,000 (500,000 – 325,000) x 40% </a:t>
            </a:r>
          </a:p>
          <a:p>
            <a:pPr marL="0" lvl="2" indent="0">
              <a:buNone/>
            </a:pPr>
            <a:endParaRPr lang="en-GB" dirty="0">
              <a:solidFill>
                <a:schemeClr val="bg1"/>
              </a:solidFill>
            </a:endParaRPr>
          </a:p>
          <a:p>
            <a:pPr lvl="2"/>
            <a:r>
              <a:rPr lang="en-GB" dirty="0">
                <a:solidFill>
                  <a:schemeClr val="bg1"/>
                </a:solidFill>
              </a:rPr>
              <a:t>There are IHT implications on certain gifts made during a person’s lifetime, these are called lifetime transfers.</a:t>
            </a:r>
          </a:p>
          <a:p>
            <a:pPr lvl="2"/>
            <a:endParaRPr lang="en-GB" dirty="0">
              <a:solidFill>
                <a:schemeClr val="bg1"/>
              </a:solidFill>
            </a:endParaRPr>
          </a:p>
          <a:p>
            <a:pPr lvl="2"/>
            <a:r>
              <a:rPr lang="en-GB" dirty="0">
                <a:solidFill>
                  <a:schemeClr val="bg1"/>
                </a:solidFill>
              </a:rPr>
              <a:t>Lifetime gifts to a son, daughter, nephew, niece, grandson or grand-daughter are called potentially exempt transfers or PETs. </a:t>
            </a:r>
          </a:p>
        </p:txBody>
      </p:sp>
      <p:pic>
        <p:nvPicPr>
          <p:cNvPr id="4" name="Picture 3">
            <a:extLst>
              <a:ext uri="{FF2B5EF4-FFF2-40B4-BE49-F238E27FC236}">
                <a16:creationId xmlns:a16="http://schemas.microsoft.com/office/drawing/2014/main" id="{91F02BE9-D716-4B9B-BE84-27FCE93311E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2269359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Answer 2 </a:t>
            </a:r>
          </a:p>
        </p:txBody>
      </p:sp>
      <p:sp>
        <p:nvSpPr>
          <p:cNvPr id="2" name="Content Placeholder 1"/>
          <p:cNvSpPr>
            <a:spLocks noGrp="1"/>
          </p:cNvSpPr>
          <p:nvPr>
            <p:ph type="body" sz="quarter" idx="13"/>
          </p:nvPr>
        </p:nvSpPr>
        <p:spPr>
          <a:xfrm>
            <a:off x="2209800" y="1916832"/>
            <a:ext cx="8153400" cy="2492990"/>
          </a:xfrm>
        </p:spPr>
        <p:txBody>
          <a:bodyPr/>
          <a:lstStyle/>
          <a:p>
            <a:pPr marL="0" lvl="2" indent="0">
              <a:buNone/>
            </a:pPr>
            <a:r>
              <a:rPr lang="en-GB" b="1" dirty="0">
                <a:solidFill>
                  <a:schemeClr val="bg1"/>
                </a:solidFill>
              </a:rPr>
              <a:t>IHT payable by the executor/ personal representative.</a:t>
            </a:r>
          </a:p>
          <a:p>
            <a:pPr marL="0" lvl="2" indent="0">
              <a:buNone/>
            </a:pPr>
            <a:r>
              <a:rPr lang="en-GB" b="1" dirty="0">
                <a:solidFill>
                  <a:schemeClr val="bg1"/>
                </a:solidFill>
              </a:rPr>
              <a:t>£70,000 (500,000 – 325,000) x 40% </a:t>
            </a:r>
          </a:p>
          <a:p>
            <a:pPr marL="0" lvl="2" indent="0">
              <a:buNone/>
            </a:pPr>
            <a:endParaRPr lang="en-GB" dirty="0">
              <a:solidFill>
                <a:schemeClr val="bg1"/>
              </a:solidFill>
            </a:endParaRPr>
          </a:p>
          <a:p>
            <a:pPr lvl="2"/>
            <a:r>
              <a:rPr lang="en-GB" dirty="0">
                <a:solidFill>
                  <a:schemeClr val="bg1"/>
                </a:solidFill>
              </a:rPr>
              <a:t>There are IHT implications on certain gifts made during a person’s lifetime, these are called lifetime transfers.</a:t>
            </a:r>
          </a:p>
          <a:p>
            <a:pPr lvl="2"/>
            <a:endParaRPr lang="en-GB" dirty="0">
              <a:solidFill>
                <a:schemeClr val="bg1"/>
              </a:solidFill>
            </a:endParaRPr>
          </a:p>
          <a:p>
            <a:pPr lvl="2"/>
            <a:r>
              <a:rPr lang="en-GB" dirty="0">
                <a:solidFill>
                  <a:schemeClr val="bg1"/>
                </a:solidFill>
              </a:rPr>
              <a:t>Lifetime gifts to a son, daughter, nephew, niece, grandson or grand-daughter are called potentially exempt transfers or PETs. </a:t>
            </a:r>
          </a:p>
        </p:txBody>
      </p:sp>
      <p:grpSp>
        <p:nvGrpSpPr>
          <p:cNvPr id="14" name="Group 2"/>
          <p:cNvGrpSpPr>
            <a:grpSpLocks/>
          </p:cNvGrpSpPr>
          <p:nvPr/>
        </p:nvGrpSpPr>
        <p:grpSpPr bwMode="auto">
          <a:xfrm>
            <a:off x="9192345" y="2420889"/>
            <a:ext cx="368375" cy="1478549"/>
            <a:chOff x="7380" y="2977"/>
            <a:chExt cx="375" cy="953"/>
          </a:xfrm>
        </p:grpSpPr>
        <p:sp>
          <p:nvSpPr>
            <p:cNvPr id="15" name="Oval 3"/>
            <p:cNvSpPr>
              <a:spLocks noChangeArrowheads="1"/>
            </p:cNvSpPr>
            <p:nvPr/>
          </p:nvSpPr>
          <p:spPr bwMode="auto">
            <a:xfrm>
              <a:off x="7380" y="2977"/>
              <a:ext cx="375" cy="308"/>
            </a:xfrm>
            <a:prstGeom prst="ellipse">
              <a:avLst/>
            </a:prstGeom>
            <a:solidFill>
              <a:srgbClr val="FFFFFF"/>
            </a:solidFill>
            <a:ln w="9525">
              <a:solidFill>
                <a:schemeClr val="tx1"/>
              </a:solidFill>
              <a:round/>
              <a:headEnd/>
              <a:tailEnd/>
            </a:ln>
          </p:spPr>
          <p:txBody>
            <a:bodyPr vert="horz" wrap="square" lIns="91440" tIns="45720" rIns="91440" bIns="45720" numCol="1" anchor="t" anchorCtr="0" compatLnSpc="1">
              <a:prstTxWarp prst="textNoShape">
                <a:avLst/>
              </a:prstTxWarp>
            </a:bodyPr>
            <a:lstStyle/>
            <a:p>
              <a:endParaRPr lang="en-GB">
                <a:solidFill>
                  <a:schemeClr val="bg1"/>
                </a:solidFill>
              </a:endParaRPr>
            </a:p>
          </p:txBody>
        </p:sp>
        <p:cxnSp>
          <p:nvCxnSpPr>
            <p:cNvPr id="16" name="AutoShape 4"/>
            <p:cNvCxnSpPr>
              <a:cxnSpLocks noChangeShapeType="1"/>
              <a:stCxn id="15" idx="4"/>
            </p:cNvCxnSpPr>
            <p:nvPr/>
          </p:nvCxnSpPr>
          <p:spPr bwMode="auto">
            <a:xfrm>
              <a:off x="7568" y="3285"/>
              <a:ext cx="1" cy="43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7" name="AutoShape 5"/>
            <p:cNvCxnSpPr>
              <a:cxnSpLocks noChangeShapeType="1"/>
            </p:cNvCxnSpPr>
            <p:nvPr/>
          </p:nvCxnSpPr>
          <p:spPr bwMode="auto">
            <a:xfrm>
              <a:off x="7380" y="3495"/>
              <a:ext cx="375"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8" name="AutoShape 6"/>
            <p:cNvCxnSpPr>
              <a:cxnSpLocks noChangeShapeType="1"/>
            </p:cNvCxnSpPr>
            <p:nvPr/>
          </p:nvCxnSpPr>
          <p:spPr bwMode="auto">
            <a:xfrm flipH="1">
              <a:off x="7380" y="3720"/>
              <a:ext cx="189" cy="21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9" name="AutoShape 7"/>
            <p:cNvCxnSpPr>
              <a:cxnSpLocks noChangeShapeType="1"/>
            </p:cNvCxnSpPr>
            <p:nvPr/>
          </p:nvCxnSpPr>
          <p:spPr bwMode="auto">
            <a:xfrm>
              <a:off x="7569" y="3720"/>
              <a:ext cx="186" cy="21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21" name="Group 2"/>
          <p:cNvGrpSpPr>
            <a:grpSpLocks/>
          </p:cNvGrpSpPr>
          <p:nvPr/>
        </p:nvGrpSpPr>
        <p:grpSpPr bwMode="auto">
          <a:xfrm rot="16200000">
            <a:off x="2837361" y="878241"/>
            <a:ext cx="368375" cy="1478549"/>
            <a:chOff x="7380" y="2977"/>
            <a:chExt cx="375" cy="953"/>
          </a:xfrm>
        </p:grpSpPr>
        <p:sp>
          <p:nvSpPr>
            <p:cNvPr id="22" name="Oval 3"/>
            <p:cNvSpPr>
              <a:spLocks noChangeArrowheads="1"/>
            </p:cNvSpPr>
            <p:nvPr/>
          </p:nvSpPr>
          <p:spPr bwMode="auto">
            <a:xfrm>
              <a:off x="7380" y="2977"/>
              <a:ext cx="375" cy="308"/>
            </a:xfrm>
            <a:prstGeom prst="ellipse">
              <a:avLst/>
            </a:prstGeom>
            <a:solidFill>
              <a:srgbClr val="FFFFFF"/>
            </a:solidFill>
            <a:ln w="9525">
              <a:solidFill>
                <a:schemeClr val="tx1"/>
              </a:solidFill>
              <a:round/>
              <a:headEnd/>
              <a:tailEnd/>
            </a:ln>
          </p:spPr>
          <p:txBody>
            <a:bodyPr vert="horz" wrap="square" lIns="91440" tIns="45720" rIns="91440" bIns="45720" numCol="1" anchor="t" anchorCtr="0" compatLnSpc="1">
              <a:prstTxWarp prst="textNoShape">
                <a:avLst/>
              </a:prstTxWarp>
            </a:bodyPr>
            <a:lstStyle/>
            <a:p>
              <a:endParaRPr lang="en-GB">
                <a:solidFill>
                  <a:schemeClr val="bg1"/>
                </a:solidFill>
              </a:endParaRPr>
            </a:p>
          </p:txBody>
        </p:sp>
        <p:cxnSp>
          <p:nvCxnSpPr>
            <p:cNvPr id="23" name="AutoShape 4"/>
            <p:cNvCxnSpPr>
              <a:cxnSpLocks noChangeShapeType="1"/>
              <a:stCxn id="22" idx="4"/>
            </p:cNvCxnSpPr>
            <p:nvPr/>
          </p:nvCxnSpPr>
          <p:spPr bwMode="auto">
            <a:xfrm>
              <a:off x="7568" y="3285"/>
              <a:ext cx="1" cy="43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4" name="AutoShape 5"/>
            <p:cNvCxnSpPr>
              <a:cxnSpLocks noChangeShapeType="1"/>
            </p:cNvCxnSpPr>
            <p:nvPr/>
          </p:nvCxnSpPr>
          <p:spPr bwMode="auto">
            <a:xfrm>
              <a:off x="7380" y="3495"/>
              <a:ext cx="375"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5" name="AutoShape 6"/>
            <p:cNvCxnSpPr>
              <a:cxnSpLocks noChangeShapeType="1"/>
            </p:cNvCxnSpPr>
            <p:nvPr/>
          </p:nvCxnSpPr>
          <p:spPr bwMode="auto">
            <a:xfrm flipH="1">
              <a:off x="7380" y="3720"/>
              <a:ext cx="189" cy="21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6" name="AutoShape 7"/>
            <p:cNvCxnSpPr>
              <a:cxnSpLocks noChangeShapeType="1"/>
            </p:cNvCxnSpPr>
            <p:nvPr/>
          </p:nvCxnSpPr>
          <p:spPr bwMode="auto">
            <a:xfrm>
              <a:off x="7569" y="3720"/>
              <a:ext cx="186" cy="21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sp>
        <p:nvSpPr>
          <p:cNvPr id="7" name="TextBox 6"/>
          <p:cNvSpPr txBox="1"/>
          <p:nvPr/>
        </p:nvSpPr>
        <p:spPr>
          <a:xfrm>
            <a:off x="3938026" y="1385799"/>
            <a:ext cx="2349975" cy="646331"/>
          </a:xfrm>
          <a:prstGeom prst="rect">
            <a:avLst/>
          </a:prstGeom>
          <a:noFill/>
        </p:spPr>
        <p:txBody>
          <a:bodyPr wrap="square" rtlCol="0">
            <a:spAutoFit/>
          </a:bodyPr>
          <a:lstStyle/>
          <a:p>
            <a:r>
              <a:rPr lang="en-GB" dirty="0"/>
              <a:t>Tom passed away on 3.6.16</a:t>
            </a:r>
          </a:p>
        </p:txBody>
      </p:sp>
      <p:sp>
        <p:nvSpPr>
          <p:cNvPr id="10" name="TextBox 9"/>
          <p:cNvSpPr txBox="1"/>
          <p:nvPr/>
        </p:nvSpPr>
        <p:spPr>
          <a:xfrm>
            <a:off x="8487561" y="4214302"/>
            <a:ext cx="1777941" cy="369332"/>
          </a:xfrm>
          <a:prstGeom prst="rect">
            <a:avLst/>
          </a:prstGeom>
          <a:noFill/>
        </p:spPr>
        <p:txBody>
          <a:bodyPr wrap="square" rtlCol="0">
            <a:spAutoFit/>
          </a:bodyPr>
          <a:lstStyle/>
          <a:p>
            <a:r>
              <a:rPr lang="en-GB" u="sng" dirty="0"/>
              <a:t>Jonny the son</a:t>
            </a:r>
          </a:p>
        </p:txBody>
      </p:sp>
      <p:pic>
        <p:nvPicPr>
          <p:cNvPr id="20" name="Picture 19">
            <a:extLst>
              <a:ext uri="{FF2B5EF4-FFF2-40B4-BE49-F238E27FC236}">
                <a16:creationId xmlns:a16="http://schemas.microsoft.com/office/drawing/2014/main" id="{8108C148-2E4B-4C7A-BF2A-160F0FBBC35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920197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Answer 2 </a:t>
            </a:r>
          </a:p>
        </p:txBody>
      </p:sp>
      <p:sp>
        <p:nvSpPr>
          <p:cNvPr id="2" name="Content Placeholder 1"/>
          <p:cNvSpPr>
            <a:spLocks noGrp="1"/>
          </p:cNvSpPr>
          <p:nvPr>
            <p:ph type="body" sz="quarter" idx="13"/>
          </p:nvPr>
        </p:nvSpPr>
        <p:spPr>
          <a:xfrm>
            <a:off x="2209800" y="1916832"/>
            <a:ext cx="8153400" cy="2492990"/>
          </a:xfrm>
        </p:spPr>
        <p:txBody>
          <a:bodyPr/>
          <a:lstStyle/>
          <a:p>
            <a:pPr marL="0" lvl="2" indent="0">
              <a:buNone/>
            </a:pPr>
            <a:r>
              <a:rPr lang="en-GB" b="1" dirty="0">
                <a:solidFill>
                  <a:schemeClr val="bg1"/>
                </a:solidFill>
              </a:rPr>
              <a:t>IHT payable by the executor/ personal representative.</a:t>
            </a:r>
          </a:p>
          <a:p>
            <a:pPr marL="0" lvl="2" indent="0">
              <a:buNone/>
            </a:pPr>
            <a:r>
              <a:rPr lang="en-GB" b="1" dirty="0">
                <a:solidFill>
                  <a:schemeClr val="bg1"/>
                </a:solidFill>
              </a:rPr>
              <a:t>£70,000 (500,000 – 325,000) x 40% </a:t>
            </a:r>
          </a:p>
          <a:p>
            <a:pPr marL="0" lvl="2" indent="0">
              <a:buNone/>
            </a:pPr>
            <a:endParaRPr lang="en-GB" dirty="0">
              <a:solidFill>
                <a:schemeClr val="bg1"/>
              </a:solidFill>
            </a:endParaRPr>
          </a:p>
          <a:p>
            <a:pPr lvl="2"/>
            <a:r>
              <a:rPr lang="en-GB" dirty="0">
                <a:solidFill>
                  <a:schemeClr val="bg1"/>
                </a:solidFill>
              </a:rPr>
              <a:t>There are IHT implications on certain gifts made during a person’s lifetime, these are called lifetime transfers.</a:t>
            </a:r>
          </a:p>
          <a:p>
            <a:pPr lvl="2"/>
            <a:endParaRPr lang="en-GB" dirty="0">
              <a:solidFill>
                <a:schemeClr val="bg1"/>
              </a:solidFill>
            </a:endParaRPr>
          </a:p>
          <a:p>
            <a:pPr lvl="2"/>
            <a:r>
              <a:rPr lang="en-GB" dirty="0">
                <a:solidFill>
                  <a:schemeClr val="bg1"/>
                </a:solidFill>
              </a:rPr>
              <a:t>Lifetime gifts to a son, daughter, nephew, niece, grandson or grand-daughter are called potentially exempt transfers or PETs. </a:t>
            </a:r>
          </a:p>
        </p:txBody>
      </p:sp>
      <p:sp>
        <p:nvSpPr>
          <p:cNvPr id="4" name="Cube 3"/>
          <p:cNvSpPr/>
          <p:nvPr/>
        </p:nvSpPr>
        <p:spPr>
          <a:xfrm>
            <a:off x="4786273" y="2125426"/>
            <a:ext cx="3338423" cy="1915064"/>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bg1"/>
                </a:solidFill>
              </a:rPr>
              <a:t>£500,000</a:t>
            </a:r>
          </a:p>
        </p:txBody>
      </p:sp>
      <p:sp>
        <p:nvSpPr>
          <p:cNvPr id="9" name="TextBox 8"/>
          <p:cNvSpPr txBox="1"/>
          <p:nvPr/>
        </p:nvSpPr>
        <p:spPr>
          <a:xfrm>
            <a:off x="5432787" y="4191338"/>
            <a:ext cx="2406770" cy="369332"/>
          </a:xfrm>
          <a:prstGeom prst="rect">
            <a:avLst/>
          </a:prstGeom>
          <a:noFill/>
        </p:spPr>
        <p:txBody>
          <a:bodyPr wrap="square" rtlCol="0">
            <a:spAutoFit/>
          </a:bodyPr>
          <a:lstStyle/>
          <a:p>
            <a:r>
              <a:rPr lang="en-GB" dirty="0"/>
              <a:t>The Death Estate</a:t>
            </a:r>
          </a:p>
        </p:txBody>
      </p:sp>
      <p:grpSp>
        <p:nvGrpSpPr>
          <p:cNvPr id="14" name="Group 2"/>
          <p:cNvGrpSpPr>
            <a:grpSpLocks/>
          </p:cNvGrpSpPr>
          <p:nvPr/>
        </p:nvGrpSpPr>
        <p:grpSpPr bwMode="auto">
          <a:xfrm>
            <a:off x="9192345" y="2420889"/>
            <a:ext cx="368375" cy="1478549"/>
            <a:chOff x="7380" y="2977"/>
            <a:chExt cx="375" cy="953"/>
          </a:xfrm>
        </p:grpSpPr>
        <p:sp>
          <p:nvSpPr>
            <p:cNvPr id="15" name="Oval 3"/>
            <p:cNvSpPr>
              <a:spLocks noChangeArrowheads="1"/>
            </p:cNvSpPr>
            <p:nvPr/>
          </p:nvSpPr>
          <p:spPr bwMode="auto">
            <a:xfrm>
              <a:off x="7380" y="2977"/>
              <a:ext cx="375" cy="308"/>
            </a:xfrm>
            <a:prstGeom prst="ellipse">
              <a:avLst/>
            </a:prstGeom>
            <a:solidFill>
              <a:srgbClr val="FFFFFF"/>
            </a:solidFill>
            <a:ln w="9525">
              <a:solidFill>
                <a:schemeClr val="tx1"/>
              </a:solidFill>
              <a:round/>
              <a:headEnd/>
              <a:tailEnd/>
            </a:ln>
          </p:spPr>
          <p:txBody>
            <a:bodyPr vert="horz" wrap="square" lIns="91440" tIns="45720" rIns="91440" bIns="45720" numCol="1" anchor="t" anchorCtr="0" compatLnSpc="1">
              <a:prstTxWarp prst="textNoShape">
                <a:avLst/>
              </a:prstTxWarp>
            </a:bodyPr>
            <a:lstStyle/>
            <a:p>
              <a:endParaRPr lang="en-GB">
                <a:solidFill>
                  <a:schemeClr val="bg1"/>
                </a:solidFill>
              </a:endParaRPr>
            </a:p>
          </p:txBody>
        </p:sp>
        <p:cxnSp>
          <p:nvCxnSpPr>
            <p:cNvPr id="16" name="AutoShape 4"/>
            <p:cNvCxnSpPr>
              <a:cxnSpLocks noChangeShapeType="1"/>
              <a:stCxn id="15" idx="4"/>
            </p:cNvCxnSpPr>
            <p:nvPr/>
          </p:nvCxnSpPr>
          <p:spPr bwMode="auto">
            <a:xfrm>
              <a:off x="7568" y="3285"/>
              <a:ext cx="1" cy="43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7" name="AutoShape 5"/>
            <p:cNvCxnSpPr>
              <a:cxnSpLocks noChangeShapeType="1"/>
            </p:cNvCxnSpPr>
            <p:nvPr/>
          </p:nvCxnSpPr>
          <p:spPr bwMode="auto">
            <a:xfrm>
              <a:off x="7380" y="3495"/>
              <a:ext cx="375"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8" name="AutoShape 6"/>
            <p:cNvCxnSpPr>
              <a:cxnSpLocks noChangeShapeType="1"/>
            </p:cNvCxnSpPr>
            <p:nvPr/>
          </p:nvCxnSpPr>
          <p:spPr bwMode="auto">
            <a:xfrm flipH="1">
              <a:off x="7380" y="3720"/>
              <a:ext cx="189" cy="21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9" name="AutoShape 7"/>
            <p:cNvCxnSpPr>
              <a:cxnSpLocks noChangeShapeType="1"/>
            </p:cNvCxnSpPr>
            <p:nvPr/>
          </p:nvCxnSpPr>
          <p:spPr bwMode="auto">
            <a:xfrm>
              <a:off x="7569" y="3720"/>
              <a:ext cx="186" cy="21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21" name="Group 2"/>
          <p:cNvGrpSpPr>
            <a:grpSpLocks/>
          </p:cNvGrpSpPr>
          <p:nvPr/>
        </p:nvGrpSpPr>
        <p:grpSpPr bwMode="auto">
          <a:xfrm rot="16200000">
            <a:off x="2837361" y="878241"/>
            <a:ext cx="368375" cy="1478549"/>
            <a:chOff x="7380" y="2977"/>
            <a:chExt cx="375" cy="953"/>
          </a:xfrm>
        </p:grpSpPr>
        <p:sp>
          <p:nvSpPr>
            <p:cNvPr id="22" name="Oval 3"/>
            <p:cNvSpPr>
              <a:spLocks noChangeArrowheads="1"/>
            </p:cNvSpPr>
            <p:nvPr/>
          </p:nvSpPr>
          <p:spPr bwMode="auto">
            <a:xfrm>
              <a:off x="7380" y="2977"/>
              <a:ext cx="375" cy="308"/>
            </a:xfrm>
            <a:prstGeom prst="ellipse">
              <a:avLst/>
            </a:prstGeom>
            <a:solidFill>
              <a:srgbClr val="FFFFFF"/>
            </a:solidFill>
            <a:ln w="9525">
              <a:solidFill>
                <a:schemeClr val="tx1"/>
              </a:solidFill>
              <a:round/>
              <a:headEnd/>
              <a:tailEnd/>
            </a:ln>
          </p:spPr>
          <p:txBody>
            <a:bodyPr vert="horz" wrap="square" lIns="91440" tIns="45720" rIns="91440" bIns="45720" numCol="1" anchor="t" anchorCtr="0" compatLnSpc="1">
              <a:prstTxWarp prst="textNoShape">
                <a:avLst/>
              </a:prstTxWarp>
            </a:bodyPr>
            <a:lstStyle/>
            <a:p>
              <a:endParaRPr lang="en-GB">
                <a:solidFill>
                  <a:schemeClr val="bg1"/>
                </a:solidFill>
              </a:endParaRPr>
            </a:p>
          </p:txBody>
        </p:sp>
        <p:cxnSp>
          <p:nvCxnSpPr>
            <p:cNvPr id="23" name="AutoShape 4"/>
            <p:cNvCxnSpPr>
              <a:cxnSpLocks noChangeShapeType="1"/>
              <a:stCxn id="22" idx="4"/>
            </p:cNvCxnSpPr>
            <p:nvPr/>
          </p:nvCxnSpPr>
          <p:spPr bwMode="auto">
            <a:xfrm>
              <a:off x="7568" y="3285"/>
              <a:ext cx="1" cy="43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4" name="AutoShape 5"/>
            <p:cNvCxnSpPr>
              <a:cxnSpLocks noChangeShapeType="1"/>
            </p:cNvCxnSpPr>
            <p:nvPr/>
          </p:nvCxnSpPr>
          <p:spPr bwMode="auto">
            <a:xfrm>
              <a:off x="7380" y="3495"/>
              <a:ext cx="375"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5" name="AutoShape 6"/>
            <p:cNvCxnSpPr>
              <a:cxnSpLocks noChangeShapeType="1"/>
            </p:cNvCxnSpPr>
            <p:nvPr/>
          </p:nvCxnSpPr>
          <p:spPr bwMode="auto">
            <a:xfrm flipH="1">
              <a:off x="7380" y="3720"/>
              <a:ext cx="189" cy="21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6" name="AutoShape 7"/>
            <p:cNvCxnSpPr>
              <a:cxnSpLocks noChangeShapeType="1"/>
            </p:cNvCxnSpPr>
            <p:nvPr/>
          </p:nvCxnSpPr>
          <p:spPr bwMode="auto">
            <a:xfrm>
              <a:off x="7569" y="3720"/>
              <a:ext cx="186" cy="21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sp>
        <p:nvSpPr>
          <p:cNvPr id="7" name="TextBox 6"/>
          <p:cNvSpPr txBox="1"/>
          <p:nvPr/>
        </p:nvSpPr>
        <p:spPr>
          <a:xfrm>
            <a:off x="3938026" y="1385799"/>
            <a:ext cx="2349975" cy="646331"/>
          </a:xfrm>
          <a:prstGeom prst="rect">
            <a:avLst/>
          </a:prstGeom>
          <a:noFill/>
        </p:spPr>
        <p:txBody>
          <a:bodyPr wrap="square" rtlCol="0">
            <a:spAutoFit/>
          </a:bodyPr>
          <a:lstStyle/>
          <a:p>
            <a:r>
              <a:rPr lang="en-GB" dirty="0"/>
              <a:t>Tom passed away on 3.6.16</a:t>
            </a:r>
          </a:p>
        </p:txBody>
      </p:sp>
      <p:sp>
        <p:nvSpPr>
          <p:cNvPr id="10" name="TextBox 9"/>
          <p:cNvSpPr txBox="1"/>
          <p:nvPr/>
        </p:nvSpPr>
        <p:spPr>
          <a:xfrm>
            <a:off x="8487561" y="4214302"/>
            <a:ext cx="1777941" cy="369332"/>
          </a:xfrm>
          <a:prstGeom prst="rect">
            <a:avLst/>
          </a:prstGeom>
          <a:noFill/>
        </p:spPr>
        <p:txBody>
          <a:bodyPr wrap="square" rtlCol="0">
            <a:spAutoFit/>
          </a:bodyPr>
          <a:lstStyle/>
          <a:p>
            <a:r>
              <a:rPr lang="en-GB" u="sng" dirty="0"/>
              <a:t>Jonny the son</a:t>
            </a:r>
          </a:p>
        </p:txBody>
      </p:sp>
      <p:pic>
        <p:nvPicPr>
          <p:cNvPr id="20" name="Picture 19">
            <a:extLst>
              <a:ext uri="{FF2B5EF4-FFF2-40B4-BE49-F238E27FC236}">
                <a16:creationId xmlns:a16="http://schemas.microsoft.com/office/drawing/2014/main" id="{5C434BBB-5C0B-4EF3-B0AE-AAFCD5139D5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3857442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Answer 2 </a:t>
            </a:r>
          </a:p>
        </p:txBody>
      </p:sp>
      <p:sp>
        <p:nvSpPr>
          <p:cNvPr id="2" name="Content Placeholder 1"/>
          <p:cNvSpPr>
            <a:spLocks noGrp="1"/>
          </p:cNvSpPr>
          <p:nvPr>
            <p:ph type="body" sz="quarter" idx="13"/>
          </p:nvPr>
        </p:nvSpPr>
        <p:spPr>
          <a:xfrm>
            <a:off x="2209800" y="1916832"/>
            <a:ext cx="8153400" cy="2492990"/>
          </a:xfrm>
        </p:spPr>
        <p:txBody>
          <a:bodyPr/>
          <a:lstStyle/>
          <a:p>
            <a:pPr marL="0" lvl="2" indent="0">
              <a:buNone/>
            </a:pPr>
            <a:r>
              <a:rPr lang="en-GB" b="1" dirty="0">
                <a:solidFill>
                  <a:schemeClr val="bg1"/>
                </a:solidFill>
              </a:rPr>
              <a:t>IHT payable by the executor/ personal representative.</a:t>
            </a:r>
          </a:p>
          <a:p>
            <a:pPr marL="0" lvl="2" indent="0">
              <a:buNone/>
            </a:pPr>
            <a:r>
              <a:rPr lang="en-GB" b="1" dirty="0">
                <a:solidFill>
                  <a:schemeClr val="bg1"/>
                </a:solidFill>
              </a:rPr>
              <a:t>£70,000 (500,000 – 325,000) x 40% </a:t>
            </a:r>
          </a:p>
          <a:p>
            <a:pPr marL="0" lvl="2" indent="0">
              <a:buNone/>
            </a:pPr>
            <a:endParaRPr lang="en-GB" dirty="0">
              <a:solidFill>
                <a:schemeClr val="bg1"/>
              </a:solidFill>
            </a:endParaRPr>
          </a:p>
          <a:p>
            <a:pPr lvl="2"/>
            <a:r>
              <a:rPr lang="en-GB" dirty="0">
                <a:solidFill>
                  <a:schemeClr val="bg1"/>
                </a:solidFill>
              </a:rPr>
              <a:t>There are IHT implications on certain gifts made during a person’s lifetime, these are called lifetime transfers.</a:t>
            </a:r>
          </a:p>
          <a:p>
            <a:pPr lvl="2"/>
            <a:endParaRPr lang="en-GB" dirty="0">
              <a:solidFill>
                <a:schemeClr val="bg1"/>
              </a:solidFill>
            </a:endParaRPr>
          </a:p>
          <a:p>
            <a:pPr lvl="2"/>
            <a:r>
              <a:rPr lang="en-GB" dirty="0">
                <a:solidFill>
                  <a:schemeClr val="bg1"/>
                </a:solidFill>
              </a:rPr>
              <a:t>Lifetime gifts to a son, daughter, nephew, niece, grandson or grand-daughter are called potentially exempt transfers or PETs. </a:t>
            </a:r>
          </a:p>
        </p:txBody>
      </p:sp>
      <p:sp>
        <p:nvSpPr>
          <p:cNvPr id="4" name="Cube 3"/>
          <p:cNvSpPr/>
          <p:nvPr/>
        </p:nvSpPr>
        <p:spPr>
          <a:xfrm>
            <a:off x="4786273" y="2125426"/>
            <a:ext cx="3338423" cy="1915064"/>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bg1"/>
                </a:solidFill>
              </a:rPr>
              <a:t>£500,000</a:t>
            </a:r>
          </a:p>
        </p:txBody>
      </p:sp>
      <p:sp>
        <p:nvSpPr>
          <p:cNvPr id="9" name="TextBox 8"/>
          <p:cNvSpPr txBox="1"/>
          <p:nvPr/>
        </p:nvSpPr>
        <p:spPr>
          <a:xfrm>
            <a:off x="5432787" y="4191338"/>
            <a:ext cx="2406770" cy="369332"/>
          </a:xfrm>
          <a:prstGeom prst="rect">
            <a:avLst/>
          </a:prstGeom>
          <a:noFill/>
        </p:spPr>
        <p:txBody>
          <a:bodyPr wrap="square" rtlCol="0">
            <a:spAutoFit/>
          </a:bodyPr>
          <a:lstStyle/>
          <a:p>
            <a:r>
              <a:rPr lang="en-GB" dirty="0"/>
              <a:t>The Death Estate</a:t>
            </a:r>
          </a:p>
        </p:txBody>
      </p:sp>
      <p:grpSp>
        <p:nvGrpSpPr>
          <p:cNvPr id="14" name="Group 2"/>
          <p:cNvGrpSpPr>
            <a:grpSpLocks/>
          </p:cNvGrpSpPr>
          <p:nvPr/>
        </p:nvGrpSpPr>
        <p:grpSpPr bwMode="auto">
          <a:xfrm>
            <a:off x="9192345" y="2420889"/>
            <a:ext cx="368375" cy="1478549"/>
            <a:chOff x="7380" y="2977"/>
            <a:chExt cx="375" cy="953"/>
          </a:xfrm>
        </p:grpSpPr>
        <p:sp>
          <p:nvSpPr>
            <p:cNvPr id="15" name="Oval 3"/>
            <p:cNvSpPr>
              <a:spLocks noChangeArrowheads="1"/>
            </p:cNvSpPr>
            <p:nvPr/>
          </p:nvSpPr>
          <p:spPr bwMode="auto">
            <a:xfrm>
              <a:off x="7380" y="2977"/>
              <a:ext cx="375" cy="308"/>
            </a:xfrm>
            <a:prstGeom prst="ellipse">
              <a:avLst/>
            </a:prstGeom>
            <a:solidFill>
              <a:srgbClr val="FFFFFF"/>
            </a:solidFill>
            <a:ln w="9525">
              <a:solidFill>
                <a:schemeClr val="tx1"/>
              </a:solidFill>
              <a:round/>
              <a:headEnd/>
              <a:tailEnd/>
            </a:ln>
          </p:spPr>
          <p:txBody>
            <a:bodyPr vert="horz" wrap="square" lIns="91440" tIns="45720" rIns="91440" bIns="45720" numCol="1" anchor="t" anchorCtr="0" compatLnSpc="1">
              <a:prstTxWarp prst="textNoShape">
                <a:avLst/>
              </a:prstTxWarp>
            </a:bodyPr>
            <a:lstStyle/>
            <a:p>
              <a:endParaRPr lang="en-GB">
                <a:solidFill>
                  <a:schemeClr val="bg1"/>
                </a:solidFill>
              </a:endParaRPr>
            </a:p>
          </p:txBody>
        </p:sp>
        <p:cxnSp>
          <p:nvCxnSpPr>
            <p:cNvPr id="16" name="AutoShape 4"/>
            <p:cNvCxnSpPr>
              <a:cxnSpLocks noChangeShapeType="1"/>
              <a:stCxn id="15" idx="4"/>
            </p:cNvCxnSpPr>
            <p:nvPr/>
          </p:nvCxnSpPr>
          <p:spPr bwMode="auto">
            <a:xfrm>
              <a:off x="7568" y="3285"/>
              <a:ext cx="1" cy="43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7" name="AutoShape 5"/>
            <p:cNvCxnSpPr>
              <a:cxnSpLocks noChangeShapeType="1"/>
            </p:cNvCxnSpPr>
            <p:nvPr/>
          </p:nvCxnSpPr>
          <p:spPr bwMode="auto">
            <a:xfrm>
              <a:off x="7380" y="3495"/>
              <a:ext cx="375"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8" name="AutoShape 6"/>
            <p:cNvCxnSpPr>
              <a:cxnSpLocks noChangeShapeType="1"/>
            </p:cNvCxnSpPr>
            <p:nvPr/>
          </p:nvCxnSpPr>
          <p:spPr bwMode="auto">
            <a:xfrm flipH="1">
              <a:off x="7380" y="3720"/>
              <a:ext cx="189" cy="21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9" name="AutoShape 7"/>
            <p:cNvCxnSpPr>
              <a:cxnSpLocks noChangeShapeType="1"/>
            </p:cNvCxnSpPr>
            <p:nvPr/>
          </p:nvCxnSpPr>
          <p:spPr bwMode="auto">
            <a:xfrm>
              <a:off x="7569" y="3720"/>
              <a:ext cx="186" cy="21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21" name="Group 2"/>
          <p:cNvGrpSpPr>
            <a:grpSpLocks/>
          </p:cNvGrpSpPr>
          <p:nvPr/>
        </p:nvGrpSpPr>
        <p:grpSpPr bwMode="auto">
          <a:xfrm rot="16200000">
            <a:off x="2837361" y="878241"/>
            <a:ext cx="368375" cy="1478549"/>
            <a:chOff x="7380" y="2977"/>
            <a:chExt cx="375" cy="953"/>
          </a:xfrm>
        </p:grpSpPr>
        <p:sp>
          <p:nvSpPr>
            <p:cNvPr id="22" name="Oval 3"/>
            <p:cNvSpPr>
              <a:spLocks noChangeArrowheads="1"/>
            </p:cNvSpPr>
            <p:nvPr/>
          </p:nvSpPr>
          <p:spPr bwMode="auto">
            <a:xfrm>
              <a:off x="7380" y="2977"/>
              <a:ext cx="375" cy="308"/>
            </a:xfrm>
            <a:prstGeom prst="ellipse">
              <a:avLst/>
            </a:prstGeom>
            <a:solidFill>
              <a:srgbClr val="FFFFFF"/>
            </a:solidFill>
            <a:ln w="9525">
              <a:solidFill>
                <a:schemeClr val="tx1"/>
              </a:solidFill>
              <a:round/>
              <a:headEnd/>
              <a:tailEnd/>
            </a:ln>
          </p:spPr>
          <p:txBody>
            <a:bodyPr vert="horz" wrap="square" lIns="91440" tIns="45720" rIns="91440" bIns="45720" numCol="1" anchor="t" anchorCtr="0" compatLnSpc="1">
              <a:prstTxWarp prst="textNoShape">
                <a:avLst/>
              </a:prstTxWarp>
            </a:bodyPr>
            <a:lstStyle/>
            <a:p>
              <a:endParaRPr lang="en-GB">
                <a:solidFill>
                  <a:schemeClr val="bg1"/>
                </a:solidFill>
              </a:endParaRPr>
            </a:p>
          </p:txBody>
        </p:sp>
        <p:cxnSp>
          <p:nvCxnSpPr>
            <p:cNvPr id="23" name="AutoShape 4"/>
            <p:cNvCxnSpPr>
              <a:cxnSpLocks noChangeShapeType="1"/>
              <a:stCxn id="22" idx="4"/>
            </p:cNvCxnSpPr>
            <p:nvPr/>
          </p:nvCxnSpPr>
          <p:spPr bwMode="auto">
            <a:xfrm>
              <a:off x="7568" y="3285"/>
              <a:ext cx="1" cy="43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4" name="AutoShape 5"/>
            <p:cNvCxnSpPr>
              <a:cxnSpLocks noChangeShapeType="1"/>
            </p:cNvCxnSpPr>
            <p:nvPr/>
          </p:nvCxnSpPr>
          <p:spPr bwMode="auto">
            <a:xfrm>
              <a:off x="7380" y="3495"/>
              <a:ext cx="375"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5" name="AutoShape 6"/>
            <p:cNvCxnSpPr>
              <a:cxnSpLocks noChangeShapeType="1"/>
            </p:cNvCxnSpPr>
            <p:nvPr/>
          </p:nvCxnSpPr>
          <p:spPr bwMode="auto">
            <a:xfrm flipH="1">
              <a:off x="7380" y="3720"/>
              <a:ext cx="189" cy="21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6" name="AutoShape 7"/>
            <p:cNvCxnSpPr>
              <a:cxnSpLocks noChangeShapeType="1"/>
            </p:cNvCxnSpPr>
            <p:nvPr/>
          </p:nvCxnSpPr>
          <p:spPr bwMode="auto">
            <a:xfrm>
              <a:off x="7569" y="3720"/>
              <a:ext cx="186" cy="21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sp>
        <p:nvSpPr>
          <p:cNvPr id="7" name="TextBox 6"/>
          <p:cNvSpPr txBox="1"/>
          <p:nvPr/>
        </p:nvSpPr>
        <p:spPr>
          <a:xfrm>
            <a:off x="3938026" y="1385799"/>
            <a:ext cx="2349975" cy="646331"/>
          </a:xfrm>
          <a:prstGeom prst="rect">
            <a:avLst/>
          </a:prstGeom>
          <a:noFill/>
        </p:spPr>
        <p:txBody>
          <a:bodyPr wrap="square" rtlCol="0">
            <a:spAutoFit/>
          </a:bodyPr>
          <a:lstStyle/>
          <a:p>
            <a:r>
              <a:rPr lang="en-GB" dirty="0"/>
              <a:t>Tom passed away on 3.6.16</a:t>
            </a:r>
          </a:p>
        </p:txBody>
      </p:sp>
      <p:sp>
        <p:nvSpPr>
          <p:cNvPr id="10" name="TextBox 9"/>
          <p:cNvSpPr txBox="1"/>
          <p:nvPr/>
        </p:nvSpPr>
        <p:spPr>
          <a:xfrm>
            <a:off x="8487561" y="4214302"/>
            <a:ext cx="1777941" cy="369332"/>
          </a:xfrm>
          <a:prstGeom prst="rect">
            <a:avLst/>
          </a:prstGeom>
          <a:noFill/>
        </p:spPr>
        <p:txBody>
          <a:bodyPr wrap="square" rtlCol="0">
            <a:spAutoFit/>
          </a:bodyPr>
          <a:lstStyle/>
          <a:p>
            <a:r>
              <a:rPr lang="en-GB" u="sng" dirty="0"/>
              <a:t>Jonny the son</a:t>
            </a:r>
          </a:p>
        </p:txBody>
      </p:sp>
      <p:sp>
        <p:nvSpPr>
          <p:cNvPr id="30" name="Oval 29"/>
          <p:cNvSpPr/>
          <p:nvPr/>
        </p:nvSpPr>
        <p:spPr>
          <a:xfrm>
            <a:off x="2135561" y="2125427"/>
            <a:ext cx="2321203" cy="2467855"/>
          </a:xfrm>
          <a:prstGeom prst="ellipse">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IHT is only paid on the value in excess of the nil rate band which is £325,000</a:t>
            </a:r>
          </a:p>
        </p:txBody>
      </p:sp>
      <p:pic>
        <p:nvPicPr>
          <p:cNvPr id="27" name="Picture 26">
            <a:extLst>
              <a:ext uri="{FF2B5EF4-FFF2-40B4-BE49-F238E27FC236}">
                <a16:creationId xmlns:a16="http://schemas.microsoft.com/office/drawing/2014/main" id="{A15C93BF-15D9-49A1-AE66-3A7C34BA456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1682343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Answer 2 </a:t>
            </a:r>
          </a:p>
        </p:txBody>
      </p:sp>
      <p:sp>
        <p:nvSpPr>
          <p:cNvPr id="2" name="Content Placeholder 1"/>
          <p:cNvSpPr>
            <a:spLocks noGrp="1"/>
          </p:cNvSpPr>
          <p:nvPr>
            <p:ph type="body" sz="quarter" idx="13"/>
          </p:nvPr>
        </p:nvSpPr>
        <p:spPr>
          <a:xfrm>
            <a:off x="2209800" y="1916832"/>
            <a:ext cx="8153400" cy="2492990"/>
          </a:xfrm>
        </p:spPr>
        <p:txBody>
          <a:bodyPr/>
          <a:lstStyle/>
          <a:p>
            <a:pPr marL="0" lvl="2" indent="0">
              <a:buNone/>
            </a:pPr>
            <a:r>
              <a:rPr lang="en-GB" b="1" dirty="0">
                <a:solidFill>
                  <a:schemeClr val="bg1"/>
                </a:solidFill>
              </a:rPr>
              <a:t>IHT payable by the executor/ personal representative.</a:t>
            </a:r>
          </a:p>
          <a:p>
            <a:pPr marL="0" lvl="2" indent="0">
              <a:buNone/>
            </a:pPr>
            <a:r>
              <a:rPr lang="en-GB" b="1" dirty="0">
                <a:solidFill>
                  <a:schemeClr val="bg1"/>
                </a:solidFill>
              </a:rPr>
              <a:t>£70,000 (500,000 – 325,000) x 40% </a:t>
            </a:r>
          </a:p>
          <a:p>
            <a:pPr marL="0" lvl="2" indent="0">
              <a:buNone/>
            </a:pPr>
            <a:endParaRPr lang="en-GB" dirty="0">
              <a:solidFill>
                <a:schemeClr val="bg1"/>
              </a:solidFill>
            </a:endParaRPr>
          </a:p>
          <a:p>
            <a:pPr lvl="2"/>
            <a:r>
              <a:rPr lang="en-GB" dirty="0">
                <a:solidFill>
                  <a:schemeClr val="bg1"/>
                </a:solidFill>
              </a:rPr>
              <a:t>There are IHT implications on certain gifts made during a person’s lifetime, these are called lifetime transfers.</a:t>
            </a:r>
          </a:p>
          <a:p>
            <a:pPr lvl="2"/>
            <a:endParaRPr lang="en-GB" dirty="0">
              <a:solidFill>
                <a:schemeClr val="bg1"/>
              </a:solidFill>
            </a:endParaRPr>
          </a:p>
          <a:p>
            <a:pPr lvl="2"/>
            <a:r>
              <a:rPr lang="en-GB" dirty="0">
                <a:solidFill>
                  <a:schemeClr val="bg1"/>
                </a:solidFill>
              </a:rPr>
              <a:t>Lifetime gifts to a son, daughter, nephew, niece, grandson or grand-daughter are called potentially exempt transfers or PETs. </a:t>
            </a:r>
          </a:p>
        </p:txBody>
      </p:sp>
      <p:sp>
        <p:nvSpPr>
          <p:cNvPr id="4" name="Cube 3"/>
          <p:cNvSpPr/>
          <p:nvPr/>
        </p:nvSpPr>
        <p:spPr>
          <a:xfrm>
            <a:off x="4786273" y="2125426"/>
            <a:ext cx="3338423" cy="1915064"/>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bg1"/>
                </a:solidFill>
              </a:rPr>
              <a:t>£500,000</a:t>
            </a:r>
          </a:p>
        </p:txBody>
      </p:sp>
      <p:cxnSp>
        <p:nvCxnSpPr>
          <p:cNvPr id="5" name="Straight Arrow Connector 4"/>
          <p:cNvCxnSpPr/>
          <p:nvPr/>
        </p:nvCxnSpPr>
        <p:spPr>
          <a:xfrm flipH="1">
            <a:off x="3863753" y="3411856"/>
            <a:ext cx="648071"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432787" y="4191338"/>
            <a:ext cx="2406770" cy="369332"/>
          </a:xfrm>
          <a:prstGeom prst="rect">
            <a:avLst/>
          </a:prstGeom>
          <a:noFill/>
        </p:spPr>
        <p:txBody>
          <a:bodyPr wrap="square" rtlCol="0">
            <a:spAutoFit/>
          </a:bodyPr>
          <a:lstStyle/>
          <a:p>
            <a:r>
              <a:rPr lang="en-GB" dirty="0"/>
              <a:t>The Death Estate</a:t>
            </a:r>
          </a:p>
        </p:txBody>
      </p:sp>
      <p:grpSp>
        <p:nvGrpSpPr>
          <p:cNvPr id="14" name="Group 2"/>
          <p:cNvGrpSpPr>
            <a:grpSpLocks/>
          </p:cNvGrpSpPr>
          <p:nvPr/>
        </p:nvGrpSpPr>
        <p:grpSpPr bwMode="auto">
          <a:xfrm>
            <a:off x="9192345" y="2420889"/>
            <a:ext cx="368375" cy="1478549"/>
            <a:chOff x="7380" y="2977"/>
            <a:chExt cx="375" cy="953"/>
          </a:xfrm>
        </p:grpSpPr>
        <p:sp>
          <p:nvSpPr>
            <p:cNvPr id="15" name="Oval 3"/>
            <p:cNvSpPr>
              <a:spLocks noChangeArrowheads="1"/>
            </p:cNvSpPr>
            <p:nvPr/>
          </p:nvSpPr>
          <p:spPr bwMode="auto">
            <a:xfrm>
              <a:off x="7380" y="2977"/>
              <a:ext cx="375" cy="308"/>
            </a:xfrm>
            <a:prstGeom prst="ellipse">
              <a:avLst/>
            </a:prstGeom>
            <a:solidFill>
              <a:srgbClr val="FFFFFF"/>
            </a:solidFill>
            <a:ln w="9525">
              <a:solidFill>
                <a:schemeClr val="tx1"/>
              </a:solidFill>
              <a:round/>
              <a:headEnd/>
              <a:tailEnd/>
            </a:ln>
          </p:spPr>
          <p:txBody>
            <a:bodyPr vert="horz" wrap="square" lIns="91440" tIns="45720" rIns="91440" bIns="45720" numCol="1" anchor="t" anchorCtr="0" compatLnSpc="1">
              <a:prstTxWarp prst="textNoShape">
                <a:avLst/>
              </a:prstTxWarp>
            </a:bodyPr>
            <a:lstStyle/>
            <a:p>
              <a:endParaRPr lang="en-GB">
                <a:solidFill>
                  <a:schemeClr val="bg1"/>
                </a:solidFill>
              </a:endParaRPr>
            </a:p>
          </p:txBody>
        </p:sp>
        <p:cxnSp>
          <p:nvCxnSpPr>
            <p:cNvPr id="16" name="AutoShape 4"/>
            <p:cNvCxnSpPr>
              <a:cxnSpLocks noChangeShapeType="1"/>
              <a:stCxn id="15" idx="4"/>
            </p:cNvCxnSpPr>
            <p:nvPr/>
          </p:nvCxnSpPr>
          <p:spPr bwMode="auto">
            <a:xfrm>
              <a:off x="7568" y="3285"/>
              <a:ext cx="1" cy="43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7" name="AutoShape 5"/>
            <p:cNvCxnSpPr>
              <a:cxnSpLocks noChangeShapeType="1"/>
            </p:cNvCxnSpPr>
            <p:nvPr/>
          </p:nvCxnSpPr>
          <p:spPr bwMode="auto">
            <a:xfrm>
              <a:off x="7380" y="3495"/>
              <a:ext cx="375"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8" name="AutoShape 6"/>
            <p:cNvCxnSpPr>
              <a:cxnSpLocks noChangeShapeType="1"/>
            </p:cNvCxnSpPr>
            <p:nvPr/>
          </p:nvCxnSpPr>
          <p:spPr bwMode="auto">
            <a:xfrm flipH="1">
              <a:off x="7380" y="3720"/>
              <a:ext cx="189" cy="21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9" name="AutoShape 7"/>
            <p:cNvCxnSpPr>
              <a:cxnSpLocks noChangeShapeType="1"/>
            </p:cNvCxnSpPr>
            <p:nvPr/>
          </p:nvCxnSpPr>
          <p:spPr bwMode="auto">
            <a:xfrm>
              <a:off x="7569" y="3720"/>
              <a:ext cx="186" cy="21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21" name="Group 2"/>
          <p:cNvGrpSpPr>
            <a:grpSpLocks/>
          </p:cNvGrpSpPr>
          <p:nvPr/>
        </p:nvGrpSpPr>
        <p:grpSpPr bwMode="auto">
          <a:xfrm rot="16200000">
            <a:off x="2837361" y="878241"/>
            <a:ext cx="368375" cy="1478549"/>
            <a:chOff x="7380" y="2977"/>
            <a:chExt cx="375" cy="953"/>
          </a:xfrm>
        </p:grpSpPr>
        <p:sp>
          <p:nvSpPr>
            <p:cNvPr id="22" name="Oval 3"/>
            <p:cNvSpPr>
              <a:spLocks noChangeArrowheads="1"/>
            </p:cNvSpPr>
            <p:nvPr/>
          </p:nvSpPr>
          <p:spPr bwMode="auto">
            <a:xfrm>
              <a:off x="7380" y="2977"/>
              <a:ext cx="375" cy="308"/>
            </a:xfrm>
            <a:prstGeom prst="ellipse">
              <a:avLst/>
            </a:prstGeom>
            <a:solidFill>
              <a:srgbClr val="FFFFFF"/>
            </a:solidFill>
            <a:ln w="9525">
              <a:solidFill>
                <a:schemeClr val="tx1"/>
              </a:solidFill>
              <a:round/>
              <a:headEnd/>
              <a:tailEnd/>
            </a:ln>
          </p:spPr>
          <p:txBody>
            <a:bodyPr vert="horz" wrap="square" lIns="91440" tIns="45720" rIns="91440" bIns="45720" numCol="1" anchor="t" anchorCtr="0" compatLnSpc="1">
              <a:prstTxWarp prst="textNoShape">
                <a:avLst/>
              </a:prstTxWarp>
            </a:bodyPr>
            <a:lstStyle/>
            <a:p>
              <a:endParaRPr lang="en-GB">
                <a:solidFill>
                  <a:schemeClr val="bg1"/>
                </a:solidFill>
              </a:endParaRPr>
            </a:p>
          </p:txBody>
        </p:sp>
        <p:cxnSp>
          <p:nvCxnSpPr>
            <p:cNvPr id="23" name="AutoShape 4"/>
            <p:cNvCxnSpPr>
              <a:cxnSpLocks noChangeShapeType="1"/>
              <a:stCxn id="22" idx="4"/>
            </p:cNvCxnSpPr>
            <p:nvPr/>
          </p:nvCxnSpPr>
          <p:spPr bwMode="auto">
            <a:xfrm>
              <a:off x="7568" y="3285"/>
              <a:ext cx="1" cy="43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4" name="AutoShape 5"/>
            <p:cNvCxnSpPr>
              <a:cxnSpLocks noChangeShapeType="1"/>
            </p:cNvCxnSpPr>
            <p:nvPr/>
          </p:nvCxnSpPr>
          <p:spPr bwMode="auto">
            <a:xfrm>
              <a:off x="7380" y="3495"/>
              <a:ext cx="375"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5" name="AutoShape 6"/>
            <p:cNvCxnSpPr>
              <a:cxnSpLocks noChangeShapeType="1"/>
            </p:cNvCxnSpPr>
            <p:nvPr/>
          </p:nvCxnSpPr>
          <p:spPr bwMode="auto">
            <a:xfrm flipH="1">
              <a:off x="7380" y="3720"/>
              <a:ext cx="189" cy="21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6" name="AutoShape 7"/>
            <p:cNvCxnSpPr>
              <a:cxnSpLocks noChangeShapeType="1"/>
            </p:cNvCxnSpPr>
            <p:nvPr/>
          </p:nvCxnSpPr>
          <p:spPr bwMode="auto">
            <a:xfrm>
              <a:off x="7569" y="3720"/>
              <a:ext cx="186" cy="21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sp>
        <p:nvSpPr>
          <p:cNvPr id="7" name="TextBox 6"/>
          <p:cNvSpPr txBox="1"/>
          <p:nvPr/>
        </p:nvSpPr>
        <p:spPr>
          <a:xfrm>
            <a:off x="3938026" y="1385799"/>
            <a:ext cx="2349975" cy="646331"/>
          </a:xfrm>
          <a:prstGeom prst="rect">
            <a:avLst/>
          </a:prstGeom>
          <a:noFill/>
        </p:spPr>
        <p:txBody>
          <a:bodyPr wrap="square" rtlCol="0">
            <a:spAutoFit/>
          </a:bodyPr>
          <a:lstStyle/>
          <a:p>
            <a:r>
              <a:rPr lang="en-GB" dirty="0"/>
              <a:t>Tom passed away on 3.6.16</a:t>
            </a:r>
          </a:p>
        </p:txBody>
      </p:sp>
      <p:sp>
        <p:nvSpPr>
          <p:cNvPr id="10" name="TextBox 9"/>
          <p:cNvSpPr txBox="1"/>
          <p:nvPr/>
        </p:nvSpPr>
        <p:spPr>
          <a:xfrm>
            <a:off x="8487561" y="4214302"/>
            <a:ext cx="1777941" cy="369332"/>
          </a:xfrm>
          <a:prstGeom prst="rect">
            <a:avLst/>
          </a:prstGeom>
          <a:noFill/>
        </p:spPr>
        <p:txBody>
          <a:bodyPr wrap="square" rtlCol="0">
            <a:spAutoFit/>
          </a:bodyPr>
          <a:lstStyle/>
          <a:p>
            <a:r>
              <a:rPr lang="en-GB" u="sng" dirty="0"/>
              <a:t>Jonny the son</a:t>
            </a:r>
          </a:p>
        </p:txBody>
      </p:sp>
      <p:sp>
        <p:nvSpPr>
          <p:cNvPr id="28" name="Rectangle 27"/>
          <p:cNvSpPr/>
          <p:nvPr/>
        </p:nvSpPr>
        <p:spPr>
          <a:xfrm>
            <a:off x="2166854" y="2205796"/>
            <a:ext cx="1551770" cy="25516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HM Revenue and Customs </a:t>
            </a:r>
          </a:p>
          <a:p>
            <a:pPr algn="ctr"/>
            <a:endParaRPr lang="en-GB" dirty="0"/>
          </a:p>
          <a:p>
            <a:pPr algn="ctr"/>
            <a:r>
              <a:rPr lang="en-GB" dirty="0"/>
              <a:t>£70,000</a:t>
            </a:r>
          </a:p>
          <a:p>
            <a:pPr algn="ctr"/>
            <a:r>
              <a:rPr lang="en-GB" dirty="0"/>
              <a:t>(500,000 – 325,000) x 40%</a:t>
            </a:r>
          </a:p>
        </p:txBody>
      </p:sp>
      <p:pic>
        <p:nvPicPr>
          <p:cNvPr id="27" name="Picture 26">
            <a:extLst>
              <a:ext uri="{FF2B5EF4-FFF2-40B4-BE49-F238E27FC236}">
                <a16:creationId xmlns:a16="http://schemas.microsoft.com/office/drawing/2014/main" id="{A7E2B00E-8709-45ED-9CF5-19140F067ED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2894043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Answer 2 </a:t>
            </a:r>
          </a:p>
        </p:txBody>
      </p:sp>
      <p:sp>
        <p:nvSpPr>
          <p:cNvPr id="2" name="Content Placeholder 1"/>
          <p:cNvSpPr>
            <a:spLocks noGrp="1"/>
          </p:cNvSpPr>
          <p:nvPr>
            <p:ph type="body" sz="quarter" idx="13"/>
          </p:nvPr>
        </p:nvSpPr>
        <p:spPr>
          <a:xfrm>
            <a:off x="2209800" y="1916832"/>
            <a:ext cx="8153400" cy="2492990"/>
          </a:xfrm>
        </p:spPr>
        <p:txBody>
          <a:bodyPr/>
          <a:lstStyle/>
          <a:p>
            <a:pPr marL="0" lvl="2" indent="0">
              <a:buNone/>
            </a:pPr>
            <a:r>
              <a:rPr lang="en-GB" b="1" dirty="0">
                <a:solidFill>
                  <a:schemeClr val="bg1"/>
                </a:solidFill>
              </a:rPr>
              <a:t>IHT payable by the executor/ personal representative.</a:t>
            </a:r>
          </a:p>
          <a:p>
            <a:pPr marL="0" lvl="2" indent="0">
              <a:buNone/>
            </a:pPr>
            <a:r>
              <a:rPr lang="en-GB" b="1" dirty="0">
                <a:solidFill>
                  <a:schemeClr val="bg1"/>
                </a:solidFill>
              </a:rPr>
              <a:t>£70,000 (500,000 – 325,000) x 40% </a:t>
            </a:r>
          </a:p>
          <a:p>
            <a:pPr marL="0" lvl="2" indent="0">
              <a:buNone/>
            </a:pPr>
            <a:endParaRPr lang="en-GB" dirty="0">
              <a:solidFill>
                <a:schemeClr val="bg1"/>
              </a:solidFill>
            </a:endParaRPr>
          </a:p>
          <a:p>
            <a:pPr lvl="2"/>
            <a:r>
              <a:rPr lang="en-GB" dirty="0">
                <a:solidFill>
                  <a:schemeClr val="bg1"/>
                </a:solidFill>
              </a:rPr>
              <a:t>There are IHT implications on certain gifts made during a person’s lifetime, these are called lifetime transfers.</a:t>
            </a:r>
          </a:p>
          <a:p>
            <a:pPr lvl="2"/>
            <a:endParaRPr lang="en-GB" dirty="0">
              <a:solidFill>
                <a:schemeClr val="bg1"/>
              </a:solidFill>
            </a:endParaRPr>
          </a:p>
          <a:p>
            <a:pPr lvl="2"/>
            <a:r>
              <a:rPr lang="en-GB" dirty="0">
                <a:solidFill>
                  <a:schemeClr val="bg1"/>
                </a:solidFill>
              </a:rPr>
              <a:t>Lifetime gifts to a son, daughter, nephew, niece, grandson or grand-daughter are called potentially exempt transfers or PETs. </a:t>
            </a:r>
          </a:p>
        </p:txBody>
      </p:sp>
      <p:sp>
        <p:nvSpPr>
          <p:cNvPr id="4" name="Cube 3"/>
          <p:cNvSpPr/>
          <p:nvPr/>
        </p:nvSpPr>
        <p:spPr>
          <a:xfrm>
            <a:off x="4786273" y="2125426"/>
            <a:ext cx="3338423" cy="1915064"/>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bg1"/>
                </a:solidFill>
              </a:rPr>
              <a:t>£500,000</a:t>
            </a:r>
          </a:p>
        </p:txBody>
      </p:sp>
      <p:cxnSp>
        <p:nvCxnSpPr>
          <p:cNvPr id="5" name="Straight Arrow Connector 4"/>
          <p:cNvCxnSpPr/>
          <p:nvPr/>
        </p:nvCxnSpPr>
        <p:spPr>
          <a:xfrm flipH="1">
            <a:off x="3863753" y="3411856"/>
            <a:ext cx="648071"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8377664" y="3411856"/>
            <a:ext cx="718933"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432787" y="4191338"/>
            <a:ext cx="2406770" cy="369332"/>
          </a:xfrm>
          <a:prstGeom prst="rect">
            <a:avLst/>
          </a:prstGeom>
          <a:noFill/>
        </p:spPr>
        <p:txBody>
          <a:bodyPr wrap="square" rtlCol="0">
            <a:spAutoFit/>
          </a:bodyPr>
          <a:lstStyle/>
          <a:p>
            <a:r>
              <a:rPr lang="en-GB" dirty="0"/>
              <a:t>The Death Estate</a:t>
            </a:r>
          </a:p>
        </p:txBody>
      </p:sp>
      <p:grpSp>
        <p:nvGrpSpPr>
          <p:cNvPr id="14" name="Group 2"/>
          <p:cNvGrpSpPr>
            <a:grpSpLocks/>
          </p:cNvGrpSpPr>
          <p:nvPr/>
        </p:nvGrpSpPr>
        <p:grpSpPr bwMode="auto">
          <a:xfrm>
            <a:off x="9192345" y="2420889"/>
            <a:ext cx="368375" cy="1478549"/>
            <a:chOff x="7380" y="2977"/>
            <a:chExt cx="375" cy="953"/>
          </a:xfrm>
        </p:grpSpPr>
        <p:sp>
          <p:nvSpPr>
            <p:cNvPr id="15" name="Oval 3"/>
            <p:cNvSpPr>
              <a:spLocks noChangeArrowheads="1"/>
            </p:cNvSpPr>
            <p:nvPr/>
          </p:nvSpPr>
          <p:spPr bwMode="auto">
            <a:xfrm>
              <a:off x="7380" y="2977"/>
              <a:ext cx="375" cy="308"/>
            </a:xfrm>
            <a:prstGeom prst="ellipse">
              <a:avLst/>
            </a:prstGeom>
            <a:solidFill>
              <a:srgbClr val="FFFFFF"/>
            </a:solidFill>
            <a:ln w="9525">
              <a:solidFill>
                <a:schemeClr val="tx1"/>
              </a:solidFill>
              <a:round/>
              <a:headEnd/>
              <a:tailEnd/>
            </a:ln>
          </p:spPr>
          <p:txBody>
            <a:bodyPr vert="horz" wrap="square" lIns="91440" tIns="45720" rIns="91440" bIns="45720" numCol="1" anchor="t" anchorCtr="0" compatLnSpc="1">
              <a:prstTxWarp prst="textNoShape">
                <a:avLst/>
              </a:prstTxWarp>
            </a:bodyPr>
            <a:lstStyle/>
            <a:p>
              <a:endParaRPr lang="en-GB">
                <a:solidFill>
                  <a:schemeClr val="bg1"/>
                </a:solidFill>
              </a:endParaRPr>
            </a:p>
          </p:txBody>
        </p:sp>
        <p:cxnSp>
          <p:nvCxnSpPr>
            <p:cNvPr id="16" name="AutoShape 4"/>
            <p:cNvCxnSpPr>
              <a:cxnSpLocks noChangeShapeType="1"/>
              <a:stCxn id="15" idx="4"/>
            </p:cNvCxnSpPr>
            <p:nvPr/>
          </p:nvCxnSpPr>
          <p:spPr bwMode="auto">
            <a:xfrm>
              <a:off x="7568" y="3285"/>
              <a:ext cx="1" cy="43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7" name="AutoShape 5"/>
            <p:cNvCxnSpPr>
              <a:cxnSpLocks noChangeShapeType="1"/>
            </p:cNvCxnSpPr>
            <p:nvPr/>
          </p:nvCxnSpPr>
          <p:spPr bwMode="auto">
            <a:xfrm>
              <a:off x="7380" y="3495"/>
              <a:ext cx="375"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8" name="AutoShape 6"/>
            <p:cNvCxnSpPr>
              <a:cxnSpLocks noChangeShapeType="1"/>
            </p:cNvCxnSpPr>
            <p:nvPr/>
          </p:nvCxnSpPr>
          <p:spPr bwMode="auto">
            <a:xfrm flipH="1">
              <a:off x="7380" y="3720"/>
              <a:ext cx="189" cy="21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9" name="AutoShape 7"/>
            <p:cNvCxnSpPr>
              <a:cxnSpLocks noChangeShapeType="1"/>
            </p:cNvCxnSpPr>
            <p:nvPr/>
          </p:nvCxnSpPr>
          <p:spPr bwMode="auto">
            <a:xfrm>
              <a:off x="7569" y="3720"/>
              <a:ext cx="186" cy="21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21" name="Group 2"/>
          <p:cNvGrpSpPr>
            <a:grpSpLocks/>
          </p:cNvGrpSpPr>
          <p:nvPr/>
        </p:nvGrpSpPr>
        <p:grpSpPr bwMode="auto">
          <a:xfrm rot="16200000">
            <a:off x="2837361" y="878241"/>
            <a:ext cx="368375" cy="1478549"/>
            <a:chOff x="7380" y="2977"/>
            <a:chExt cx="375" cy="953"/>
          </a:xfrm>
        </p:grpSpPr>
        <p:sp>
          <p:nvSpPr>
            <p:cNvPr id="22" name="Oval 3"/>
            <p:cNvSpPr>
              <a:spLocks noChangeArrowheads="1"/>
            </p:cNvSpPr>
            <p:nvPr/>
          </p:nvSpPr>
          <p:spPr bwMode="auto">
            <a:xfrm>
              <a:off x="7380" y="2977"/>
              <a:ext cx="375" cy="308"/>
            </a:xfrm>
            <a:prstGeom prst="ellipse">
              <a:avLst/>
            </a:prstGeom>
            <a:solidFill>
              <a:srgbClr val="FFFFFF"/>
            </a:solidFill>
            <a:ln w="9525">
              <a:solidFill>
                <a:schemeClr val="tx1"/>
              </a:solidFill>
              <a:round/>
              <a:headEnd/>
              <a:tailEnd/>
            </a:ln>
          </p:spPr>
          <p:txBody>
            <a:bodyPr vert="horz" wrap="square" lIns="91440" tIns="45720" rIns="91440" bIns="45720" numCol="1" anchor="t" anchorCtr="0" compatLnSpc="1">
              <a:prstTxWarp prst="textNoShape">
                <a:avLst/>
              </a:prstTxWarp>
            </a:bodyPr>
            <a:lstStyle/>
            <a:p>
              <a:endParaRPr lang="en-GB">
                <a:solidFill>
                  <a:schemeClr val="bg1"/>
                </a:solidFill>
              </a:endParaRPr>
            </a:p>
          </p:txBody>
        </p:sp>
        <p:cxnSp>
          <p:nvCxnSpPr>
            <p:cNvPr id="23" name="AutoShape 4"/>
            <p:cNvCxnSpPr>
              <a:cxnSpLocks noChangeShapeType="1"/>
              <a:stCxn id="22" idx="4"/>
            </p:cNvCxnSpPr>
            <p:nvPr/>
          </p:nvCxnSpPr>
          <p:spPr bwMode="auto">
            <a:xfrm>
              <a:off x="7568" y="3285"/>
              <a:ext cx="1" cy="43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4" name="AutoShape 5"/>
            <p:cNvCxnSpPr>
              <a:cxnSpLocks noChangeShapeType="1"/>
            </p:cNvCxnSpPr>
            <p:nvPr/>
          </p:nvCxnSpPr>
          <p:spPr bwMode="auto">
            <a:xfrm>
              <a:off x="7380" y="3495"/>
              <a:ext cx="375"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5" name="AutoShape 6"/>
            <p:cNvCxnSpPr>
              <a:cxnSpLocks noChangeShapeType="1"/>
            </p:cNvCxnSpPr>
            <p:nvPr/>
          </p:nvCxnSpPr>
          <p:spPr bwMode="auto">
            <a:xfrm flipH="1">
              <a:off x="7380" y="3720"/>
              <a:ext cx="189" cy="21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6" name="AutoShape 7"/>
            <p:cNvCxnSpPr>
              <a:cxnSpLocks noChangeShapeType="1"/>
            </p:cNvCxnSpPr>
            <p:nvPr/>
          </p:nvCxnSpPr>
          <p:spPr bwMode="auto">
            <a:xfrm>
              <a:off x="7569" y="3720"/>
              <a:ext cx="186" cy="21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sp>
        <p:nvSpPr>
          <p:cNvPr id="7" name="TextBox 6"/>
          <p:cNvSpPr txBox="1"/>
          <p:nvPr/>
        </p:nvSpPr>
        <p:spPr>
          <a:xfrm>
            <a:off x="3938026" y="1385799"/>
            <a:ext cx="2349975" cy="646331"/>
          </a:xfrm>
          <a:prstGeom prst="rect">
            <a:avLst/>
          </a:prstGeom>
          <a:noFill/>
        </p:spPr>
        <p:txBody>
          <a:bodyPr wrap="square" rtlCol="0">
            <a:spAutoFit/>
          </a:bodyPr>
          <a:lstStyle/>
          <a:p>
            <a:r>
              <a:rPr lang="en-GB" dirty="0"/>
              <a:t>Tom passed away on 3.6.16</a:t>
            </a:r>
          </a:p>
        </p:txBody>
      </p:sp>
      <p:sp>
        <p:nvSpPr>
          <p:cNvPr id="10" name="TextBox 9"/>
          <p:cNvSpPr txBox="1"/>
          <p:nvPr/>
        </p:nvSpPr>
        <p:spPr>
          <a:xfrm>
            <a:off x="8487561" y="4214302"/>
            <a:ext cx="1777941" cy="369332"/>
          </a:xfrm>
          <a:prstGeom prst="rect">
            <a:avLst/>
          </a:prstGeom>
          <a:noFill/>
        </p:spPr>
        <p:txBody>
          <a:bodyPr wrap="square" rtlCol="0">
            <a:spAutoFit/>
          </a:bodyPr>
          <a:lstStyle/>
          <a:p>
            <a:r>
              <a:rPr lang="en-GB" u="sng" dirty="0"/>
              <a:t>Jonny the son</a:t>
            </a:r>
          </a:p>
        </p:txBody>
      </p:sp>
      <p:sp>
        <p:nvSpPr>
          <p:cNvPr id="29" name="TextBox 28"/>
          <p:cNvSpPr txBox="1"/>
          <p:nvPr/>
        </p:nvSpPr>
        <p:spPr>
          <a:xfrm>
            <a:off x="8084043" y="4518342"/>
            <a:ext cx="2587925" cy="1477328"/>
          </a:xfrm>
          <a:prstGeom prst="rect">
            <a:avLst/>
          </a:prstGeom>
          <a:noFill/>
        </p:spPr>
        <p:txBody>
          <a:bodyPr wrap="square" rtlCol="0">
            <a:spAutoFit/>
          </a:bodyPr>
          <a:lstStyle/>
          <a:p>
            <a:pPr marL="285750" indent="-285750">
              <a:buFont typeface="Arial" panose="020B0604020202020204" pitchFamily="34" charset="0"/>
              <a:buChar char="•"/>
            </a:pPr>
            <a:r>
              <a:rPr lang="en-GB" dirty="0"/>
              <a:t>Tom leaves Jonny £430,000</a:t>
            </a:r>
          </a:p>
          <a:p>
            <a:r>
              <a:rPr lang="en-GB" dirty="0"/>
              <a:t>      (500,000 – 70,000)</a:t>
            </a:r>
          </a:p>
          <a:p>
            <a:pPr marL="285750" indent="-285750">
              <a:buFont typeface="Arial" panose="020B0604020202020204" pitchFamily="34" charset="0"/>
              <a:buChar char="•"/>
            </a:pPr>
            <a:r>
              <a:rPr lang="en-GB" dirty="0"/>
              <a:t>Jonny inherits £430,000</a:t>
            </a:r>
          </a:p>
        </p:txBody>
      </p:sp>
      <p:sp>
        <p:nvSpPr>
          <p:cNvPr id="30" name="Rectangle 29"/>
          <p:cNvSpPr/>
          <p:nvPr/>
        </p:nvSpPr>
        <p:spPr>
          <a:xfrm>
            <a:off x="2166854" y="2205796"/>
            <a:ext cx="1551770" cy="25516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HM Revenue and Customs </a:t>
            </a:r>
          </a:p>
          <a:p>
            <a:pPr algn="ctr"/>
            <a:endParaRPr lang="en-GB" dirty="0"/>
          </a:p>
          <a:p>
            <a:pPr algn="ctr"/>
            <a:r>
              <a:rPr lang="en-GB" dirty="0"/>
              <a:t>£70,000</a:t>
            </a:r>
          </a:p>
          <a:p>
            <a:pPr algn="ctr"/>
            <a:r>
              <a:rPr lang="en-GB" dirty="0"/>
              <a:t>(500,000 – 325,000) x 40%</a:t>
            </a:r>
          </a:p>
        </p:txBody>
      </p:sp>
      <p:pic>
        <p:nvPicPr>
          <p:cNvPr id="27" name="Picture 26">
            <a:extLst>
              <a:ext uri="{FF2B5EF4-FFF2-40B4-BE49-F238E27FC236}">
                <a16:creationId xmlns:a16="http://schemas.microsoft.com/office/drawing/2014/main" id="{4BD24953-24B9-4CE2-917B-CDE8582E736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563290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2199782" y="1"/>
            <a:ext cx="4500563" cy="5904187"/>
            <a:chOff x="9151782" y="3978000"/>
            <a:chExt cx="4500563" cy="5904187"/>
          </a:xfrm>
        </p:grpSpPr>
        <p:sp>
          <p:nvSpPr>
            <p:cNvPr id="4" name="Folded Corner 3"/>
            <p:cNvSpPr/>
            <p:nvPr/>
          </p:nvSpPr>
          <p:spPr>
            <a:xfrm>
              <a:off x="9151782" y="3978000"/>
              <a:ext cx="2880000" cy="2880000"/>
            </a:xfrm>
            <a:prstGeom prst="foldedCorne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1600" b="1" dirty="0">
                  <a:solidFill>
                    <a:schemeClr val="tx1"/>
                  </a:solidFill>
                </a:rPr>
                <a:t>Contents slide 1 column</a:t>
              </a:r>
            </a:p>
            <a:p>
              <a:pPr marL="171450" indent="-171450">
                <a:spcAft>
                  <a:spcPts val="300"/>
                </a:spcAft>
                <a:buFont typeface="Arial" panose="020B0604020202020204" pitchFamily="34" charset="0"/>
                <a:buChar char="•"/>
              </a:pPr>
              <a:r>
                <a:rPr lang="en-GB" sz="1400" dirty="0">
                  <a:solidFill>
                    <a:schemeClr val="tx1"/>
                  </a:solidFill>
                </a:rPr>
                <a:t>Use this slide for text only slides.</a:t>
              </a:r>
            </a:p>
            <a:p>
              <a:pPr marL="171450" indent="-171450">
                <a:spcAft>
                  <a:spcPts val="300"/>
                </a:spcAft>
                <a:buFont typeface="Arial" panose="020B0604020202020204" pitchFamily="34" charset="0"/>
                <a:buChar char="•"/>
              </a:pPr>
              <a:r>
                <a:rPr lang="en-US" sz="1400" dirty="0">
                  <a:solidFill>
                    <a:schemeClr val="tx1"/>
                  </a:solidFill>
                </a:rPr>
                <a:t>Remember to keep text to a minimum for maximum impact.</a:t>
              </a:r>
            </a:p>
            <a:p>
              <a:pPr marL="171450" indent="-171450">
                <a:spcAft>
                  <a:spcPts val="300"/>
                </a:spcAft>
                <a:buFont typeface="Arial" panose="020B0604020202020204" pitchFamily="34" charset="0"/>
                <a:buChar char="•"/>
              </a:pPr>
              <a:r>
                <a:rPr lang="en-US" sz="1400" dirty="0">
                  <a:solidFill>
                    <a:schemeClr val="tx1"/>
                  </a:solidFill>
                </a:rPr>
                <a:t>Use the Decrease list level and Increase list level buttons to toggle between the levels of text and maintain the correct template formatting. Avoid manual text formatting.</a:t>
              </a:r>
              <a:endParaRPr lang="en-GB" sz="1400" dirty="0">
                <a:solidFill>
                  <a:schemeClr val="tx1"/>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1782" y="6858000"/>
              <a:ext cx="4500563" cy="302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6" name="Picture 5">
            <a:extLst>
              <a:ext uri="{FF2B5EF4-FFF2-40B4-BE49-F238E27FC236}">
                <a16:creationId xmlns:a16="http://schemas.microsoft.com/office/drawing/2014/main" id="{73D46CFF-8B7D-4163-BF07-1E2CDC7F4CC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
        <p:nvSpPr>
          <p:cNvPr id="10" name="Title 2">
            <a:extLst>
              <a:ext uri="{FF2B5EF4-FFF2-40B4-BE49-F238E27FC236}">
                <a16:creationId xmlns:a16="http://schemas.microsoft.com/office/drawing/2014/main" id="{553D962D-6B30-43A9-9C21-B2C792488702}"/>
              </a:ext>
            </a:extLst>
          </p:cNvPr>
          <p:cNvSpPr txBox="1">
            <a:spLocks/>
          </p:cNvSpPr>
          <p:nvPr/>
        </p:nvSpPr>
        <p:spPr>
          <a:xfrm>
            <a:off x="1066800" y="440422"/>
            <a:ext cx="10871200" cy="1477962"/>
          </a:xfrm>
          <a:prstGeom prst="rect">
            <a:avLst/>
          </a:prstGeom>
        </p:spPr>
        <p:txBody>
          <a:bodyPr vert="horz" lIns="0" tIns="0" rIns="0" bIns="0" rtlCol="0" anchor="ctr">
            <a:noAutofit/>
          </a:bodyPr>
          <a:lstStyle>
            <a:lvl1pPr algn="l" defTabSz="914400" rtl="0" eaLnBrk="1" latinLnBrk="0" hangingPunct="1">
              <a:spcBef>
                <a:spcPct val="0"/>
              </a:spcBef>
              <a:buNone/>
              <a:defRPr lang="en-US" sz="3600" kern="1200" baseline="0">
                <a:solidFill>
                  <a:srgbClr val="00AB4E"/>
                </a:solidFill>
                <a:latin typeface="Arial" pitchFamily="34" charset="0"/>
                <a:ea typeface="+mj-ea"/>
                <a:cs typeface="Arial" pitchFamily="34" charset="0"/>
              </a:defRPr>
            </a:lvl1pPr>
          </a:lstStyle>
          <a:p>
            <a:r>
              <a:rPr lang="en-GB"/>
              <a:t>The scope of inheritance tax</a:t>
            </a:r>
            <a:endParaRPr lang="en-GB" dirty="0"/>
          </a:p>
        </p:txBody>
      </p:sp>
    </p:spTree>
    <p:extLst>
      <p:ext uri="{BB962C8B-B14F-4D97-AF65-F5344CB8AC3E}">
        <p14:creationId xmlns:p14="http://schemas.microsoft.com/office/powerpoint/2010/main" val="4002831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Answer 2 </a:t>
            </a:r>
          </a:p>
        </p:txBody>
      </p:sp>
      <p:sp>
        <p:nvSpPr>
          <p:cNvPr id="2" name="Content Placeholder 1"/>
          <p:cNvSpPr>
            <a:spLocks noGrp="1"/>
          </p:cNvSpPr>
          <p:nvPr>
            <p:ph type="body" sz="quarter" idx="13"/>
          </p:nvPr>
        </p:nvSpPr>
        <p:spPr>
          <a:xfrm>
            <a:off x="2209800" y="1916832"/>
            <a:ext cx="8153400" cy="2492990"/>
          </a:xfrm>
        </p:spPr>
        <p:txBody>
          <a:bodyPr/>
          <a:lstStyle/>
          <a:p>
            <a:pPr marL="0" lvl="2" indent="0">
              <a:buNone/>
            </a:pPr>
            <a:r>
              <a:rPr lang="en-GB" b="1" dirty="0">
                <a:solidFill>
                  <a:schemeClr val="bg1"/>
                </a:solidFill>
              </a:rPr>
              <a:t>IHT payable by the executor/ personal representative.</a:t>
            </a:r>
          </a:p>
          <a:p>
            <a:pPr marL="0" lvl="2" indent="0">
              <a:buNone/>
            </a:pPr>
            <a:r>
              <a:rPr lang="en-GB" b="1" dirty="0">
                <a:solidFill>
                  <a:schemeClr val="bg1"/>
                </a:solidFill>
              </a:rPr>
              <a:t>£70,000 (500,000 – 325,000) x 40% </a:t>
            </a:r>
          </a:p>
          <a:p>
            <a:pPr marL="0" lvl="2" indent="0">
              <a:buNone/>
            </a:pPr>
            <a:endParaRPr lang="en-GB" dirty="0">
              <a:solidFill>
                <a:schemeClr val="bg1"/>
              </a:solidFill>
            </a:endParaRPr>
          </a:p>
          <a:p>
            <a:pPr lvl="2"/>
            <a:r>
              <a:rPr lang="en-GB" dirty="0">
                <a:solidFill>
                  <a:schemeClr val="bg1"/>
                </a:solidFill>
              </a:rPr>
              <a:t>There are IHT implications on certain gifts made during a person’s lifetime, these are called lifetime transfers.</a:t>
            </a:r>
          </a:p>
          <a:p>
            <a:pPr lvl="2"/>
            <a:endParaRPr lang="en-GB" dirty="0">
              <a:solidFill>
                <a:schemeClr val="bg1"/>
              </a:solidFill>
            </a:endParaRPr>
          </a:p>
          <a:p>
            <a:pPr lvl="2"/>
            <a:r>
              <a:rPr lang="en-GB" dirty="0">
                <a:solidFill>
                  <a:schemeClr val="bg1"/>
                </a:solidFill>
              </a:rPr>
              <a:t>Lifetime gifts to a son, daughter, nephew, niece, grandson or grand-daughter are called potentially exempt transfers or PETs. </a:t>
            </a:r>
          </a:p>
        </p:txBody>
      </p:sp>
      <p:sp>
        <p:nvSpPr>
          <p:cNvPr id="4" name="Cube 3"/>
          <p:cNvSpPr/>
          <p:nvPr/>
        </p:nvSpPr>
        <p:spPr>
          <a:xfrm>
            <a:off x="4786273" y="2125426"/>
            <a:ext cx="3338423" cy="1915064"/>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bg1"/>
                </a:solidFill>
              </a:rPr>
              <a:t>£500,000</a:t>
            </a:r>
          </a:p>
        </p:txBody>
      </p:sp>
      <p:cxnSp>
        <p:nvCxnSpPr>
          <p:cNvPr id="5" name="Straight Arrow Connector 4"/>
          <p:cNvCxnSpPr/>
          <p:nvPr/>
        </p:nvCxnSpPr>
        <p:spPr>
          <a:xfrm flipH="1">
            <a:off x="3863753" y="3411856"/>
            <a:ext cx="648071"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8377664" y="3411856"/>
            <a:ext cx="718933"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432787" y="4191338"/>
            <a:ext cx="2406770" cy="369332"/>
          </a:xfrm>
          <a:prstGeom prst="rect">
            <a:avLst/>
          </a:prstGeom>
          <a:noFill/>
        </p:spPr>
        <p:txBody>
          <a:bodyPr wrap="square" rtlCol="0">
            <a:spAutoFit/>
          </a:bodyPr>
          <a:lstStyle/>
          <a:p>
            <a:r>
              <a:rPr lang="en-GB" dirty="0"/>
              <a:t>The Death Estate</a:t>
            </a:r>
          </a:p>
        </p:txBody>
      </p:sp>
      <p:grpSp>
        <p:nvGrpSpPr>
          <p:cNvPr id="14" name="Group 2"/>
          <p:cNvGrpSpPr>
            <a:grpSpLocks/>
          </p:cNvGrpSpPr>
          <p:nvPr/>
        </p:nvGrpSpPr>
        <p:grpSpPr bwMode="auto">
          <a:xfrm>
            <a:off x="9192345" y="2420889"/>
            <a:ext cx="368375" cy="1478549"/>
            <a:chOff x="7380" y="2977"/>
            <a:chExt cx="375" cy="953"/>
          </a:xfrm>
        </p:grpSpPr>
        <p:sp>
          <p:nvSpPr>
            <p:cNvPr id="15" name="Oval 3"/>
            <p:cNvSpPr>
              <a:spLocks noChangeArrowheads="1"/>
            </p:cNvSpPr>
            <p:nvPr/>
          </p:nvSpPr>
          <p:spPr bwMode="auto">
            <a:xfrm>
              <a:off x="7380" y="2977"/>
              <a:ext cx="375" cy="308"/>
            </a:xfrm>
            <a:prstGeom prst="ellipse">
              <a:avLst/>
            </a:prstGeom>
            <a:solidFill>
              <a:srgbClr val="FFFFFF"/>
            </a:solidFill>
            <a:ln w="9525">
              <a:solidFill>
                <a:schemeClr val="tx1"/>
              </a:solidFill>
              <a:round/>
              <a:headEnd/>
              <a:tailEnd/>
            </a:ln>
          </p:spPr>
          <p:txBody>
            <a:bodyPr vert="horz" wrap="square" lIns="91440" tIns="45720" rIns="91440" bIns="45720" numCol="1" anchor="t" anchorCtr="0" compatLnSpc="1">
              <a:prstTxWarp prst="textNoShape">
                <a:avLst/>
              </a:prstTxWarp>
            </a:bodyPr>
            <a:lstStyle/>
            <a:p>
              <a:endParaRPr lang="en-GB">
                <a:solidFill>
                  <a:schemeClr val="bg1"/>
                </a:solidFill>
              </a:endParaRPr>
            </a:p>
          </p:txBody>
        </p:sp>
        <p:cxnSp>
          <p:nvCxnSpPr>
            <p:cNvPr id="16" name="AutoShape 4"/>
            <p:cNvCxnSpPr>
              <a:cxnSpLocks noChangeShapeType="1"/>
              <a:stCxn id="15" idx="4"/>
            </p:cNvCxnSpPr>
            <p:nvPr/>
          </p:nvCxnSpPr>
          <p:spPr bwMode="auto">
            <a:xfrm>
              <a:off x="7568" y="3285"/>
              <a:ext cx="1" cy="43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7" name="AutoShape 5"/>
            <p:cNvCxnSpPr>
              <a:cxnSpLocks noChangeShapeType="1"/>
            </p:cNvCxnSpPr>
            <p:nvPr/>
          </p:nvCxnSpPr>
          <p:spPr bwMode="auto">
            <a:xfrm>
              <a:off x="7380" y="3495"/>
              <a:ext cx="375"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8" name="AutoShape 6"/>
            <p:cNvCxnSpPr>
              <a:cxnSpLocks noChangeShapeType="1"/>
            </p:cNvCxnSpPr>
            <p:nvPr/>
          </p:nvCxnSpPr>
          <p:spPr bwMode="auto">
            <a:xfrm flipH="1">
              <a:off x="7380" y="3720"/>
              <a:ext cx="189" cy="21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9" name="AutoShape 7"/>
            <p:cNvCxnSpPr>
              <a:cxnSpLocks noChangeShapeType="1"/>
            </p:cNvCxnSpPr>
            <p:nvPr/>
          </p:nvCxnSpPr>
          <p:spPr bwMode="auto">
            <a:xfrm>
              <a:off x="7569" y="3720"/>
              <a:ext cx="186" cy="21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21" name="Group 2"/>
          <p:cNvGrpSpPr>
            <a:grpSpLocks/>
          </p:cNvGrpSpPr>
          <p:nvPr/>
        </p:nvGrpSpPr>
        <p:grpSpPr bwMode="auto">
          <a:xfrm rot="16200000">
            <a:off x="2837361" y="878241"/>
            <a:ext cx="368375" cy="1478549"/>
            <a:chOff x="7380" y="2977"/>
            <a:chExt cx="375" cy="953"/>
          </a:xfrm>
        </p:grpSpPr>
        <p:sp>
          <p:nvSpPr>
            <p:cNvPr id="22" name="Oval 3"/>
            <p:cNvSpPr>
              <a:spLocks noChangeArrowheads="1"/>
            </p:cNvSpPr>
            <p:nvPr/>
          </p:nvSpPr>
          <p:spPr bwMode="auto">
            <a:xfrm>
              <a:off x="7380" y="2977"/>
              <a:ext cx="375" cy="308"/>
            </a:xfrm>
            <a:prstGeom prst="ellipse">
              <a:avLst/>
            </a:prstGeom>
            <a:solidFill>
              <a:srgbClr val="FFFFFF"/>
            </a:solidFill>
            <a:ln w="9525">
              <a:solidFill>
                <a:schemeClr val="tx1"/>
              </a:solidFill>
              <a:round/>
              <a:headEnd/>
              <a:tailEnd/>
            </a:ln>
          </p:spPr>
          <p:txBody>
            <a:bodyPr vert="horz" wrap="square" lIns="91440" tIns="45720" rIns="91440" bIns="45720" numCol="1" anchor="t" anchorCtr="0" compatLnSpc="1">
              <a:prstTxWarp prst="textNoShape">
                <a:avLst/>
              </a:prstTxWarp>
            </a:bodyPr>
            <a:lstStyle/>
            <a:p>
              <a:endParaRPr lang="en-GB">
                <a:solidFill>
                  <a:schemeClr val="bg1"/>
                </a:solidFill>
              </a:endParaRPr>
            </a:p>
          </p:txBody>
        </p:sp>
        <p:cxnSp>
          <p:nvCxnSpPr>
            <p:cNvPr id="23" name="AutoShape 4"/>
            <p:cNvCxnSpPr>
              <a:cxnSpLocks noChangeShapeType="1"/>
              <a:stCxn id="22" idx="4"/>
            </p:cNvCxnSpPr>
            <p:nvPr/>
          </p:nvCxnSpPr>
          <p:spPr bwMode="auto">
            <a:xfrm>
              <a:off x="7568" y="3285"/>
              <a:ext cx="1" cy="43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4" name="AutoShape 5"/>
            <p:cNvCxnSpPr>
              <a:cxnSpLocks noChangeShapeType="1"/>
            </p:cNvCxnSpPr>
            <p:nvPr/>
          </p:nvCxnSpPr>
          <p:spPr bwMode="auto">
            <a:xfrm>
              <a:off x="7380" y="3495"/>
              <a:ext cx="375"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5" name="AutoShape 6"/>
            <p:cNvCxnSpPr>
              <a:cxnSpLocks noChangeShapeType="1"/>
            </p:cNvCxnSpPr>
            <p:nvPr/>
          </p:nvCxnSpPr>
          <p:spPr bwMode="auto">
            <a:xfrm flipH="1">
              <a:off x="7380" y="3720"/>
              <a:ext cx="189" cy="21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6" name="AutoShape 7"/>
            <p:cNvCxnSpPr>
              <a:cxnSpLocks noChangeShapeType="1"/>
            </p:cNvCxnSpPr>
            <p:nvPr/>
          </p:nvCxnSpPr>
          <p:spPr bwMode="auto">
            <a:xfrm>
              <a:off x="7569" y="3720"/>
              <a:ext cx="186" cy="21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sp>
        <p:nvSpPr>
          <p:cNvPr id="7" name="TextBox 6"/>
          <p:cNvSpPr txBox="1"/>
          <p:nvPr/>
        </p:nvSpPr>
        <p:spPr>
          <a:xfrm>
            <a:off x="3938026" y="1385799"/>
            <a:ext cx="2349975" cy="646331"/>
          </a:xfrm>
          <a:prstGeom prst="rect">
            <a:avLst/>
          </a:prstGeom>
          <a:noFill/>
        </p:spPr>
        <p:txBody>
          <a:bodyPr wrap="square" rtlCol="0">
            <a:spAutoFit/>
          </a:bodyPr>
          <a:lstStyle/>
          <a:p>
            <a:r>
              <a:rPr lang="en-GB" dirty="0"/>
              <a:t>Tom passed away on 3.6.16</a:t>
            </a:r>
          </a:p>
        </p:txBody>
      </p:sp>
      <p:sp>
        <p:nvSpPr>
          <p:cNvPr id="10" name="TextBox 9"/>
          <p:cNvSpPr txBox="1"/>
          <p:nvPr/>
        </p:nvSpPr>
        <p:spPr>
          <a:xfrm>
            <a:off x="8487561" y="4214302"/>
            <a:ext cx="1777941" cy="369332"/>
          </a:xfrm>
          <a:prstGeom prst="rect">
            <a:avLst/>
          </a:prstGeom>
          <a:noFill/>
        </p:spPr>
        <p:txBody>
          <a:bodyPr wrap="square" rtlCol="0">
            <a:spAutoFit/>
          </a:bodyPr>
          <a:lstStyle/>
          <a:p>
            <a:r>
              <a:rPr lang="en-GB" u="sng" dirty="0"/>
              <a:t>Jonny the son</a:t>
            </a:r>
          </a:p>
        </p:txBody>
      </p:sp>
      <p:sp>
        <p:nvSpPr>
          <p:cNvPr id="27" name="Oval 26"/>
          <p:cNvSpPr/>
          <p:nvPr/>
        </p:nvSpPr>
        <p:spPr>
          <a:xfrm>
            <a:off x="8377664" y="1168020"/>
            <a:ext cx="1822859" cy="1174220"/>
          </a:xfrm>
          <a:prstGeom prst="ellipse">
            <a:avLst/>
          </a:prstGeom>
          <a:solidFill>
            <a:schemeClr val="accent1"/>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Jonny</a:t>
            </a:r>
          </a:p>
          <a:p>
            <a:pPr algn="ctr"/>
            <a:r>
              <a:rPr lang="en-GB" dirty="0">
                <a:solidFill>
                  <a:schemeClr val="bg1"/>
                </a:solidFill>
              </a:rPr>
              <a:t>inherits £430,000</a:t>
            </a:r>
          </a:p>
        </p:txBody>
      </p:sp>
      <p:sp>
        <p:nvSpPr>
          <p:cNvPr id="29" name="TextBox 28"/>
          <p:cNvSpPr txBox="1"/>
          <p:nvPr/>
        </p:nvSpPr>
        <p:spPr>
          <a:xfrm>
            <a:off x="8084043" y="4518342"/>
            <a:ext cx="2587925" cy="1477328"/>
          </a:xfrm>
          <a:prstGeom prst="rect">
            <a:avLst/>
          </a:prstGeom>
          <a:noFill/>
        </p:spPr>
        <p:txBody>
          <a:bodyPr wrap="square" rtlCol="0">
            <a:spAutoFit/>
          </a:bodyPr>
          <a:lstStyle/>
          <a:p>
            <a:pPr marL="285750" indent="-285750">
              <a:buFont typeface="Arial" panose="020B0604020202020204" pitchFamily="34" charset="0"/>
              <a:buChar char="•"/>
            </a:pPr>
            <a:r>
              <a:rPr lang="en-GB" dirty="0"/>
              <a:t>Tom leaves Jonny £430,000</a:t>
            </a:r>
          </a:p>
          <a:p>
            <a:r>
              <a:rPr lang="en-GB" dirty="0"/>
              <a:t>      (500,000 – 70,000)</a:t>
            </a:r>
          </a:p>
          <a:p>
            <a:pPr marL="285750" indent="-285750">
              <a:buFont typeface="Arial" panose="020B0604020202020204" pitchFamily="34" charset="0"/>
              <a:buChar char="•"/>
            </a:pPr>
            <a:r>
              <a:rPr lang="en-GB" dirty="0"/>
              <a:t>Jonny inherits £430,000</a:t>
            </a:r>
          </a:p>
        </p:txBody>
      </p:sp>
      <p:sp>
        <p:nvSpPr>
          <p:cNvPr id="30" name="Rectangle 29"/>
          <p:cNvSpPr/>
          <p:nvPr/>
        </p:nvSpPr>
        <p:spPr>
          <a:xfrm>
            <a:off x="2166854" y="2205796"/>
            <a:ext cx="1551770" cy="25516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HM Revenue and Customs </a:t>
            </a:r>
          </a:p>
          <a:p>
            <a:pPr algn="ctr"/>
            <a:endParaRPr lang="en-GB" dirty="0"/>
          </a:p>
          <a:p>
            <a:pPr algn="ctr"/>
            <a:r>
              <a:rPr lang="en-GB" dirty="0"/>
              <a:t>£70,000</a:t>
            </a:r>
          </a:p>
          <a:p>
            <a:pPr algn="ctr"/>
            <a:r>
              <a:rPr lang="en-GB" dirty="0"/>
              <a:t>(500,000 – 325,000) x 40%</a:t>
            </a:r>
          </a:p>
        </p:txBody>
      </p:sp>
      <p:pic>
        <p:nvPicPr>
          <p:cNvPr id="28" name="Picture 27">
            <a:extLst>
              <a:ext uri="{FF2B5EF4-FFF2-40B4-BE49-F238E27FC236}">
                <a16:creationId xmlns:a16="http://schemas.microsoft.com/office/drawing/2014/main" id="{6D2FEC57-6D30-41B6-A80C-A937ACE0419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13731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Answer 2</a:t>
            </a:r>
          </a:p>
        </p:txBody>
      </p:sp>
      <p:sp>
        <p:nvSpPr>
          <p:cNvPr id="2" name="Content Placeholder 1"/>
          <p:cNvSpPr>
            <a:spLocks noGrp="1"/>
          </p:cNvSpPr>
          <p:nvPr>
            <p:ph type="body" sz="quarter" idx="13"/>
          </p:nvPr>
        </p:nvSpPr>
        <p:spPr>
          <a:xfrm>
            <a:off x="2209800" y="1916832"/>
            <a:ext cx="8153400" cy="5595378"/>
          </a:xfrm>
        </p:spPr>
        <p:txBody>
          <a:bodyPr/>
          <a:lstStyle/>
          <a:p>
            <a:pPr lvl="2"/>
            <a:r>
              <a:rPr lang="en-GB" dirty="0"/>
              <a:t>Tom passed away on 3 June 2016 and he left is estate worth £500,000 to his son, Jonny. </a:t>
            </a:r>
          </a:p>
          <a:p>
            <a:pPr marL="342900" lvl="2" indent="-342900">
              <a:buAutoNum type="alphaLcParenBoth"/>
            </a:pPr>
            <a:r>
              <a:rPr lang="en-GB" b="1" dirty="0"/>
              <a:t>How much will the son inherit on the death of his father?</a:t>
            </a:r>
          </a:p>
          <a:p>
            <a:pPr marL="342900" lvl="2" indent="-342900">
              <a:buAutoNum type="alphaLcParenBoth"/>
            </a:pPr>
            <a:r>
              <a:rPr lang="en-GB" b="1" dirty="0"/>
              <a:t>What is the due date for the executor to pay the inheritance tax?</a:t>
            </a:r>
          </a:p>
          <a:p>
            <a:pPr marL="0" lvl="2" indent="0">
              <a:buNone/>
            </a:pPr>
            <a:endParaRPr lang="en-GB" b="1" dirty="0"/>
          </a:p>
          <a:p>
            <a:pPr marL="0" lvl="2" indent="0">
              <a:buNone/>
            </a:pPr>
            <a:endParaRPr lang="en-GB" b="1" dirty="0"/>
          </a:p>
          <a:p>
            <a:pPr marL="0" lvl="2" indent="0">
              <a:buNone/>
            </a:pPr>
            <a:r>
              <a:rPr lang="en-GB" b="1" dirty="0">
                <a:solidFill>
                  <a:schemeClr val="bg1"/>
                </a:solidFill>
              </a:rPr>
              <a:t>The inheritance tax is paid by the executor, IHT only arises if the value of the chargeable estate exceeds the nil rate band at the time of the donors death. The nil rate band in 2016/17 is £325,000 and the death estate is £500,000.</a:t>
            </a:r>
          </a:p>
          <a:p>
            <a:pPr marL="0" lvl="2" indent="0">
              <a:buNone/>
            </a:pPr>
            <a:r>
              <a:rPr lang="en-GB" b="1" dirty="0">
                <a:solidFill>
                  <a:schemeClr val="bg1"/>
                </a:solidFill>
              </a:rPr>
              <a:t>IHT payable by the executor/ personal representative.</a:t>
            </a:r>
          </a:p>
          <a:p>
            <a:pPr marL="0" lvl="2" indent="0">
              <a:buNone/>
            </a:pPr>
            <a:r>
              <a:rPr lang="en-GB" b="1" dirty="0">
                <a:solidFill>
                  <a:schemeClr val="bg1"/>
                </a:solidFill>
              </a:rPr>
              <a:t>£70,000 (500,000 – 325,000) x 40% </a:t>
            </a:r>
          </a:p>
          <a:p>
            <a:pPr marL="0" lvl="2" indent="0">
              <a:buNone/>
            </a:pPr>
            <a:endParaRPr lang="en-GB" dirty="0">
              <a:solidFill>
                <a:schemeClr val="bg1"/>
              </a:solidFill>
            </a:endParaRPr>
          </a:p>
          <a:p>
            <a:pPr lvl="2"/>
            <a:r>
              <a:rPr lang="en-GB" dirty="0">
                <a:solidFill>
                  <a:schemeClr val="bg1"/>
                </a:solidFill>
              </a:rPr>
              <a:t>There are IHT implications on certain gifts made during a person’s lifetime, these are called lifetime transfers.</a:t>
            </a:r>
          </a:p>
          <a:p>
            <a:pPr lvl="2"/>
            <a:endParaRPr lang="en-GB" dirty="0">
              <a:solidFill>
                <a:schemeClr val="bg1"/>
              </a:solidFill>
            </a:endParaRPr>
          </a:p>
          <a:p>
            <a:pPr lvl="2"/>
            <a:r>
              <a:rPr lang="en-GB" dirty="0">
                <a:solidFill>
                  <a:schemeClr val="bg1"/>
                </a:solidFill>
              </a:rPr>
              <a:t>Lifetime gifts to a son, daughter, nephew, niece, grandson or grand-daughter are called potentially exempt transfers or PETs. </a:t>
            </a:r>
          </a:p>
        </p:txBody>
      </p:sp>
      <p:sp>
        <p:nvSpPr>
          <p:cNvPr id="4" name="Rectangle 3"/>
          <p:cNvSpPr/>
          <p:nvPr/>
        </p:nvSpPr>
        <p:spPr>
          <a:xfrm>
            <a:off x="8760296" y="2348880"/>
            <a:ext cx="1602904" cy="492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£430,000 </a:t>
            </a:r>
          </a:p>
        </p:txBody>
      </p:sp>
      <p:pic>
        <p:nvPicPr>
          <p:cNvPr id="5" name="Picture 4">
            <a:extLst>
              <a:ext uri="{FF2B5EF4-FFF2-40B4-BE49-F238E27FC236}">
                <a16:creationId xmlns:a16="http://schemas.microsoft.com/office/drawing/2014/main" id="{823C612B-ABBC-4B50-A159-B829647B89E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1003673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Answer 2</a:t>
            </a:r>
          </a:p>
        </p:txBody>
      </p:sp>
      <p:sp>
        <p:nvSpPr>
          <p:cNvPr id="2" name="Content Placeholder 1"/>
          <p:cNvSpPr>
            <a:spLocks noGrp="1"/>
          </p:cNvSpPr>
          <p:nvPr>
            <p:ph type="body" sz="quarter" idx="13"/>
          </p:nvPr>
        </p:nvSpPr>
        <p:spPr>
          <a:xfrm>
            <a:off x="1789992" y="1556792"/>
            <a:ext cx="8153400" cy="4659737"/>
          </a:xfrm>
        </p:spPr>
        <p:txBody>
          <a:bodyPr/>
          <a:lstStyle/>
          <a:p>
            <a:pPr lvl="2"/>
            <a:r>
              <a:rPr lang="en-GB" sz="2000" dirty="0"/>
              <a:t>Tom died on 3 June 2016 and according to his will he left £500,000 to his son, Jonny. </a:t>
            </a:r>
          </a:p>
          <a:p>
            <a:pPr marL="0" lvl="2" indent="0">
              <a:buNone/>
            </a:pPr>
            <a:endParaRPr lang="en-GB" b="1" dirty="0"/>
          </a:p>
          <a:p>
            <a:pPr marL="0" lvl="2" indent="0">
              <a:buNone/>
            </a:pPr>
            <a:r>
              <a:rPr lang="en-GB" b="1" dirty="0">
                <a:solidFill>
                  <a:schemeClr val="bg1"/>
                </a:solidFill>
              </a:rPr>
              <a:t>The inheritance tax is paid by the executor, IHT only arises if the value of the chargeable estate exceeds the nil rate band at the time of the donors death. The nil rate band in 2016/17 is £325,000 and the death estate is £500,000.</a:t>
            </a:r>
          </a:p>
          <a:p>
            <a:pPr marL="0" lvl="2" indent="0">
              <a:buNone/>
            </a:pPr>
            <a:r>
              <a:rPr lang="en-GB" b="1" dirty="0">
                <a:solidFill>
                  <a:schemeClr val="bg1"/>
                </a:solidFill>
              </a:rPr>
              <a:t>IHT payable by the executor/ personal representative.</a:t>
            </a:r>
          </a:p>
          <a:p>
            <a:pPr marL="0" lvl="2" indent="0">
              <a:buNone/>
            </a:pPr>
            <a:r>
              <a:rPr lang="en-GB" b="1" dirty="0">
                <a:solidFill>
                  <a:schemeClr val="bg1"/>
                </a:solidFill>
              </a:rPr>
              <a:t>£70,000 (500,000 – 325,000) x 40% </a:t>
            </a:r>
          </a:p>
          <a:p>
            <a:pPr marL="0" lvl="2" indent="0">
              <a:buNone/>
            </a:pPr>
            <a:endParaRPr lang="en-GB" dirty="0">
              <a:solidFill>
                <a:schemeClr val="bg1"/>
              </a:solidFill>
            </a:endParaRPr>
          </a:p>
          <a:p>
            <a:pPr lvl="2"/>
            <a:r>
              <a:rPr lang="en-GB" dirty="0">
                <a:solidFill>
                  <a:schemeClr val="bg1"/>
                </a:solidFill>
              </a:rPr>
              <a:t>There are IHT implications on certain gifts made during a person’s lifetime, these are called lifetime transfers.</a:t>
            </a:r>
          </a:p>
          <a:p>
            <a:pPr lvl="2"/>
            <a:endParaRPr lang="en-GB" dirty="0">
              <a:solidFill>
                <a:schemeClr val="bg1"/>
              </a:solidFill>
            </a:endParaRPr>
          </a:p>
          <a:p>
            <a:pPr lvl="2"/>
            <a:r>
              <a:rPr lang="en-GB" dirty="0">
                <a:solidFill>
                  <a:schemeClr val="bg1"/>
                </a:solidFill>
              </a:rPr>
              <a:t>Lifetime gifts to a son, daughter, nephew, niece, grandson or grand-daughter are called potentially exempt transfers or PETs. </a:t>
            </a:r>
          </a:p>
        </p:txBody>
      </p:sp>
      <p:sp>
        <p:nvSpPr>
          <p:cNvPr id="4" name="Rectangle 3"/>
          <p:cNvSpPr/>
          <p:nvPr/>
        </p:nvSpPr>
        <p:spPr>
          <a:xfrm>
            <a:off x="2204032" y="2852936"/>
            <a:ext cx="7774632" cy="3240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Arial" panose="020B0604020202020204" pitchFamily="34" charset="0"/>
              <a:buChar char="•"/>
            </a:pPr>
            <a:endParaRPr lang="en-GB" sz="2400" b="1" dirty="0"/>
          </a:p>
          <a:p>
            <a:pPr marL="457200" indent="-457200">
              <a:buFont typeface="Arial" panose="020B0604020202020204" pitchFamily="34" charset="0"/>
              <a:buChar char="•"/>
            </a:pPr>
            <a:endParaRPr lang="en-GB" sz="2400" b="1" dirty="0"/>
          </a:p>
          <a:p>
            <a:pPr marL="457200" indent="-457200">
              <a:buFont typeface="Arial" panose="020B0604020202020204" pitchFamily="34" charset="0"/>
              <a:buChar char="•"/>
            </a:pPr>
            <a:r>
              <a:rPr lang="en-GB" sz="2400" b="1" dirty="0"/>
              <a:t>The inheritance tax is paid by the executor (if there is a will) or by the administrator (if there is no will).</a:t>
            </a:r>
          </a:p>
          <a:p>
            <a:pPr marL="457200" indent="-457200">
              <a:buFont typeface="Arial" panose="020B0604020202020204" pitchFamily="34" charset="0"/>
              <a:buChar char="•"/>
            </a:pPr>
            <a:r>
              <a:rPr lang="en-GB" sz="2400" b="1" dirty="0">
                <a:solidFill>
                  <a:schemeClr val="accent1"/>
                </a:solidFill>
              </a:rPr>
              <a:t>IHT arises is the value of the chargeable estate exceeds the nil rate band.</a:t>
            </a:r>
          </a:p>
          <a:p>
            <a:r>
              <a:rPr lang="en-GB" sz="2400" b="1" dirty="0"/>
              <a:t>    </a:t>
            </a:r>
            <a:r>
              <a:rPr lang="en-GB" sz="2400" b="1" dirty="0">
                <a:solidFill>
                  <a:schemeClr val="accent1"/>
                </a:solidFill>
              </a:rPr>
              <a:t>IHT only arises if the value of the chargeable estate exceeds the nil</a:t>
            </a:r>
            <a:endParaRPr lang="en-GB" sz="2800" b="1" dirty="0"/>
          </a:p>
        </p:txBody>
      </p:sp>
      <p:pic>
        <p:nvPicPr>
          <p:cNvPr id="5" name="Picture 4">
            <a:extLst>
              <a:ext uri="{FF2B5EF4-FFF2-40B4-BE49-F238E27FC236}">
                <a16:creationId xmlns:a16="http://schemas.microsoft.com/office/drawing/2014/main" id="{6A715552-D8CE-4A9C-B0DE-7695B4999A2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78664" y="5781269"/>
            <a:ext cx="1322064" cy="987021"/>
          </a:xfrm>
          <a:prstGeom prst="rect">
            <a:avLst/>
          </a:prstGeom>
        </p:spPr>
      </p:pic>
      <p:sp>
        <p:nvSpPr>
          <p:cNvPr id="6" name="TextBox 5">
            <a:extLst>
              <a:ext uri="{FF2B5EF4-FFF2-40B4-BE49-F238E27FC236}">
                <a16:creationId xmlns:a16="http://schemas.microsoft.com/office/drawing/2014/main" id="{5F83555D-F0A7-4EC4-AC81-68B39EF5E27E}"/>
              </a:ext>
            </a:extLst>
          </p:cNvPr>
          <p:cNvSpPr txBox="1"/>
          <p:nvPr/>
        </p:nvSpPr>
        <p:spPr>
          <a:xfrm>
            <a:off x="1784560" y="2379295"/>
            <a:ext cx="9433048" cy="646331"/>
          </a:xfrm>
          <a:prstGeom prst="rect">
            <a:avLst/>
          </a:prstGeom>
          <a:noFill/>
        </p:spPr>
        <p:txBody>
          <a:bodyPr wrap="square" rtlCol="0">
            <a:spAutoFit/>
          </a:bodyPr>
          <a:lstStyle/>
          <a:p>
            <a:r>
              <a:rPr lang="en-GB" b="1" dirty="0"/>
              <a:t>How much will the son inherit on the death of his father?</a:t>
            </a:r>
          </a:p>
          <a:p>
            <a:endParaRPr lang="en-GB" dirty="0"/>
          </a:p>
        </p:txBody>
      </p:sp>
    </p:spTree>
    <p:extLst>
      <p:ext uri="{BB962C8B-B14F-4D97-AF65-F5344CB8AC3E}">
        <p14:creationId xmlns:p14="http://schemas.microsoft.com/office/powerpoint/2010/main" val="2451217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Answer 2</a:t>
            </a:r>
          </a:p>
        </p:txBody>
      </p:sp>
      <p:sp>
        <p:nvSpPr>
          <p:cNvPr id="2" name="Content Placeholder 1"/>
          <p:cNvSpPr>
            <a:spLocks noGrp="1"/>
          </p:cNvSpPr>
          <p:nvPr>
            <p:ph type="body" sz="quarter" idx="13"/>
          </p:nvPr>
        </p:nvSpPr>
        <p:spPr>
          <a:xfrm>
            <a:off x="1836848" y="1628800"/>
            <a:ext cx="8153400" cy="5029069"/>
          </a:xfrm>
        </p:spPr>
        <p:txBody>
          <a:bodyPr/>
          <a:lstStyle/>
          <a:p>
            <a:pPr lvl="2"/>
            <a:r>
              <a:rPr lang="en-GB" sz="2000" dirty="0"/>
              <a:t>Tom died on 3 June 2016 and according to his will he left £500,000 to his son, Jonny. </a:t>
            </a:r>
          </a:p>
          <a:p>
            <a:pPr marL="0" lvl="2" indent="0">
              <a:buNone/>
            </a:pPr>
            <a:r>
              <a:rPr lang="en-GB" sz="2000" b="1" dirty="0"/>
              <a:t>How much will the son inherit on the death of his father?</a:t>
            </a:r>
          </a:p>
          <a:p>
            <a:pPr marL="0" lvl="2" indent="0">
              <a:buNone/>
            </a:pPr>
            <a:endParaRPr lang="en-GB" b="1" dirty="0"/>
          </a:p>
          <a:p>
            <a:pPr marL="0" lvl="2" indent="0">
              <a:buNone/>
            </a:pPr>
            <a:r>
              <a:rPr lang="en-GB" b="1" dirty="0">
                <a:solidFill>
                  <a:schemeClr val="bg1"/>
                </a:solidFill>
              </a:rPr>
              <a:t>The inheritance tax is paid by the executor, IHT only arises if the value of the chargeable estate exceeds the nil rate band at the time of the donors death. The nil rate band in 2016/17 is £325,000 and the death estate is £500,000.</a:t>
            </a:r>
          </a:p>
          <a:p>
            <a:pPr marL="0" lvl="2" indent="0">
              <a:buNone/>
            </a:pPr>
            <a:r>
              <a:rPr lang="en-GB" b="1" dirty="0">
                <a:solidFill>
                  <a:schemeClr val="bg1"/>
                </a:solidFill>
              </a:rPr>
              <a:t>IHT payable by the executor/ personal representative.</a:t>
            </a:r>
          </a:p>
          <a:p>
            <a:pPr marL="0" lvl="2" indent="0">
              <a:buNone/>
            </a:pPr>
            <a:r>
              <a:rPr lang="en-GB" b="1" dirty="0">
                <a:solidFill>
                  <a:schemeClr val="bg1"/>
                </a:solidFill>
              </a:rPr>
              <a:t>£70,000 (500,000 – 325,000) x 40% </a:t>
            </a:r>
          </a:p>
          <a:p>
            <a:pPr marL="0" lvl="2" indent="0">
              <a:buNone/>
            </a:pPr>
            <a:endParaRPr lang="en-GB" dirty="0">
              <a:solidFill>
                <a:schemeClr val="bg1"/>
              </a:solidFill>
            </a:endParaRPr>
          </a:p>
          <a:p>
            <a:pPr lvl="2"/>
            <a:r>
              <a:rPr lang="en-GB" dirty="0">
                <a:solidFill>
                  <a:schemeClr val="bg1"/>
                </a:solidFill>
              </a:rPr>
              <a:t>There are IHT implications on certain gifts made during a person’s lifetime, these are called lifetime transfers.</a:t>
            </a:r>
          </a:p>
          <a:p>
            <a:pPr lvl="2"/>
            <a:endParaRPr lang="en-GB" dirty="0">
              <a:solidFill>
                <a:schemeClr val="bg1"/>
              </a:solidFill>
            </a:endParaRPr>
          </a:p>
          <a:p>
            <a:pPr lvl="2"/>
            <a:r>
              <a:rPr lang="en-GB" dirty="0">
                <a:solidFill>
                  <a:schemeClr val="bg1"/>
                </a:solidFill>
              </a:rPr>
              <a:t>Lifetime gifts to a son, daughter, nephew, niece, grandson or grand-daughter are called potentially exempt transfers or PETs. </a:t>
            </a:r>
          </a:p>
        </p:txBody>
      </p:sp>
      <p:sp>
        <p:nvSpPr>
          <p:cNvPr id="4" name="Rectangle 3"/>
          <p:cNvSpPr/>
          <p:nvPr/>
        </p:nvSpPr>
        <p:spPr>
          <a:xfrm>
            <a:off x="2204032" y="2852936"/>
            <a:ext cx="7774632" cy="31683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Arial" panose="020B0604020202020204" pitchFamily="34" charset="0"/>
              <a:buChar char="•"/>
            </a:pPr>
            <a:endParaRPr lang="en-GB" sz="2400" b="1" dirty="0"/>
          </a:p>
          <a:p>
            <a:pPr marL="457200" indent="-457200">
              <a:buFont typeface="Arial" panose="020B0604020202020204" pitchFamily="34" charset="0"/>
              <a:buChar char="•"/>
            </a:pPr>
            <a:endParaRPr lang="en-GB" sz="2400" b="1" dirty="0"/>
          </a:p>
          <a:p>
            <a:pPr marL="457200" indent="-457200">
              <a:buFont typeface="Arial" panose="020B0604020202020204" pitchFamily="34" charset="0"/>
              <a:buChar char="•"/>
            </a:pPr>
            <a:r>
              <a:rPr lang="en-GB" sz="2400" b="1" dirty="0"/>
              <a:t>The inheritance tax is paid by the executor (if there is a will) or by the administrator (if there is no will).</a:t>
            </a:r>
          </a:p>
          <a:p>
            <a:pPr marL="457200" indent="-457200">
              <a:buFont typeface="Arial" panose="020B0604020202020204" pitchFamily="34" charset="0"/>
              <a:buChar char="•"/>
            </a:pPr>
            <a:r>
              <a:rPr lang="en-GB" sz="2400" b="1" dirty="0"/>
              <a:t>IHT arises is the value of the chargeable estate exceeds the nil rate band.</a:t>
            </a:r>
          </a:p>
          <a:p>
            <a:r>
              <a:rPr lang="en-GB" sz="2400" b="1" dirty="0"/>
              <a:t>    </a:t>
            </a:r>
            <a:r>
              <a:rPr lang="en-GB" sz="2400" b="1" dirty="0">
                <a:solidFill>
                  <a:schemeClr val="accent1"/>
                </a:solidFill>
              </a:rPr>
              <a:t>IHT only arises if the value of the chargeable estate exceeds the nil</a:t>
            </a:r>
            <a:endParaRPr lang="en-GB" sz="2800" b="1" dirty="0"/>
          </a:p>
        </p:txBody>
      </p:sp>
      <p:pic>
        <p:nvPicPr>
          <p:cNvPr id="5" name="Picture 4">
            <a:extLst>
              <a:ext uri="{FF2B5EF4-FFF2-40B4-BE49-F238E27FC236}">
                <a16:creationId xmlns:a16="http://schemas.microsoft.com/office/drawing/2014/main" id="{89E87C68-1532-4297-B1EF-A4F6758843F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78664" y="5768775"/>
            <a:ext cx="1322064" cy="987021"/>
          </a:xfrm>
          <a:prstGeom prst="rect">
            <a:avLst/>
          </a:prstGeom>
        </p:spPr>
      </p:pic>
    </p:spTree>
    <p:extLst>
      <p:ext uri="{BB962C8B-B14F-4D97-AF65-F5344CB8AC3E}">
        <p14:creationId xmlns:p14="http://schemas.microsoft.com/office/powerpoint/2010/main" val="2476689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49911" y="1124744"/>
            <a:ext cx="8657216" cy="1489639"/>
          </a:xfrm>
        </p:spPr>
        <p:txBody>
          <a:bodyPr/>
          <a:lstStyle/>
          <a:p>
            <a:pPr algn="l"/>
            <a:r>
              <a:rPr lang="en-GB" sz="3200" dirty="0">
                <a:solidFill>
                  <a:schemeClr val="tx1">
                    <a:lumMod val="75000"/>
                    <a:lumOff val="25000"/>
                  </a:schemeClr>
                </a:solidFill>
              </a:rPr>
              <a:t>(b) Due date to pay the IHT</a:t>
            </a:r>
          </a:p>
          <a:p>
            <a:pPr algn="l"/>
            <a:endParaRPr lang="en-GB" dirty="0"/>
          </a:p>
          <a:p>
            <a:pPr algn="l"/>
            <a:endParaRPr lang="en-GB" dirty="0"/>
          </a:p>
          <a:p>
            <a:pPr algn="l"/>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3050927370"/>
              </p:ext>
            </p:extLst>
          </p:nvPr>
        </p:nvGraphicFramePr>
        <p:xfrm>
          <a:off x="2207565" y="1844824"/>
          <a:ext cx="7920882" cy="3832860"/>
        </p:xfrm>
        <a:graphic>
          <a:graphicData uri="http://schemas.openxmlformats.org/drawingml/2006/table">
            <a:tbl>
              <a:tblPr firstRow="1" bandRow="1">
                <a:tableStyleId>{5C22544A-7EE6-4342-B048-85BDC9FD1C3A}</a:tableStyleId>
              </a:tblPr>
              <a:tblGrid>
                <a:gridCol w="3960441">
                  <a:extLst>
                    <a:ext uri="{9D8B030D-6E8A-4147-A177-3AD203B41FA5}">
                      <a16:colId xmlns:a16="http://schemas.microsoft.com/office/drawing/2014/main" val="20000"/>
                    </a:ext>
                  </a:extLst>
                </a:gridCol>
                <a:gridCol w="3960441">
                  <a:extLst>
                    <a:ext uri="{9D8B030D-6E8A-4147-A177-3AD203B41FA5}">
                      <a16:colId xmlns:a16="http://schemas.microsoft.com/office/drawing/2014/main" val="20001"/>
                    </a:ext>
                  </a:extLst>
                </a:gridCol>
              </a:tblGrid>
              <a:tr h="274320">
                <a:tc>
                  <a:txBody>
                    <a:bodyPr/>
                    <a:lstStyle/>
                    <a:p>
                      <a:pPr algn="ctr"/>
                      <a:endParaRPr lang="en-GB" sz="1400" dirty="0">
                        <a:solidFill>
                          <a:schemeClr val="bg1"/>
                        </a:solidFill>
                      </a:endParaRPr>
                    </a:p>
                  </a:txBody>
                  <a:tcPr marL="68580" marR="68580" marT="34290" marB="34290"/>
                </a:tc>
                <a:tc>
                  <a:txBody>
                    <a:bodyPr/>
                    <a:lstStyle/>
                    <a:p>
                      <a:pPr algn="ctr"/>
                      <a:endParaRPr lang="en-GB" sz="1400" dirty="0"/>
                    </a:p>
                  </a:txBody>
                  <a:tcPr marL="68580" marR="68580" marT="34290" marB="34290"/>
                </a:tc>
                <a:extLst>
                  <a:ext uri="{0D108BD9-81ED-4DB2-BD59-A6C34878D82A}">
                    <a16:rowId xmlns:a16="http://schemas.microsoft.com/office/drawing/2014/main" val="10000"/>
                  </a:ext>
                </a:extLst>
              </a:tr>
              <a:tr h="1598252">
                <a:tc>
                  <a:txBody>
                    <a:bodyPr/>
                    <a:lstStyle/>
                    <a:p>
                      <a:endParaRPr lang="en-GB" sz="3200" dirty="0">
                        <a:solidFill>
                          <a:schemeClr val="accent1"/>
                        </a:solidFill>
                      </a:endParaRPr>
                    </a:p>
                    <a:p>
                      <a:r>
                        <a:rPr lang="en-GB" sz="3200" dirty="0">
                          <a:solidFill>
                            <a:schemeClr val="accent1"/>
                          </a:solidFill>
                        </a:rPr>
                        <a:t>Executor</a:t>
                      </a:r>
                      <a:r>
                        <a:rPr lang="en-GB" sz="3200" baseline="0" dirty="0">
                          <a:solidFill>
                            <a:schemeClr val="accent1"/>
                          </a:solidFill>
                        </a:rPr>
                        <a:t> or administrator must pay the IHT</a:t>
                      </a:r>
                      <a:endParaRPr lang="en-GB" sz="3200" dirty="0">
                        <a:solidFill>
                          <a:schemeClr val="accent1"/>
                        </a:solidFill>
                      </a:endParaRPr>
                    </a:p>
                  </a:txBody>
                  <a:tcPr marL="68580" marR="68580" marT="34290" marB="34290">
                    <a:solidFill>
                      <a:schemeClr val="accent1"/>
                    </a:solidFill>
                  </a:tcPr>
                </a:tc>
                <a:tc>
                  <a:txBody>
                    <a:bodyPr/>
                    <a:lstStyle/>
                    <a:p>
                      <a:pPr algn="ctr"/>
                      <a:endParaRPr lang="en-GB" sz="3200" dirty="0">
                        <a:solidFill>
                          <a:schemeClr val="accent1"/>
                        </a:solidFill>
                      </a:endParaRPr>
                    </a:p>
                    <a:p>
                      <a:pPr algn="ctr"/>
                      <a:r>
                        <a:rPr lang="en-GB" sz="3200" dirty="0">
                          <a:solidFill>
                            <a:schemeClr val="accent1"/>
                          </a:solidFill>
                        </a:rPr>
                        <a:t>6 months for the end</a:t>
                      </a:r>
                      <a:r>
                        <a:rPr lang="en-GB" sz="3200" baseline="0" dirty="0">
                          <a:solidFill>
                            <a:schemeClr val="accent1"/>
                          </a:solidFill>
                        </a:rPr>
                        <a:t> of the month in which the donor dies</a:t>
                      </a:r>
                      <a:endParaRPr lang="en-GB" sz="3200" dirty="0">
                        <a:solidFill>
                          <a:schemeClr val="accent1"/>
                        </a:solidFill>
                      </a:endParaRPr>
                    </a:p>
                  </a:txBody>
                  <a:tcPr marL="68580" marR="68580" marT="34290" marB="34290">
                    <a:solidFill>
                      <a:schemeClr val="accent1"/>
                    </a:solidFill>
                  </a:tcPr>
                </a:tc>
                <a:extLst>
                  <a:ext uri="{0D108BD9-81ED-4DB2-BD59-A6C34878D82A}">
                    <a16:rowId xmlns:a16="http://schemas.microsoft.com/office/drawing/2014/main" val="10001"/>
                  </a:ext>
                </a:extLst>
              </a:tr>
              <a:tr h="1368271">
                <a:tc>
                  <a:txBody>
                    <a:bodyPr/>
                    <a:lstStyle/>
                    <a:p>
                      <a:r>
                        <a:rPr lang="en-GB" sz="3200" dirty="0">
                          <a:solidFill>
                            <a:schemeClr val="accent1"/>
                          </a:solidFill>
                        </a:rPr>
                        <a:t>Tom died on 3 June 2016</a:t>
                      </a:r>
                    </a:p>
                  </a:txBody>
                  <a:tcPr marL="68580" marR="68580" marT="34290" marB="34290">
                    <a:solidFill>
                      <a:schemeClr val="accent1"/>
                    </a:solidFill>
                  </a:tcPr>
                </a:tc>
                <a:tc>
                  <a:txBody>
                    <a:bodyPr/>
                    <a:lstStyle/>
                    <a:p>
                      <a:pPr algn="ctr"/>
                      <a:r>
                        <a:rPr lang="en-GB" sz="3200" dirty="0">
                          <a:solidFill>
                            <a:schemeClr val="accent1"/>
                          </a:solidFill>
                        </a:rPr>
                        <a:t>Due date to pay</a:t>
                      </a:r>
                      <a:r>
                        <a:rPr lang="en-GB" sz="3200" baseline="0" dirty="0">
                          <a:solidFill>
                            <a:schemeClr val="accent1"/>
                          </a:solidFill>
                        </a:rPr>
                        <a:t> £70,000 to HMRC is 31 December 2016</a:t>
                      </a:r>
                      <a:endParaRPr lang="en-GB" sz="3200" dirty="0">
                        <a:solidFill>
                          <a:schemeClr val="accent1"/>
                        </a:solidFill>
                      </a:endParaRPr>
                    </a:p>
                  </a:txBody>
                  <a:tcPr marL="68580" marR="68580" marT="34290" marB="34290">
                    <a:solidFill>
                      <a:schemeClr val="accent1"/>
                    </a:solidFill>
                  </a:tcPr>
                </a:tc>
                <a:extLst>
                  <a:ext uri="{0D108BD9-81ED-4DB2-BD59-A6C34878D82A}">
                    <a16:rowId xmlns:a16="http://schemas.microsoft.com/office/drawing/2014/main" val="10002"/>
                  </a:ext>
                </a:extLst>
              </a:tr>
            </a:tbl>
          </a:graphicData>
        </a:graphic>
      </p:graphicFrame>
      <p:pic>
        <p:nvPicPr>
          <p:cNvPr id="4" name="Picture 3">
            <a:extLst>
              <a:ext uri="{FF2B5EF4-FFF2-40B4-BE49-F238E27FC236}">
                <a16:creationId xmlns:a16="http://schemas.microsoft.com/office/drawing/2014/main" id="{DF4DA4CF-1BFC-48D4-A17F-EE39264A5DF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25069" y="5680422"/>
            <a:ext cx="1322064" cy="987021"/>
          </a:xfrm>
          <a:prstGeom prst="rect">
            <a:avLst/>
          </a:prstGeom>
        </p:spPr>
      </p:pic>
    </p:spTree>
    <p:extLst>
      <p:ext uri="{BB962C8B-B14F-4D97-AF65-F5344CB8AC3E}">
        <p14:creationId xmlns:p14="http://schemas.microsoft.com/office/powerpoint/2010/main" val="205606904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03512" y="1052736"/>
            <a:ext cx="8657216" cy="1489639"/>
          </a:xfrm>
        </p:spPr>
        <p:txBody>
          <a:bodyPr/>
          <a:lstStyle/>
          <a:p>
            <a:pPr algn="l"/>
            <a:r>
              <a:rPr lang="en-GB" sz="3200" dirty="0">
                <a:solidFill>
                  <a:schemeClr val="tx1">
                    <a:lumMod val="75000"/>
                    <a:lumOff val="25000"/>
                  </a:schemeClr>
                </a:solidFill>
              </a:rPr>
              <a:t>(b) Due date to pay the IHT</a:t>
            </a:r>
          </a:p>
          <a:p>
            <a:pPr algn="l"/>
            <a:endParaRPr lang="en-GB" dirty="0"/>
          </a:p>
          <a:p>
            <a:pPr algn="l"/>
            <a:endParaRPr lang="en-GB" dirty="0"/>
          </a:p>
          <a:p>
            <a:pPr algn="l"/>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3260301926"/>
              </p:ext>
            </p:extLst>
          </p:nvPr>
        </p:nvGraphicFramePr>
        <p:xfrm>
          <a:off x="1919536" y="1796811"/>
          <a:ext cx="7920882" cy="3832860"/>
        </p:xfrm>
        <a:graphic>
          <a:graphicData uri="http://schemas.openxmlformats.org/drawingml/2006/table">
            <a:tbl>
              <a:tblPr firstRow="1" bandRow="1">
                <a:tableStyleId>{5C22544A-7EE6-4342-B048-85BDC9FD1C3A}</a:tableStyleId>
              </a:tblPr>
              <a:tblGrid>
                <a:gridCol w="3960441">
                  <a:extLst>
                    <a:ext uri="{9D8B030D-6E8A-4147-A177-3AD203B41FA5}">
                      <a16:colId xmlns:a16="http://schemas.microsoft.com/office/drawing/2014/main" val="20000"/>
                    </a:ext>
                  </a:extLst>
                </a:gridCol>
                <a:gridCol w="3960441">
                  <a:extLst>
                    <a:ext uri="{9D8B030D-6E8A-4147-A177-3AD203B41FA5}">
                      <a16:colId xmlns:a16="http://schemas.microsoft.com/office/drawing/2014/main" val="20001"/>
                    </a:ext>
                  </a:extLst>
                </a:gridCol>
              </a:tblGrid>
              <a:tr h="274320">
                <a:tc>
                  <a:txBody>
                    <a:bodyPr/>
                    <a:lstStyle/>
                    <a:p>
                      <a:pPr algn="ctr"/>
                      <a:endParaRPr lang="en-GB" sz="1400" dirty="0">
                        <a:solidFill>
                          <a:schemeClr val="bg1"/>
                        </a:solidFill>
                      </a:endParaRPr>
                    </a:p>
                  </a:txBody>
                  <a:tcPr marL="68580" marR="68580" marT="34290" marB="34290"/>
                </a:tc>
                <a:tc>
                  <a:txBody>
                    <a:bodyPr/>
                    <a:lstStyle/>
                    <a:p>
                      <a:pPr algn="ctr"/>
                      <a:endParaRPr lang="en-GB" sz="1400" dirty="0"/>
                    </a:p>
                  </a:txBody>
                  <a:tcPr marL="68580" marR="68580" marT="34290" marB="34290"/>
                </a:tc>
                <a:extLst>
                  <a:ext uri="{0D108BD9-81ED-4DB2-BD59-A6C34878D82A}">
                    <a16:rowId xmlns:a16="http://schemas.microsoft.com/office/drawing/2014/main" val="10000"/>
                  </a:ext>
                </a:extLst>
              </a:tr>
              <a:tr h="1598252">
                <a:tc>
                  <a:txBody>
                    <a:bodyPr/>
                    <a:lstStyle/>
                    <a:p>
                      <a:endParaRPr lang="en-GB" sz="3200" dirty="0">
                        <a:solidFill>
                          <a:schemeClr val="bg1"/>
                        </a:solidFill>
                      </a:endParaRPr>
                    </a:p>
                    <a:p>
                      <a:r>
                        <a:rPr lang="en-GB" sz="3200" dirty="0">
                          <a:solidFill>
                            <a:schemeClr val="bg1"/>
                          </a:solidFill>
                        </a:rPr>
                        <a:t>Executor</a:t>
                      </a:r>
                      <a:r>
                        <a:rPr lang="en-GB" sz="3200" baseline="0" dirty="0">
                          <a:solidFill>
                            <a:schemeClr val="bg1"/>
                          </a:solidFill>
                        </a:rPr>
                        <a:t> or administrator must pay the IHT</a:t>
                      </a:r>
                      <a:endParaRPr lang="en-GB" sz="3200" dirty="0">
                        <a:solidFill>
                          <a:schemeClr val="bg1"/>
                        </a:solidFill>
                      </a:endParaRPr>
                    </a:p>
                  </a:txBody>
                  <a:tcPr marL="68580" marR="68580" marT="34290" marB="34290">
                    <a:solidFill>
                      <a:schemeClr val="accent1"/>
                    </a:solidFill>
                  </a:tcPr>
                </a:tc>
                <a:tc>
                  <a:txBody>
                    <a:bodyPr/>
                    <a:lstStyle/>
                    <a:p>
                      <a:pPr algn="ctr"/>
                      <a:endParaRPr lang="en-GB" sz="3200" dirty="0">
                        <a:solidFill>
                          <a:schemeClr val="bg1"/>
                        </a:solidFill>
                      </a:endParaRPr>
                    </a:p>
                    <a:p>
                      <a:pPr algn="ctr"/>
                      <a:r>
                        <a:rPr lang="en-GB" sz="3200" dirty="0">
                          <a:solidFill>
                            <a:schemeClr val="accent1"/>
                          </a:solidFill>
                        </a:rPr>
                        <a:t>6 months for the end</a:t>
                      </a:r>
                      <a:r>
                        <a:rPr lang="en-GB" sz="3200" baseline="0" dirty="0">
                          <a:solidFill>
                            <a:schemeClr val="accent1"/>
                          </a:solidFill>
                        </a:rPr>
                        <a:t> of the month in which the donor dies</a:t>
                      </a:r>
                      <a:endParaRPr lang="en-GB" sz="3200" dirty="0">
                        <a:solidFill>
                          <a:schemeClr val="accent1"/>
                        </a:solidFill>
                      </a:endParaRPr>
                    </a:p>
                  </a:txBody>
                  <a:tcPr marL="68580" marR="68580" marT="34290" marB="34290">
                    <a:solidFill>
                      <a:schemeClr val="accent1"/>
                    </a:solidFill>
                  </a:tcPr>
                </a:tc>
                <a:extLst>
                  <a:ext uri="{0D108BD9-81ED-4DB2-BD59-A6C34878D82A}">
                    <a16:rowId xmlns:a16="http://schemas.microsoft.com/office/drawing/2014/main" val="10001"/>
                  </a:ext>
                </a:extLst>
              </a:tr>
              <a:tr h="1368271">
                <a:tc>
                  <a:txBody>
                    <a:bodyPr/>
                    <a:lstStyle/>
                    <a:p>
                      <a:r>
                        <a:rPr lang="en-GB" sz="3200" dirty="0">
                          <a:solidFill>
                            <a:schemeClr val="accent1"/>
                          </a:solidFill>
                        </a:rPr>
                        <a:t>Tom died on 3 June 2016</a:t>
                      </a:r>
                    </a:p>
                  </a:txBody>
                  <a:tcPr marL="68580" marR="68580" marT="34290" marB="34290">
                    <a:solidFill>
                      <a:schemeClr val="accent1"/>
                    </a:solidFill>
                  </a:tcPr>
                </a:tc>
                <a:tc>
                  <a:txBody>
                    <a:bodyPr/>
                    <a:lstStyle/>
                    <a:p>
                      <a:pPr algn="ctr"/>
                      <a:r>
                        <a:rPr lang="en-GB" sz="3200" dirty="0">
                          <a:solidFill>
                            <a:schemeClr val="accent1"/>
                          </a:solidFill>
                        </a:rPr>
                        <a:t>Due date to pay</a:t>
                      </a:r>
                      <a:r>
                        <a:rPr lang="en-GB" sz="3200" baseline="0" dirty="0">
                          <a:solidFill>
                            <a:schemeClr val="accent1"/>
                          </a:solidFill>
                        </a:rPr>
                        <a:t> £70,000 to HMRC is 31 December 2016</a:t>
                      </a:r>
                      <a:endParaRPr lang="en-GB" sz="3200" dirty="0">
                        <a:solidFill>
                          <a:schemeClr val="accent1"/>
                        </a:solidFill>
                      </a:endParaRPr>
                    </a:p>
                  </a:txBody>
                  <a:tcPr marL="68580" marR="68580" marT="34290" marB="34290">
                    <a:solidFill>
                      <a:schemeClr val="accent1"/>
                    </a:solidFill>
                  </a:tcPr>
                </a:tc>
                <a:extLst>
                  <a:ext uri="{0D108BD9-81ED-4DB2-BD59-A6C34878D82A}">
                    <a16:rowId xmlns:a16="http://schemas.microsoft.com/office/drawing/2014/main" val="10002"/>
                  </a:ext>
                </a:extLst>
              </a:tr>
            </a:tbl>
          </a:graphicData>
        </a:graphic>
      </p:graphicFrame>
      <p:pic>
        <p:nvPicPr>
          <p:cNvPr id="4" name="Picture 3">
            <a:extLst>
              <a:ext uri="{FF2B5EF4-FFF2-40B4-BE49-F238E27FC236}">
                <a16:creationId xmlns:a16="http://schemas.microsoft.com/office/drawing/2014/main" id="{EEBD85AA-AC3E-4A87-8473-AA790D377EF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220308234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49911" y="980728"/>
            <a:ext cx="8657216" cy="1489639"/>
          </a:xfrm>
        </p:spPr>
        <p:txBody>
          <a:bodyPr/>
          <a:lstStyle/>
          <a:p>
            <a:pPr algn="l"/>
            <a:r>
              <a:rPr lang="en-GB" sz="3200" dirty="0">
                <a:solidFill>
                  <a:schemeClr val="tx1">
                    <a:lumMod val="75000"/>
                    <a:lumOff val="25000"/>
                  </a:schemeClr>
                </a:solidFill>
              </a:rPr>
              <a:t>(b) Due date to pay the IHT</a:t>
            </a:r>
          </a:p>
          <a:p>
            <a:pPr algn="l"/>
            <a:endParaRPr lang="en-GB" dirty="0"/>
          </a:p>
          <a:p>
            <a:pPr algn="l"/>
            <a:endParaRPr lang="en-GB" dirty="0"/>
          </a:p>
          <a:p>
            <a:pPr algn="l"/>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200537786"/>
              </p:ext>
            </p:extLst>
          </p:nvPr>
        </p:nvGraphicFramePr>
        <p:xfrm>
          <a:off x="1774650" y="1725547"/>
          <a:ext cx="7920882" cy="3832860"/>
        </p:xfrm>
        <a:graphic>
          <a:graphicData uri="http://schemas.openxmlformats.org/drawingml/2006/table">
            <a:tbl>
              <a:tblPr firstRow="1" bandRow="1">
                <a:tableStyleId>{5C22544A-7EE6-4342-B048-85BDC9FD1C3A}</a:tableStyleId>
              </a:tblPr>
              <a:tblGrid>
                <a:gridCol w="3960441">
                  <a:extLst>
                    <a:ext uri="{9D8B030D-6E8A-4147-A177-3AD203B41FA5}">
                      <a16:colId xmlns:a16="http://schemas.microsoft.com/office/drawing/2014/main" val="20000"/>
                    </a:ext>
                  </a:extLst>
                </a:gridCol>
                <a:gridCol w="3960441">
                  <a:extLst>
                    <a:ext uri="{9D8B030D-6E8A-4147-A177-3AD203B41FA5}">
                      <a16:colId xmlns:a16="http://schemas.microsoft.com/office/drawing/2014/main" val="20001"/>
                    </a:ext>
                  </a:extLst>
                </a:gridCol>
              </a:tblGrid>
              <a:tr h="274320">
                <a:tc>
                  <a:txBody>
                    <a:bodyPr/>
                    <a:lstStyle/>
                    <a:p>
                      <a:pPr algn="ctr"/>
                      <a:endParaRPr lang="en-GB" sz="1400" dirty="0">
                        <a:solidFill>
                          <a:schemeClr val="bg1"/>
                        </a:solidFill>
                      </a:endParaRPr>
                    </a:p>
                  </a:txBody>
                  <a:tcPr marL="68580" marR="68580" marT="34290" marB="34290"/>
                </a:tc>
                <a:tc>
                  <a:txBody>
                    <a:bodyPr/>
                    <a:lstStyle/>
                    <a:p>
                      <a:pPr algn="ctr"/>
                      <a:endParaRPr lang="en-GB" sz="1400" dirty="0"/>
                    </a:p>
                  </a:txBody>
                  <a:tcPr marL="68580" marR="68580" marT="34290" marB="34290"/>
                </a:tc>
                <a:extLst>
                  <a:ext uri="{0D108BD9-81ED-4DB2-BD59-A6C34878D82A}">
                    <a16:rowId xmlns:a16="http://schemas.microsoft.com/office/drawing/2014/main" val="10000"/>
                  </a:ext>
                </a:extLst>
              </a:tr>
              <a:tr h="1598252">
                <a:tc>
                  <a:txBody>
                    <a:bodyPr/>
                    <a:lstStyle/>
                    <a:p>
                      <a:endParaRPr lang="en-GB" sz="3200" dirty="0">
                        <a:solidFill>
                          <a:schemeClr val="bg1"/>
                        </a:solidFill>
                      </a:endParaRPr>
                    </a:p>
                    <a:p>
                      <a:r>
                        <a:rPr lang="en-GB" sz="3200" dirty="0">
                          <a:solidFill>
                            <a:schemeClr val="bg1"/>
                          </a:solidFill>
                        </a:rPr>
                        <a:t>Executor</a:t>
                      </a:r>
                      <a:r>
                        <a:rPr lang="en-GB" sz="3200" baseline="0" dirty="0">
                          <a:solidFill>
                            <a:schemeClr val="bg1"/>
                          </a:solidFill>
                        </a:rPr>
                        <a:t> or administrator must pay the IHT</a:t>
                      </a:r>
                      <a:endParaRPr lang="en-GB" sz="3200" dirty="0">
                        <a:solidFill>
                          <a:schemeClr val="bg1"/>
                        </a:solidFill>
                      </a:endParaRPr>
                    </a:p>
                  </a:txBody>
                  <a:tcPr marL="68580" marR="68580" marT="34290" marB="34290">
                    <a:solidFill>
                      <a:schemeClr val="accent1"/>
                    </a:solidFill>
                  </a:tcPr>
                </a:tc>
                <a:tc>
                  <a:txBody>
                    <a:bodyPr/>
                    <a:lstStyle/>
                    <a:p>
                      <a:pPr algn="ctr"/>
                      <a:endParaRPr lang="en-GB" sz="3200" dirty="0">
                        <a:solidFill>
                          <a:schemeClr val="bg1"/>
                        </a:solidFill>
                      </a:endParaRPr>
                    </a:p>
                    <a:p>
                      <a:pPr algn="ctr"/>
                      <a:r>
                        <a:rPr lang="en-GB" sz="3200" dirty="0">
                          <a:solidFill>
                            <a:schemeClr val="bg1"/>
                          </a:solidFill>
                        </a:rPr>
                        <a:t>6 months from the end</a:t>
                      </a:r>
                      <a:r>
                        <a:rPr lang="en-GB" sz="3200" baseline="0" dirty="0">
                          <a:solidFill>
                            <a:schemeClr val="bg1"/>
                          </a:solidFill>
                        </a:rPr>
                        <a:t> of the month in which the donor dies</a:t>
                      </a:r>
                      <a:endParaRPr lang="en-GB" sz="3200" dirty="0">
                        <a:solidFill>
                          <a:schemeClr val="bg1"/>
                        </a:solidFill>
                      </a:endParaRPr>
                    </a:p>
                  </a:txBody>
                  <a:tcPr marL="68580" marR="68580" marT="34290" marB="34290">
                    <a:solidFill>
                      <a:schemeClr val="accent1"/>
                    </a:solidFill>
                  </a:tcPr>
                </a:tc>
                <a:extLst>
                  <a:ext uri="{0D108BD9-81ED-4DB2-BD59-A6C34878D82A}">
                    <a16:rowId xmlns:a16="http://schemas.microsoft.com/office/drawing/2014/main" val="10001"/>
                  </a:ext>
                </a:extLst>
              </a:tr>
              <a:tr h="1368271">
                <a:tc>
                  <a:txBody>
                    <a:bodyPr/>
                    <a:lstStyle/>
                    <a:p>
                      <a:r>
                        <a:rPr lang="en-GB" sz="3200" dirty="0">
                          <a:solidFill>
                            <a:schemeClr val="accent1"/>
                          </a:solidFill>
                        </a:rPr>
                        <a:t>Tom died on 3 June 2016</a:t>
                      </a:r>
                    </a:p>
                  </a:txBody>
                  <a:tcPr marL="68580" marR="68580" marT="34290" marB="34290">
                    <a:solidFill>
                      <a:schemeClr val="accent1"/>
                    </a:solidFill>
                  </a:tcPr>
                </a:tc>
                <a:tc>
                  <a:txBody>
                    <a:bodyPr/>
                    <a:lstStyle/>
                    <a:p>
                      <a:pPr algn="ctr"/>
                      <a:r>
                        <a:rPr lang="en-GB" sz="3200" dirty="0">
                          <a:solidFill>
                            <a:schemeClr val="accent1"/>
                          </a:solidFill>
                        </a:rPr>
                        <a:t>Due date to pay</a:t>
                      </a:r>
                      <a:r>
                        <a:rPr lang="en-GB" sz="3200" baseline="0" dirty="0">
                          <a:solidFill>
                            <a:schemeClr val="accent1"/>
                          </a:solidFill>
                        </a:rPr>
                        <a:t> £70,000 to HMRC is 31 December 2016</a:t>
                      </a:r>
                      <a:endParaRPr lang="en-GB" sz="3200" dirty="0">
                        <a:solidFill>
                          <a:schemeClr val="accent1"/>
                        </a:solidFill>
                      </a:endParaRPr>
                    </a:p>
                  </a:txBody>
                  <a:tcPr marL="68580" marR="68580" marT="34290" marB="34290">
                    <a:solidFill>
                      <a:schemeClr val="accent1"/>
                    </a:solidFill>
                  </a:tcPr>
                </a:tc>
                <a:extLst>
                  <a:ext uri="{0D108BD9-81ED-4DB2-BD59-A6C34878D82A}">
                    <a16:rowId xmlns:a16="http://schemas.microsoft.com/office/drawing/2014/main" val="10002"/>
                  </a:ext>
                </a:extLst>
              </a:tr>
            </a:tbl>
          </a:graphicData>
        </a:graphic>
      </p:graphicFrame>
      <p:pic>
        <p:nvPicPr>
          <p:cNvPr id="4" name="Picture 3">
            <a:extLst>
              <a:ext uri="{FF2B5EF4-FFF2-40B4-BE49-F238E27FC236}">
                <a16:creationId xmlns:a16="http://schemas.microsoft.com/office/drawing/2014/main" id="{F9967015-F8B1-4D5D-A76D-113D1827876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429422483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49911" y="878323"/>
            <a:ext cx="8657216" cy="1489639"/>
          </a:xfrm>
        </p:spPr>
        <p:txBody>
          <a:bodyPr/>
          <a:lstStyle/>
          <a:p>
            <a:pPr algn="l"/>
            <a:r>
              <a:rPr lang="en-GB" sz="3200" dirty="0">
                <a:solidFill>
                  <a:schemeClr val="tx1">
                    <a:lumMod val="75000"/>
                    <a:lumOff val="25000"/>
                  </a:schemeClr>
                </a:solidFill>
              </a:rPr>
              <a:t>(b) Due date to pay the IHT</a:t>
            </a:r>
          </a:p>
          <a:p>
            <a:pPr algn="l"/>
            <a:endParaRPr lang="en-GB" dirty="0"/>
          </a:p>
          <a:p>
            <a:pPr algn="l"/>
            <a:endParaRPr lang="en-GB" dirty="0"/>
          </a:p>
          <a:p>
            <a:pPr algn="l"/>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4271508051"/>
              </p:ext>
            </p:extLst>
          </p:nvPr>
        </p:nvGraphicFramePr>
        <p:xfrm>
          <a:off x="1778594" y="1700808"/>
          <a:ext cx="7920882" cy="3832860"/>
        </p:xfrm>
        <a:graphic>
          <a:graphicData uri="http://schemas.openxmlformats.org/drawingml/2006/table">
            <a:tbl>
              <a:tblPr firstRow="1" bandRow="1">
                <a:tableStyleId>{5C22544A-7EE6-4342-B048-85BDC9FD1C3A}</a:tableStyleId>
              </a:tblPr>
              <a:tblGrid>
                <a:gridCol w="3960441">
                  <a:extLst>
                    <a:ext uri="{9D8B030D-6E8A-4147-A177-3AD203B41FA5}">
                      <a16:colId xmlns:a16="http://schemas.microsoft.com/office/drawing/2014/main" val="20000"/>
                    </a:ext>
                  </a:extLst>
                </a:gridCol>
                <a:gridCol w="3960441">
                  <a:extLst>
                    <a:ext uri="{9D8B030D-6E8A-4147-A177-3AD203B41FA5}">
                      <a16:colId xmlns:a16="http://schemas.microsoft.com/office/drawing/2014/main" val="20001"/>
                    </a:ext>
                  </a:extLst>
                </a:gridCol>
              </a:tblGrid>
              <a:tr h="274320">
                <a:tc>
                  <a:txBody>
                    <a:bodyPr/>
                    <a:lstStyle/>
                    <a:p>
                      <a:pPr algn="ctr"/>
                      <a:endParaRPr lang="en-GB" sz="1400" dirty="0">
                        <a:solidFill>
                          <a:schemeClr val="bg1"/>
                        </a:solidFill>
                      </a:endParaRPr>
                    </a:p>
                  </a:txBody>
                  <a:tcPr marL="68580" marR="68580" marT="34290" marB="34290"/>
                </a:tc>
                <a:tc>
                  <a:txBody>
                    <a:bodyPr/>
                    <a:lstStyle/>
                    <a:p>
                      <a:pPr algn="ctr"/>
                      <a:endParaRPr lang="en-GB" sz="1400" dirty="0"/>
                    </a:p>
                  </a:txBody>
                  <a:tcPr marL="68580" marR="68580" marT="34290" marB="34290"/>
                </a:tc>
                <a:extLst>
                  <a:ext uri="{0D108BD9-81ED-4DB2-BD59-A6C34878D82A}">
                    <a16:rowId xmlns:a16="http://schemas.microsoft.com/office/drawing/2014/main" val="10000"/>
                  </a:ext>
                </a:extLst>
              </a:tr>
              <a:tr h="1598252">
                <a:tc>
                  <a:txBody>
                    <a:bodyPr/>
                    <a:lstStyle/>
                    <a:p>
                      <a:endParaRPr lang="en-GB" sz="3200" dirty="0">
                        <a:solidFill>
                          <a:schemeClr val="bg1"/>
                        </a:solidFill>
                      </a:endParaRPr>
                    </a:p>
                    <a:p>
                      <a:r>
                        <a:rPr lang="en-GB" sz="3200" dirty="0">
                          <a:solidFill>
                            <a:schemeClr val="bg1"/>
                          </a:solidFill>
                        </a:rPr>
                        <a:t>Executor</a:t>
                      </a:r>
                      <a:r>
                        <a:rPr lang="en-GB" sz="3200" baseline="0" dirty="0">
                          <a:solidFill>
                            <a:schemeClr val="bg1"/>
                          </a:solidFill>
                        </a:rPr>
                        <a:t> or administrator must pay the IHT</a:t>
                      </a:r>
                      <a:endParaRPr lang="en-GB" sz="3200" dirty="0">
                        <a:solidFill>
                          <a:schemeClr val="bg1"/>
                        </a:solidFill>
                      </a:endParaRPr>
                    </a:p>
                  </a:txBody>
                  <a:tcPr marL="68580" marR="68580" marT="34290" marB="34290">
                    <a:solidFill>
                      <a:schemeClr val="accent1"/>
                    </a:solidFill>
                  </a:tcPr>
                </a:tc>
                <a:tc>
                  <a:txBody>
                    <a:bodyPr/>
                    <a:lstStyle/>
                    <a:p>
                      <a:pPr algn="ctr"/>
                      <a:endParaRPr lang="en-GB" sz="3200" dirty="0">
                        <a:solidFill>
                          <a:schemeClr val="bg1"/>
                        </a:solidFill>
                      </a:endParaRPr>
                    </a:p>
                    <a:p>
                      <a:pPr algn="ctr"/>
                      <a:r>
                        <a:rPr lang="en-GB" sz="3200" dirty="0">
                          <a:solidFill>
                            <a:schemeClr val="bg1"/>
                          </a:solidFill>
                        </a:rPr>
                        <a:t>6 months from the end</a:t>
                      </a:r>
                      <a:r>
                        <a:rPr lang="en-GB" sz="3200" baseline="0" dirty="0">
                          <a:solidFill>
                            <a:schemeClr val="bg1"/>
                          </a:solidFill>
                        </a:rPr>
                        <a:t> of the month in which the donor dies</a:t>
                      </a:r>
                      <a:endParaRPr lang="en-GB" sz="3200" dirty="0">
                        <a:solidFill>
                          <a:schemeClr val="bg1"/>
                        </a:solidFill>
                      </a:endParaRPr>
                    </a:p>
                  </a:txBody>
                  <a:tcPr marL="68580" marR="68580" marT="34290" marB="34290">
                    <a:solidFill>
                      <a:schemeClr val="accent1"/>
                    </a:solidFill>
                  </a:tcPr>
                </a:tc>
                <a:extLst>
                  <a:ext uri="{0D108BD9-81ED-4DB2-BD59-A6C34878D82A}">
                    <a16:rowId xmlns:a16="http://schemas.microsoft.com/office/drawing/2014/main" val="10001"/>
                  </a:ext>
                </a:extLst>
              </a:tr>
              <a:tr h="1368271">
                <a:tc>
                  <a:txBody>
                    <a:bodyPr/>
                    <a:lstStyle/>
                    <a:p>
                      <a:r>
                        <a:rPr lang="en-GB" sz="3200" dirty="0">
                          <a:solidFill>
                            <a:schemeClr val="bg1"/>
                          </a:solidFill>
                        </a:rPr>
                        <a:t>Tom died on 3 June 2016</a:t>
                      </a:r>
                    </a:p>
                  </a:txBody>
                  <a:tcPr marL="68580" marR="68580" marT="34290" marB="34290">
                    <a:solidFill>
                      <a:schemeClr val="accent1"/>
                    </a:solidFill>
                  </a:tcPr>
                </a:tc>
                <a:tc>
                  <a:txBody>
                    <a:bodyPr/>
                    <a:lstStyle/>
                    <a:p>
                      <a:pPr algn="ctr"/>
                      <a:r>
                        <a:rPr lang="en-GB" sz="3200" dirty="0">
                          <a:solidFill>
                            <a:schemeClr val="accent1"/>
                          </a:solidFill>
                        </a:rPr>
                        <a:t>Due date to pay</a:t>
                      </a:r>
                      <a:r>
                        <a:rPr lang="en-GB" sz="3200" baseline="0" dirty="0">
                          <a:solidFill>
                            <a:schemeClr val="accent1"/>
                          </a:solidFill>
                        </a:rPr>
                        <a:t> £70,000 to HMRC is 31 December 2016</a:t>
                      </a:r>
                      <a:endParaRPr lang="en-GB" sz="3200" dirty="0">
                        <a:solidFill>
                          <a:schemeClr val="accent1"/>
                        </a:solidFill>
                      </a:endParaRPr>
                    </a:p>
                  </a:txBody>
                  <a:tcPr marL="68580" marR="68580" marT="34290" marB="34290">
                    <a:solidFill>
                      <a:schemeClr val="accent1"/>
                    </a:solidFill>
                  </a:tcPr>
                </a:tc>
                <a:extLst>
                  <a:ext uri="{0D108BD9-81ED-4DB2-BD59-A6C34878D82A}">
                    <a16:rowId xmlns:a16="http://schemas.microsoft.com/office/drawing/2014/main" val="10002"/>
                  </a:ext>
                </a:extLst>
              </a:tr>
            </a:tbl>
          </a:graphicData>
        </a:graphic>
      </p:graphicFrame>
      <p:pic>
        <p:nvPicPr>
          <p:cNvPr id="4" name="Picture 3">
            <a:extLst>
              <a:ext uri="{FF2B5EF4-FFF2-40B4-BE49-F238E27FC236}">
                <a16:creationId xmlns:a16="http://schemas.microsoft.com/office/drawing/2014/main" id="{3F389F27-19CC-404E-8D1C-FB4D6F809C0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103236309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59195" y="883980"/>
            <a:ext cx="8657216" cy="1489639"/>
          </a:xfrm>
        </p:spPr>
        <p:txBody>
          <a:bodyPr/>
          <a:lstStyle/>
          <a:p>
            <a:pPr algn="l"/>
            <a:r>
              <a:rPr lang="en-GB" sz="3200" dirty="0">
                <a:solidFill>
                  <a:schemeClr val="tx1">
                    <a:lumMod val="75000"/>
                    <a:lumOff val="25000"/>
                  </a:schemeClr>
                </a:solidFill>
              </a:rPr>
              <a:t>(b) Due date to pay the IHT</a:t>
            </a:r>
          </a:p>
          <a:p>
            <a:pPr algn="l"/>
            <a:endParaRPr lang="en-GB" dirty="0"/>
          </a:p>
          <a:p>
            <a:pPr algn="l"/>
            <a:endParaRPr lang="en-GB" dirty="0"/>
          </a:p>
          <a:p>
            <a:pPr algn="l"/>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2314242983"/>
              </p:ext>
            </p:extLst>
          </p:nvPr>
        </p:nvGraphicFramePr>
        <p:xfrm>
          <a:off x="1775520" y="1628800"/>
          <a:ext cx="7920882" cy="3832860"/>
        </p:xfrm>
        <a:graphic>
          <a:graphicData uri="http://schemas.openxmlformats.org/drawingml/2006/table">
            <a:tbl>
              <a:tblPr firstRow="1" bandRow="1">
                <a:tableStyleId>{5C22544A-7EE6-4342-B048-85BDC9FD1C3A}</a:tableStyleId>
              </a:tblPr>
              <a:tblGrid>
                <a:gridCol w="3960441">
                  <a:extLst>
                    <a:ext uri="{9D8B030D-6E8A-4147-A177-3AD203B41FA5}">
                      <a16:colId xmlns:a16="http://schemas.microsoft.com/office/drawing/2014/main" val="20000"/>
                    </a:ext>
                  </a:extLst>
                </a:gridCol>
                <a:gridCol w="3960441">
                  <a:extLst>
                    <a:ext uri="{9D8B030D-6E8A-4147-A177-3AD203B41FA5}">
                      <a16:colId xmlns:a16="http://schemas.microsoft.com/office/drawing/2014/main" val="20001"/>
                    </a:ext>
                  </a:extLst>
                </a:gridCol>
              </a:tblGrid>
              <a:tr h="274320">
                <a:tc>
                  <a:txBody>
                    <a:bodyPr/>
                    <a:lstStyle/>
                    <a:p>
                      <a:pPr algn="ctr"/>
                      <a:endParaRPr lang="en-GB" sz="1400" dirty="0">
                        <a:solidFill>
                          <a:schemeClr val="bg1"/>
                        </a:solidFill>
                      </a:endParaRPr>
                    </a:p>
                  </a:txBody>
                  <a:tcPr marL="68580" marR="68580" marT="34290" marB="34290"/>
                </a:tc>
                <a:tc>
                  <a:txBody>
                    <a:bodyPr/>
                    <a:lstStyle/>
                    <a:p>
                      <a:pPr algn="ctr"/>
                      <a:endParaRPr lang="en-GB" sz="1400" dirty="0"/>
                    </a:p>
                  </a:txBody>
                  <a:tcPr marL="68580" marR="68580" marT="34290" marB="34290"/>
                </a:tc>
                <a:extLst>
                  <a:ext uri="{0D108BD9-81ED-4DB2-BD59-A6C34878D82A}">
                    <a16:rowId xmlns:a16="http://schemas.microsoft.com/office/drawing/2014/main" val="10000"/>
                  </a:ext>
                </a:extLst>
              </a:tr>
              <a:tr h="1598252">
                <a:tc>
                  <a:txBody>
                    <a:bodyPr/>
                    <a:lstStyle/>
                    <a:p>
                      <a:endParaRPr lang="en-GB" sz="3200" dirty="0">
                        <a:solidFill>
                          <a:schemeClr val="bg1"/>
                        </a:solidFill>
                      </a:endParaRPr>
                    </a:p>
                    <a:p>
                      <a:r>
                        <a:rPr lang="en-GB" sz="3200" dirty="0">
                          <a:solidFill>
                            <a:schemeClr val="bg1"/>
                          </a:solidFill>
                        </a:rPr>
                        <a:t>Executor</a:t>
                      </a:r>
                      <a:r>
                        <a:rPr lang="en-GB" sz="3200" baseline="0" dirty="0">
                          <a:solidFill>
                            <a:schemeClr val="bg1"/>
                          </a:solidFill>
                        </a:rPr>
                        <a:t> or administrator must pay the IHT</a:t>
                      </a:r>
                      <a:endParaRPr lang="en-GB" sz="3200" dirty="0">
                        <a:solidFill>
                          <a:schemeClr val="bg1"/>
                        </a:solidFill>
                      </a:endParaRPr>
                    </a:p>
                  </a:txBody>
                  <a:tcPr marL="68580" marR="68580" marT="34290" marB="34290">
                    <a:solidFill>
                      <a:schemeClr val="accent1"/>
                    </a:solidFill>
                  </a:tcPr>
                </a:tc>
                <a:tc>
                  <a:txBody>
                    <a:bodyPr/>
                    <a:lstStyle/>
                    <a:p>
                      <a:pPr algn="ctr"/>
                      <a:endParaRPr lang="en-GB" sz="3200" dirty="0">
                        <a:solidFill>
                          <a:schemeClr val="bg1"/>
                        </a:solidFill>
                      </a:endParaRPr>
                    </a:p>
                    <a:p>
                      <a:pPr algn="ctr"/>
                      <a:r>
                        <a:rPr lang="en-GB" sz="3200" dirty="0">
                          <a:solidFill>
                            <a:schemeClr val="bg1"/>
                          </a:solidFill>
                        </a:rPr>
                        <a:t>6 months from the end</a:t>
                      </a:r>
                      <a:r>
                        <a:rPr lang="en-GB" sz="3200" baseline="0" dirty="0">
                          <a:solidFill>
                            <a:schemeClr val="bg1"/>
                          </a:solidFill>
                        </a:rPr>
                        <a:t> of the month in which the donor dies</a:t>
                      </a:r>
                      <a:endParaRPr lang="en-GB" sz="3200" dirty="0">
                        <a:solidFill>
                          <a:schemeClr val="bg1"/>
                        </a:solidFill>
                      </a:endParaRPr>
                    </a:p>
                  </a:txBody>
                  <a:tcPr marL="68580" marR="68580" marT="34290" marB="34290">
                    <a:solidFill>
                      <a:schemeClr val="accent1"/>
                    </a:solidFill>
                  </a:tcPr>
                </a:tc>
                <a:extLst>
                  <a:ext uri="{0D108BD9-81ED-4DB2-BD59-A6C34878D82A}">
                    <a16:rowId xmlns:a16="http://schemas.microsoft.com/office/drawing/2014/main" val="10001"/>
                  </a:ext>
                </a:extLst>
              </a:tr>
              <a:tr h="1368271">
                <a:tc>
                  <a:txBody>
                    <a:bodyPr/>
                    <a:lstStyle/>
                    <a:p>
                      <a:r>
                        <a:rPr lang="en-GB" sz="3200" dirty="0">
                          <a:solidFill>
                            <a:schemeClr val="bg1"/>
                          </a:solidFill>
                        </a:rPr>
                        <a:t>Tom died on 3 June 2016</a:t>
                      </a:r>
                    </a:p>
                  </a:txBody>
                  <a:tcPr marL="68580" marR="68580" marT="34290" marB="34290">
                    <a:solidFill>
                      <a:schemeClr val="accent1"/>
                    </a:solidFill>
                  </a:tcPr>
                </a:tc>
                <a:tc>
                  <a:txBody>
                    <a:bodyPr/>
                    <a:lstStyle/>
                    <a:p>
                      <a:pPr algn="ctr"/>
                      <a:r>
                        <a:rPr lang="en-GB" sz="3200" dirty="0">
                          <a:solidFill>
                            <a:schemeClr val="bg1"/>
                          </a:solidFill>
                        </a:rPr>
                        <a:t>Due date to pay</a:t>
                      </a:r>
                      <a:r>
                        <a:rPr lang="en-GB" sz="3200" baseline="0" dirty="0">
                          <a:solidFill>
                            <a:schemeClr val="bg1"/>
                          </a:solidFill>
                        </a:rPr>
                        <a:t> £70,000 to HMRC is 31 December 2016</a:t>
                      </a:r>
                      <a:endParaRPr lang="en-GB" sz="3200" dirty="0">
                        <a:solidFill>
                          <a:schemeClr val="bg1"/>
                        </a:solidFill>
                      </a:endParaRPr>
                    </a:p>
                  </a:txBody>
                  <a:tcPr marL="68580" marR="68580" marT="34290" marB="34290">
                    <a:solidFill>
                      <a:schemeClr val="accent1"/>
                    </a:solidFill>
                  </a:tcPr>
                </a:tc>
                <a:extLst>
                  <a:ext uri="{0D108BD9-81ED-4DB2-BD59-A6C34878D82A}">
                    <a16:rowId xmlns:a16="http://schemas.microsoft.com/office/drawing/2014/main" val="10002"/>
                  </a:ext>
                </a:extLst>
              </a:tr>
            </a:tbl>
          </a:graphicData>
        </a:graphic>
      </p:graphicFrame>
      <p:pic>
        <p:nvPicPr>
          <p:cNvPr id="4" name="Picture 3">
            <a:extLst>
              <a:ext uri="{FF2B5EF4-FFF2-40B4-BE49-F238E27FC236}">
                <a16:creationId xmlns:a16="http://schemas.microsoft.com/office/drawing/2014/main" id="{349CFBDE-6D07-4CD4-B247-275E31063A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3298549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Answer 2</a:t>
            </a:r>
          </a:p>
        </p:txBody>
      </p:sp>
      <p:sp>
        <p:nvSpPr>
          <p:cNvPr id="2" name="Content Placeholder 1"/>
          <p:cNvSpPr>
            <a:spLocks noGrp="1"/>
          </p:cNvSpPr>
          <p:nvPr>
            <p:ph type="body" sz="quarter" idx="13"/>
          </p:nvPr>
        </p:nvSpPr>
        <p:spPr>
          <a:xfrm>
            <a:off x="717257" y="1765984"/>
            <a:ext cx="8153400" cy="6469463"/>
          </a:xfrm>
        </p:spPr>
        <p:txBody>
          <a:bodyPr/>
          <a:lstStyle/>
          <a:p>
            <a:pPr lvl="2"/>
            <a:r>
              <a:rPr lang="en-GB" sz="2000" dirty="0"/>
              <a:t>Tom passed away on 3 June 2016 and he left is estate worth £500,000 to his son, Jonny. </a:t>
            </a:r>
          </a:p>
          <a:p>
            <a:pPr lvl="2"/>
            <a:endParaRPr lang="en-GB" sz="2000" dirty="0"/>
          </a:p>
          <a:p>
            <a:pPr marL="342900" lvl="2" indent="-342900">
              <a:buAutoNum type="alphaLcParenBoth"/>
            </a:pPr>
            <a:r>
              <a:rPr lang="en-GB" sz="2000" b="1" dirty="0"/>
              <a:t>How much will the son inherit on the death of his father?</a:t>
            </a:r>
          </a:p>
          <a:p>
            <a:pPr marL="0" lvl="2" indent="0">
              <a:buNone/>
            </a:pPr>
            <a:endParaRPr lang="en-GB" sz="2000" b="1" dirty="0"/>
          </a:p>
          <a:p>
            <a:pPr marL="342900" lvl="2" indent="-342900">
              <a:buAutoNum type="alphaLcParenBoth"/>
            </a:pPr>
            <a:r>
              <a:rPr lang="en-GB" sz="2000" b="1" dirty="0"/>
              <a:t>What is the due date for the executor to pay the inheritance tax?</a:t>
            </a:r>
          </a:p>
          <a:p>
            <a:pPr marL="0" lvl="2" indent="0">
              <a:buNone/>
            </a:pPr>
            <a:endParaRPr lang="en-GB" b="1" dirty="0"/>
          </a:p>
          <a:p>
            <a:pPr marL="0" lvl="2" indent="0">
              <a:buNone/>
            </a:pPr>
            <a:endParaRPr lang="en-GB" b="1" dirty="0"/>
          </a:p>
          <a:p>
            <a:pPr marL="0" lvl="2" indent="0">
              <a:buNone/>
            </a:pPr>
            <a:r>
              <a:rPr lang="en-GB" b="1" dirty="0">
                <a:solidFill>
                  <a:schemeClr val="bg1"/>
                </a:solidFill>
              </a:rPr>
              <a:t>The inheritance tax is paid by the executor, IHT only arises if the value of the chargeable estate exceeds the nil rate band at the time of the donors death. The nil rate band in 2016/17 is £325,000 and the death estate is £500,000.</a:t>
            </a:r>
          </a:p>
          <a:p>
            <a:pPr marL="0" lvl="2" indent="0">
              <a:buNone/>
            </a:pPr>
            <a:r>
              <a:rPr lang="en-GB" b="1" dirty="0">
                <a:solidFill>
                  <a:schemeClr val="bg1"/>
                </a:solidFill>
              </a:rPr>
              <a:t>IHT payable by the executor/ personal representative.</a:t>
            </a:r>
          </a:p>
          <a:p>
            <a:pPr marL="0" lvl="2" indent="0">
              <a:buNone/>
            </a:pPr>
            <a:r>
              <a:rPr lang="en-GB" b="1" dirty="0">
                <a:solidFill>
                  <a:schemeClr val="bg1"/>
                </a:solidFill>
              </a:rPr>
              <a:t>£70,000 (500,000 – 325,000) x 40% </a:t>
            </a:r>
          </a:p>
          <a:p>
            <a:pPr marL="0" lvl="2" indent="0">
              <a:buNone/>
            </a:pPr>
            <a:endParaRPr lang="en-GB" dirty="0">
              <a:solidFill>
                <a:schemeClr val="bg1"/>
              </a:solidFill>
            </a:endParaRPr>
          </a:p>
          <a:p>
            <a:pPr lvl="2"/>
            <a:r>
              <a:rPr lang="en-GB" dirty="0">
                <a:solidFill>
                  <a:schemeClr val="bg1"/>
                </a:solidFill>
              </a:rPr>
              <a:t>There are IHT implications on certain gifts made during a person’s lifetime, these are called lifetime transfers.</a:t>
            </a:r>
          </a:p>
          <a:p>
            <a:pPr lvl="2"/>
            <a:endParaRPr lang="en-GB" dirty="0">
              <a:solidFill>
                <a:schemeClr val="bg1"/>
              </a:solidFill>
            </a:endParaRPr>
          </a:p>
          <a:p>
            <a:pPr lvl="2"/>
            <a:r>
              <a:rPr lang="en-GB" dirty="0">
                <a:solidFill>
                  <a:schemeClr val="bg1"/>
                </a:solidFill>
              </a:rPr>
              <a:t>Lifetime gifts to a son, daughter, nephew, niece, grandson or grand-daughter are called potentially exempt transfers or PETs. </a:t>
            </a:r>
          </a:p>
        </p:txBody>
      </p:sp>
      <p:sp>
        <p:nvSpPr>
          <p:cNvPr id="4" name="Rectangle 3"/>
          <p:cNvSpPr/>
          <p:nvPr/>
        </p:nvSpPr>
        <p:spPr>
          <a:xfrm>
            <a:off x="8069205" y="2719106"/>
            <a:ext cx="1602904" cy="492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£430,000 </a:t>
            </a:r>
          </a:p>
        </p:txBody>
      </p:sp>
      <p:sp>
        <p:nvSpPr>
          <p:cNvPr id="5" name="Rectangle 4"/>
          <p:cNvSpPr/>
          <p:nvPr/>
        </p:nvSpPr>
        <p:spPr>
          <a:xfrm>
            <a:off x="8916216" y="3467065"/>
            <a:ext cx="2322984" cy="4320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31 December 2016 </a:t>
            </a:r>
          </a:p>
        </p:txBody>
      </p:sp>
      <p:pic>
        <p:nvPicPr>
          <p:cNvPr id="6" name="Picture 5">
            <a:extLst>
              <a:ext uri="{FF2B5EF4-FFF2-40B4-BE49-F238E27FC236}">
                <a16:creationId xmlns:a16="http://schemas.microsoft.com/office/drawing/2014/main" id="{29097C4B-7464-4F29-A2DD-E74B14AC6F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1951329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The scope of inheritance tax</a:t>
            </a:r>
          </a:p>
        </p:txBody>
      </p:sp>
      <p:grpSp>
        <p:nvGrpSpPr>
          <p:cNvPr id="5" name="Group 4"/>
          <p:cNvGrpSpPr/>
          <p:nvPr/>
        </p:nvGrpSpPr>
        <p:grpSpPr>
          <a:xfrm>
            <a:off x="12199782" y="1"/>
            <a:ext cx="4500563" cy="5904187"/>
            <a:chOff x="9151782" y="3978000"/>
            <a:chExt cx="4500563" cy="5904187"/>
          </a:xfrm>
        </p:grpSpPr>
        <p:sp>
          <p:nvSpPr>
            <p:cNvPr id="4" name="Folded Corner 3"/>
            <p:cNvSpPr/>
            <p:nvPr/>
          </p:nvSpPr>
          <p:spPr>
            <a:xfrm>
              <a:off x="9151782" y="3978000"/>
              <a:ext cx="2880000" cy="2880000"/>
            </a:xfrm>
            <a:prstGeom prst="foldedCorne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1600" b="1" dirty="0">
                  <a:solidFill>
                    <a:schemeClr val="tx1"/>
                  </a:solidFill>
                </a:rPr>
                <a:t>Contents slide 1 column</a:t>
              </a:r>
            </a:p>
            <a:p>
              <a:pPr marL="171450" indent="-171450">
                <a:spcAft>
                  <a:spcPts val="300"/>
                </a:spcAft>
                <a:buFont typeface="Arial" panose="020B0604020202020204" pitchFamily="34" charset="0"/>
                <a:buChar char="•"/>
              </a:pPr>
              <a:r>
                <a:rPr lang="en-GB" sz="1400" dirty="0">
                  <a:solidFill>
                    <a:schemeClr val="tx1"/>
                  </a:solidFill>
                </a:rPr>
                <a:t>Use this slide for text only slides.</a:t>
              </a:r>
            </a:p>
            <a:p>
              <a:pPr marL="171450" indent="-171450">
                <a:spcAft>
                  <a:spcPts val="300"/>
                </a:spcAft>
                <a:buFont typeface="Arial" panose="020B0604020202020204" pitchFamily="34" charset="0"/>
                <a:buChar char="•"/>
              </a:pPr>
              <a:r>
                <a:rPr lang="en-US" sz="1400" dirty="0">
                  <a:solidFill>
                    <a:schemeClr val="tx1"/>
                  </a:solidFill>
                </a:rPr>
                <a:t>Remember to keep text to a minimum for maximum impact.</a:t>
              </a:r>
            </a:p>
            <a:p>
              <a:pPr marL="171450" indent="-171450">
                <a:spcAft>
                  <a:spcPts val="300"/>
                </a:spcAft>
                <a:buFont typeface="Arial" panose="020B0604020202020204" pitchFamily="34" charset="0"/>
                <a:buChar char="•"/>
              </a:pPr>
              <a:r>
                <a:rPr lang="en-US" sz="1400" dirty="0">
                  <a:solidFill>
                    <a:schemeClr val="tx1"/>
                  </a:solidFill>
                </a:rPr>
                <a:t>Use the Decrease list level and Increase list level buttons to toggle between the levels of text and maintain the correct template formatting. Avoid manual text formatting.</a:t>
              </a:r>
              <a:endParaRPr lang="en-GB" sz="1400" dirty="0">
                <a:solidFill>
                  <a:schemeClr val="tx1"/>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1782" y="6858000"/>
              <a:ext cx="4500563" cy="302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6" name="Right Brace 5"/>
          <p:cNvSpPr/>
          <p:nvPr/>
        </p:nvSpPr>
        <p:spPr>
          <a:xfrm rot="16200000">
            <a:off x="5917285" y="88763"/>
            <a:ext cx="738428" cy="5726421"/>
          </a:xfrm>
          <a:prstGeom prst="rightBrace">
            <a:avLst>
              <a:gd name="adj1" fmla="val 105894"/>
              <a:gd name="adj2" fmla="val 5000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 name="Rectangle 6"/>
          <p:cNvSpPr/>
          <p:nvPr/>
        </p:nvSpPr>
        <p:spPr>
          <a:xfrm>
            <a:off x="2209800" y="3429000"/>
            <a:ext cx="3540664" cy="492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t>Lifetime gifts</a:t>
            </a:r>
          </a:p>
        </p:txBody>
      </p:sp>
      <p:pic>
        <p:nvPicPr>
          <p:cNvPr id="8" name="Picture 7">
            <a:extLst>
              <a:ext uri="{FF2B5EF4-FFF2-40B4-BE49-F238E27FC236}">
                <a16:creationId xmlns:a16="http://schemas.microsoft.com/office/drawing/2014/main" id="{5BCC6105-0E02-4B76-9AA2-075283C5F9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930158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Answer 2</a:t>
            </a:r>
            <a:br>
              <a:rPr lang="en-GB" dirty="0"/>
            </a:br>
            <a:r>
              <a:rPr lang="en-GB" dirty="0"/>
              <a:t>Showing how much the son inherits</a:t>
            </a:r>
          </a:p>
        </p:txBody>
      </p:sp>
      <p:graphicFrame>
        <p:nvGraphicFramePr>
          <p:cNvPr id="6" name="Table 5"/>
          <p:cNvGraphicFramePr>
            <a:graphicFrameLocks noGrp="1"/>
          </p:cNvGraphicFramePr>
          <p:nvPr>
            <p:extLst>
              <p:ext uri="{D42A27DB-BD31-4B8C-83A1-F6EECF244321}">
                <p14:modId xmlns:p14="http://schemas.microsoft.com/office/powerpoint/2010/main" val="2230386406"/>
              </p:ext>
            </p:extLst>
          </p:nvPr>
        </p:nvGraphicFramePr>
        <p:xfrm>
          <a:off x="3627145" y="3024000"/>
          <a:ext cx="5472610" cy="1112520"/>
        </p:xfrm>
        <a:graphic>
          <a:graphicData uri="http://schemas.openxmlformats.org/drawingml/2006/table">
            <a:tbl>
              <a:tblPr firstRow="1" bandRow="1">
                <a:tableStyleId>{5C22544A-7EE6-4342-B048-85BDC9FD1C3A}</a:tableStyleId>
              </a:tblPr>
              <a:tblGrid>
                <a:gridCol w="2066478">
                  <a:extLst>
                    <a:ext uri="{9D8B030D-6E8A-4147-A177-3AD203B41FA5}">
                      <a16:colId xmlns:a16="http://schemas.microsoft.com/office/drawing/2014/main" val="20000"/>
                    </a:ext>
                  </a:extLst>
                </a:gridCol>
                <a:gridCol w="1137674">
                  <a:extLst>
                    <a:ext uri="{9D8B030D-6E8A-4147-A177-3AD203B41FA5}">
                      <a16:colId xmlns:a16="http://schemas.microsoft.com/office/drawing/2014/main" val="20001"/>
                    </a:ext>
                  </a:extLst>
                </a:gridCol>
                <a:gridCol w="1137674">
                  <a:extLst>
                    <a:ext uri="{9D8B030D-6E8A-4147-A177-3AD203B41FA5}">
                      <a16:colId xmlns:a16="http://schemas.microsoft.com/office/drawing/2014/main" val="20002"/>
                    </a:ext>
                  </a:extLst>
                </a:gridCol>
                <a:gridCol w="1130784">
                  <a:extLst>
                    <a:ext uri="{9D8B030D-6E8A-4147-A177-3AD203B41FA5}">
                      <a16:colId xmlns:a16="http://schemas.microsoft.com/office/drawing/2014/main" val="20003"/>
                    </a:ext>
                  </a:extLst>
                </a:gridCol>
              </a:tblGrid>
              <a:tr h="370840">
                <a:tc gridSpan="4">
                  <a:txBody>
                    <a:bodyPr/>
                    <a:lstStyle/>
                    <a:p>
                      <a:endParaRPr lang="en-GB" sz="1600" dirty="0">
                        <a:solidFill>
                          <a:schemeClr val="tx2"/>
                        </a:solidFill>
                      </a:endParaRPr>
                    </a:p>
                  </a:txBody>
                  <a:tcPr marL="54000" marR="54000" marT="54000" marB="54000">
                    <a:lnB w="19050" cap="flat" cmpd="sng" algn="ctr">
                      <a:solidFill>
                        <a:schemeClr val="accent1"/>
                      </a:solidFill>
                      <a:prstDash val="solid"/>
                      <a:round/>
                      <a:headEnd type="none" w="med" len="med"/>
                      <a:tailEnd type="none" w="med" len="med"/>
                    </a:lnB>
                    <a:noFill/>
                  </a:tcPr>
                </a:tc>
                <a:tc hMerge="1">
                  <a:txBody>
                    <a:bodyPr/>
                    <a:lstStyle/>
                    <a:p>
                      <a:endParaRPr lang="en-GB" sz="1600" dirty="0">
                        <a:solidFill>
                          <a:schemeClr val="tx2"/>
                        </a:solidFill>
                      </a:endParaRPr>
                    </a:p>
                  </a:txBody>
                  <a:tcPr>
                    <a:lnB w="19050" cap="flat" cmpd="sng" algn="ctr">
                      <a:solidFill>
                        <a:schemeClr val="accent1"/>
                      </a:solidFill>
                      <a:prstDash val="solid"/>
                      <a:round/>
                      <a:headEnd type="none" w="med" len="med"/>
                      <a:tailEnd type="none" w="med" len="med"/>
                    </a:lnB>
                    <a:noFill/>
                  </a:tcPr>
                </a:tc>
                <a:tc hMerge="1">
                  <a:txBody>
                    <a:bodyPr/>
                    <a:lstStyle/>
                    <a:p>
                      <a:endParaRPr lang="en-GB" sz="1600" dirty="0">
                        <a:solidFill>
                          <a:schemeClr val="tx2"/>
                        </a:solidFill>
                      </a:endParaRPr>
                    </a:p>
                  </a:txBody>
                  <a:tcPr>
                    <a:lnB w="19050" cap="flat" cmpd="sng" algn="ctr">
                      <a:solidFill>
                        <a:schemeClr val="accent1"/>
                      </a:solidFill>
                      <a:prstDash val="solid"/>
                      <a:round/>
                      <a:headEnd type="none" w="med" len="med"/>
                      <a:tailEnd type="none" w="med" len="med"/>
                    </a:lnB>
                    <a:noFill/>
                  </a:tcPr>
                </a:tc>
                <a:tc hMerge="1">
                  <a:txBody>
                    <a:bodyPr/>
                    <a:lstStyle/>
                    <a:p>
                      <a:endParaRPr lang="en-GB" sz="1600" dirty="0">
                        <a:solidFill>
                          <a:schemeClr val="tx2"/>
                        </a:solidFill>
                      </a:endParaRPr>
                    </a:p>
                  </a:txBody>
                  <a:tcPr>
                    <a:lnB w="1905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r>
                        <a:rPr lang="en-GB" sz="1600" dirty="0">
                          <a:solidFill>
                            <a:schemeClr val="tx1"/>
                          </a:solidFill>
                        </a:rPr>
                        <a:t>Total</a:t>
                      </a:r>
                      <a:r>
                        <a:rPr lang="en-GB" sz="1600" baseline="0" dirty="0">
                          <a:solidFill>
                            <a:schemeClr val="tx1"/>
                          </a:solidFill>
                        </a:rPr>
                        <a:t> estate</a:t>
                      </a:r>
                      <a:endParaRPr lang="en-GB" sz="1600" dirty="0">
                        <a:solidFill>
                          <a:schemeClr val="tx1"/>
                        </a:solidFill>
                      </a:endParaRP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algn="r"/>
                      <a:r>
                        <a:rPr lang="en-GB" sz="1600" dirty="0">
                          <a:solidFill>
                            <a:schemeClr val="tx1"/>
                          </a:solidFill>
                        </a:rPr>
                        <a:t>HM</a:t>
                      </a:r>
                      <a:r>
                        <a:rPr lang="en-GB" sz="1600" baseline="0" dirty="0">
                          <a:solidFill>
                            <a:schemeClr val="tx1"/>
                          </a:solidFill>
                        </a:rPr>
                        <a:t>RC</a:t>
                      </a:r>
                      <a:endParaRPr lang="en-GB" sz="1600" dirty="0">
                        <a:solidFill>
                          <a:schemeClr val="tx1"/>
                        </a:solidFill>
                      </a:endParaRP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GB" sz="1600" dirty="0">
                        <a:solidFill>
                          <a:schemeClr val="tx1"/>
                        </a:solidFill>
                      </a:endParaRP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rPr>
                        <a:t>Son</a:t>
                      </a: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r>
                        <a:rPr lang="en-GB" sz="1600" dirty="0">
                          <a:solidFill>
                            <a:schemeClr val="tx1"/>
                          </a:solidFill>
                        </a:rPr>
                        <a:t>£500,000</a:t>
                      </a: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algn="r"/>
                      <a:r>
                        <a:rPr lang="en-GB" sz="1600" dirty="0">
                          <a:solidFill>
                            <a:schemeClr val="bg1"/>
                          </a:solidFill>
                        </a:rPr>
                        <a:t>£70,000</a:t>
                      </a: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GB" sz="1600" dirty="0">
                        <a:solidFill>
                          <a:schemeClr val="bg1"/>
                        </a:solidFill>
                      </a:endParaRP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dirty="0">
                          <a:solidFill>
                            <a:schemeClr val="bg1"/>
                          </a:solidFill>
                        </a:rPr>
                        <a:t>£430,000</a:t>
                      </a: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grpSp>
        <p:nvGrpSpPr>
          <p:cNvPr id="7" name="Group 6"/>
          <p:cNvGrpSpPr/>
          <p:nvPr/>
        </p:nvGrpSpPr>
        <p:grpSpPr>
          <a:xfrm>
            <a:off x="12199782" y="0"/>
            <a:ext cx="4500563" cy="6021288"/>
            <a:chOff x="9151782" y="3978000"/>
            <a:chExt cx="4500563" cy="6021288"/>
          </a:xfrm>
        </p:grpSpPr>
        <p:sp>
          <p:nvSpPr>
            <p:cNvPr id="8" name="Folded Corner 7"/>
            <p:cNvSpPr/>
            <p:nvPr/>
          </p:nvSpPr>
          <p:spPr>
            <a:xfrm>
              <a:off x="9151782" y="3978000"/>
              <a:ext cx="2880000" cy="3024000"/>
            </a:xfrm>
            <a:prstGeom prst="foldedCorne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1600" b="1" dirty="0">
                  <a:solidFill>
                    <a:schemeClr val="tx1"/>
                  </a:solidFill>
                </a:rPr>
                <a:t>Contents slide 2 columns</a:t>
              </a:r>
            </a:p>
            <a:p>
              <a:pPr marL="171450" indent="-171450">
                <a:spcAft>
                  <a:spcPts val="300"/>
                </a:spcAft>
                <a:buFont typeface="Arial" panose="020B0604020202020204" pitchFamily="34" charset="0"/>
                <a:buChar char="•"/>
              </a:pPr>
              <a:r>
                <a:rPr lang="en-GB" sz="1400" dirty="0">
                  <a:solidFill>
                    <a:schemeClr val="tx1"/>
                  </a:solidFill>
                </a:rPr>
                <a:t>This slide can also be used to present text and other content, such as tables or diagrams, side by side.</a:t>
              </a:r>
            </a:p>
            <a:p>
              <a:pPr marL="171450" indent="-171450">
                <a:spcAft>
                  <a:spcPts val="300"/>
                </a:spcAft>
                <a:buFont typeface="Arial" panose="020B0604020202020204" pitchFamily="34" charset="0"/>
                <a:buChar char="•"/>
              </a:pPr>
              <a:r>
                <a:rPr lang="en-US" sz="1400" dirty="0">
                  <a:solidFill>
                    <a:schemeClr val="tx1"/>
                  </a:solidFill>
                </a:rPr>
                <a:t>Remember to keep text to a minimum for maximum impact.</a:t>
              </a:r>
            </a:p>
            <a:p>
              <a:pPr marL="171450" indent="-171450">
                <a:spcAft>
                  <a:spcPts val="300"/>
                </a:spcAft>
                <a:buFont typeface="Arial" panose="020B0604020202020204" pitchFamily="34" charset="0"/>
                <a:buChar char="•"/>
              </a:pPr>
              <a:r>
                <a:rPr lang="en-US" sz="1400" dirty="0">
                  <a:solidFill>
                    <a:schemeClr val="tx1"/>
                  </a:solidFill>
                </a:rPr>
                <a:t>Use the Decrease list level and Increase list level buttons to toggle between the levels of text and maintain the correct template formatting. Avoid manual text formatting.</a:t>
              </a:r>
              <a:endParaRPr lang="en-GB" sz="1400" dirty="0">
                <a:solidFill>
                  <a:schemeClr val="tx1"/>
                </a:solidFill>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1782" y="6975101"/>
              <a:ext cx="4500563" cy="302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10" name="Picture 9">
            <a:extLst>
              <a:ext uri="{FF2B5EF4-FFF2-40B4-BE49-F238E27FC236}">
                <a16:creationId xmlns:a16="http://schemas.microsoft.com/office/drawing/2014/main" id="{0CDE62F0-C26C-492B-8863-0B813168585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35616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Answer 2</a:t>
            </a:r>
            <a:br>
              <a:rPr lang="en-GB" dirty="0"/>
            </a:br>
            <a:r>
              <a:rPr lang="en-GB" dirty="0"/>
              <a:t>Showing how much the son inherits</a:t>
            </a:r>
          </a:p>
        </p:txBody>
      </p:sp>
      <p:graphicFrame>
        <p:nvGraphicFramePr>
          <p:cNvPr id="6" name="Table 5"/>
          <p:cNvGraphicFramePr>
            <a:graphicFrameLocks noGrp="1"/>
          </p:cNvGraphicFramePr>
          <p:nvPr>
            <p:extLst>
              <p:ext uri="{D42A27DB-BD31-4B8C-83A1-F6EECF244321}">
                <p14:modId xmlns:p14="http://schemas.microsoft.com/office/powerpoint/2010/main" val="1983526045"/>
              </p:ext>
            </p:extLst>
          </p:nvPr>
        </p:nvGraphicFramePr>
        <p:xfrm>
          <a:off x="3627145" y="3024000"/>
          <a:ext cx="5472610" cy="1112520"/>
        </p:xfrm>
        <a:graphic>
          <a:graphicData uri="http://schemas.openxmlformats.org/drawingml/2006/table">
            <a:tbl>
              <a:tblPr firstRow="1" bandRow="1">
                <a:tableStyleId>{5C22544A-7EE6-4342-B048-85BDC9FD1C3A}</a:tableStyleId>
              </a:tblPr>
              <a:tblGrid>
                <a:gridCol w="2066478">
                  <a:extLst>
                    <a:ext uri="{9D8B030D-6E8A-4147-A177-3AD203B41FA5}">
                      <a16:colId xmlns:a16="http://schemas.microsoft.com/office/drawing/2014/main" val="20000"/>
                    </a:ext>
                  </a:extLst>
                </a:gridCol>
                <a:gridCol w="1137674">
                  <a:extLst>
                    <a:ext uri="{9D8B030D-6E8A-4147-A177-3AD203B41FA5}">
                      <a16:colId xmlns:a16="http://schemas.microsoft.com/office/drawing/2014/main" val="20001"/>
                    </a:ext>
                  </a:extLst>
                </a:gridCol>
                <a:gridCol w="1137674">
                  <a:extLst>
                    <a:ext uri="{9D8B030D-6E8A-4147-A177-3AD203B41FA5}">
                      <a16:colId xmlns:a16="http://schemas.microsoft.com/office/drawing/2014/main" val="20002"/>
                    </a:ext>
                  </a:extLst>
                </a:gridCol>
                <a:gridCol w="1130784">
                  <a:extLst>
                    <a:ext uri="{9D8B030D-6E8A-4147-A177-3AD203B41FA5}">
                      <a16:colId xmlns:a16="http://schemas.microsoft.com/office/drawing/2014/main" val="20003"/>
                    </a:ext>
                  </a:extLst>
                </a:gridCol>
              </a:tblGrid>
              <a:tr h="370840">
                <a:tc gridSpan="4">
                  <a:txBody>
                    <a:bodyPr/>
                    <a:lstStyle/>
                    <a:p>
                      <a:endParaRPr lang="en-GB" sz="1600" dirty="0">
                        <a:solidFill>
                          <a:schemeClr val="tx2"/>
                        </a:solidFill>
                      </a:endParaRPr>
                    </a:p>
                  </a:txBody>
                  <a:tcPr marL="54000" marR="54000" marT="54000" marB="54000">
                    <a:lnB w="19050" cap="flat" cmpd="sng" algn="ctr">
                      <a:solidFill>
                        <a:schemeClr val="accent1"/>
                      </a:solidFill>
                      <a:prstDash val="solid"/>
                      <a:round/>
                      <a:headEnd type="none" w="med" len="med"/>
                      <a:tailEnd type="none" w="med" len="med"/>
                    </a:lnB>
                    <a:noFill/>
                  </a:tcPr>
                </a:tc>
                <a:tc hMerge="1">
                  <a:txBody>
                    <a:bodyPr/>
                    <a:lstStyle/>
                    <a:p>
                      <a:endParaRPr lang="en-GB" sz="1600" dirty="0">
                        <a:solidFill>
                          <a:schemeClr val="tx2"/>
                        </a:solidFill>
                      </a:endParaRPr>
                    </a:p>
                  </a:txBody>
                  <a:tcPr>
                    <a:lnB w="19050" cap="flat" cmpd="sng" algn="ctr">
                      <a:solidFill>
                        <a:schemeClr val="accent1"/>
                      </a:solidFill>
                      <a:prstDash val="solid"/>
                      <a:round/>
                      <a:headEnd type="none" w="med" len="med"/>
                      <a:tailEnd type="none" w="med" len="med"/>
                    </a:lnB>
                    <a:noFill/>
                  </a:tcPr>
                </a:tc>
                <a:tc hMerge="1">
                  <a:txBody>
                    <a:bodyPr/>
                    <a:lstStyle/>
                    <a:p>
                      <a:endParaRPr lang="en-GB" sz="1600" dirty="0">
                        <a:solidFill>
                          <a:schemeClr val="tx2"/>
                        </a:solidFill>
                      </a:endParaRPr>
                    </a:p>
                  </a:txBody>
                  <a:tcPr>
                    <a:lnB w="19050" cap="flat" cmpd="sng" algn="ctr">
                      <a:solidFill>
                        <a:schemeClr val="accent1"/>
                      </a:solidFill>
                      <a:prstDash val="solid"/>
                      <a:round/>
                      <a:headEnd type="none" w="med" len="med"/>
                      <a:tailEnd type="none" w="med" len="med"/>
                    </a:lnB>
                    <a:noFill/>
                  </a:tcPr>
                </a:tc>
                <a:tc hMerge="1">
                  <a:txBody>
                    <a:bodyPr/>
                    <a:lstStyle/>
                    <a:p>
                      <a:endParaRPr lang="en-GB" sz="1600" dirty="0">
                        <a:solidFill>
                          <a:schemeClr val="tx2"/>
                        </a:solidFill>
                      </a:endParaRPr>
                    </a:p>
                  </a:txBody>
                  <a:tcPr>
                    <a:lnB w="1905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r>
                        <a:rPr lang="en-GB" sz="1600" dirty="0">
                          <a:solidFill>
                            <a:schemeClr val="tx1"/>
                          </a:solidFill>
                        </a:rPr>
                        <a:t>Total</a:t>
                      </a:r>
                      <a:r>
                        <a:rPr lang="en-GB" sz="1600" baseline="0" dirty="0">
                          <a:solidFill>
                            <a:schemeClr val="tx1"/>
                          </a:solidFill>
                        </a:rPr>
                        <a:t> estate</a:t>
                      </a:r>
                      <a:endParaRPr lang="en-GB" sz="1600" dirty="0">
                        <a:solidFill>
                          <a:schemeClr val="tx1"/>
                        </a:solidFill>
                      </a:endParaRP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algn="r"/>
                      <a:r>
                        <a:rPr lang="en-GB" sz="1600" dirty="0">
                          <a:solidFill>
                            <a:schemeClr val="tx1"/>
                          </a:solidFill>
                        </a:rPr>
                        <a:t>HM</a:t>
                      </a:r>
                      <a:r>
                        <a:rPr lang="en-GB" sz="1600" baseline="0" dirty="0">
                          <a:solidFill>
                            <a:schemeClr val="tx1"/>
                          </a:solidFill>
                        </a:rPr>
                        <a:t>RC</a:t>
                      </a:r>
                      <a:endParaRPr lang="en-GB" sz="1600" dirty="0">
                        <a:solidFill>
                          <a:schemeClr val="tx1"/>
                        </a:solidFill>
                      </a:endParaRP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GB" sz="1600" dirty="0">
                        <a:solidFill>
                          <a:schemeClr val="tx1"/>
                        </a:solidFill>
                      </a:endParaRP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rPr>
                        <a:t>Son</a:t>
                      </a: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r>
                        <a:rPr lang="en-GB" sz="1600" dirty="0">
                          <a:solidFill>
                            <a:schemeClr val="tx1"/>
                          </a:solidFill>
                        </a:rPr>
                        <a:t>£500,000</a:t>
                      </a: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algn="r"/>
                      <a:r>
                        <a:rPr lang="en-GB" sz="1600" dirty="0">
                          <a:solidFill>
                            <a:schemeClr val="tx1"/>
                          </a:solidFill>
                        </a:rPr>
                        <a:t>£70,000</a:t>
                      </a: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GB" sz="1600" dirty="0">
                        <a:solidFill>
                          <a:schemeClr val="tx1"/>
                        </a:solidFill>
                      </a:endParaRP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dirty="0">
                          <a:solidFill>
                            <a:schemeClr val="bg1"/>
                          </a:solidFill>
                        </a:rPr>
                        <a:t>£430,000</a:t>
                      </a: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grpSp>
        <p:nvGrpSpPr>
          <p:cNvPr id="7" name="Group 6"/>
          <p:cNvGrpSpPr/>
          <p:nvPr/>
        </p:nvGrpSpPr>
        <p:grpSpPr>
          <a:xfrm>
            <a:off x="12199782" y="0"/>
            <a:ext cx="4500563" cy="6021288"/>
            <a:chOff x="9151782" y="3978000"/>
            <a:chExt cx="4500563" cy="6021288"/>
          </a:xfrm>
        </p:grpSpPr>
        <p:sp>
          <p:nvSpPr>
            <p:cNvPr id="8" name="Folded Corner 7"/>
            <p:cNvSpPr/>
            <p:nvPr/>
          </p:nvSpPr>
          <p:spPr>
            <a:xfrm>
              <a:off x="9151782" y="3978000"/>
              <a:ext cx="2880000" cy="3024000"/>
            </a:xfrm>
            <a:prstGeom prst="foldedCorne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1600" b="1" dirty="0">
                  <a:solidFill>
                    <a:schemeClr val="tx1"/>
                  </a:solidFill>
                </a:rPr>
                <a:t>Contents slide 2 columns</a:t>
              </a:r>
            </a:p>
            <a:p>
              <a:pPr marL="171450" indent="-171450">
                <a:spcAft>
                  <a:spcPts val="300"/>
                </a:spcAft>
                <a:buFont typeface="Arial" panose="020B0604020202020204" pitchFamily="34" charset="0"/>
                <a:buChar char="•"/>
              </a:pPr>
              <a:r>
                <a:rPr lang="en-GB" sz="1400" dirty="0">
                  <a:solidFill>
                    <a:schemeClr val="tx1"/>
                  </a:solidFill>
                </a:rPr>
                <a:t>This slide can also be used to present text and other content, such as tables or diagrams, side by side.</a:t>
              </a:r>
            </a:p>
            <a:p>
              <a:pPr marL="171450" indent="-171450">
                <a:spcAft>
                  <a:spcPts val="300"/>
                </a:spcAft>
                <a:buFont typeface="Arial" panose="020B0604020202020204" pitchFamily="34" charset="0"/>
                <a:buChar char="•"/>
              </a:pPr>
              <a:r>
                <a:rPr lang="en-US" sz="1400" dirty="0">
                  <a:solidFill>
                    <a:schemeClr val="tx1"/>
                  </a:solidFill>
                </a:rPr>
                <a:t>Remember to keep text to a minimum for maximum impact.</a:t>
              </a:r>
            </a:p>
            <a:p>
              <a:pPr marL="171450" indent="-171450">
                <a:spcAft>
                  <a:spcPts val="300"/>
                </a:spcAft>
                <a:buFont typeface="Arial" panose="020B0604020202020204" pitchFamily="34" charset="0"/>
                <a:buChar char="•"/>
              </a:pPr>
              <a:r>
                <a:rPr lang="en-US" sz="1400" dirty="0">
                  <a:solidFill>
                    <a:schemeClr val="tx1"/>
                  </a:solidFill>
                </a:rPr>
                <a:t>Use the Decrease list level and Increase list level buttons to toggle between the levels of text and maintain the correct template formatting. Avoid manual text formatting.</a:t>
              </a:r>
              <a:endParaRPr lang="en-GB" sz="1400" dirty="0">
                <a:solidFill>
                  <a:schemeClr val="tx1"/>
                </a:solidFill>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1782" y="6975101"/>
              <a:ext cx="4500563" cy="302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10" name="Picture 9">
            <a:extLst>
              <a:ext uri="{FF2B5EF4-FFF2-40B4-BE49-F238E27FC236}">
                <a16:creationId xmlns:a16="http://schemas.microsoft.com/office/drawing/2014/main" id="{CAF76763-6EEB-4867-8C48-9E621E381CA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471572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Answer 2</a:t>
            </a:r>
            <a:br>
              <a:rPr lang="en-GB" dirty="0"/>
            </a:br>
            <a:r>
              <a:rPr lang="en-GB" dirty="0"/>
              <a:t>Showing how much the son inherits</a:t>
            </a:r>
          </a:p>
        </p:txBody>
      </p:sp>
      <p:graphicFrame>
        <p:nvGraphicFramePr>
          <p:cNvPr id="6" name="Table 5"/>
          <p:cNvGraphicFramePr>
            <a:graphicFrameLocks noGrp="1"/>
          </p:cNvGraphicFramePr>
          <p:nvPr>
            <p:extLst/>
          </p:nvPr>
        </p:nvGraphicFramePr>
        <p:xfrm>
          <a:off x="3627145" y="3024000"/>
          <a:ext cx="5472610" cy="1112520"/>
        </p:xfrm>
        <a:graphic>
          <a:graphicData uri="http://schemas.openxmlformats.org/drawingml/2006/table">
            <a:tbl>
              <a:tblPr firstRow="1" bandRow="1">
                <a:tableStyleId>{5C22544A-7EE6-4342-B048-85BDC9FD1C3A}</a:tableStyleId>
              </a:tblPr>
              <a:tblGrid>
                <a:gridCol w="2066478">
                  <a:extLst>
                    <a:ext uri="{9D8B030D-6E8A-4147-A177-3AD203B41FA5}">
                      <a16:colId xmlns:a16="http://schemas.microsoft.com/office/drawing/2014/main" val="20000"/>
                    </a:ext>
                  </a:extLst>
                </a:gridCol>
                <a:gridCol w="1137674">
                  <a:extLst>
                    <a:ext uri="{9D8B030D-6E8A-4147-A177-3AD203B41FA5}">
                      <a16:colId xmlns:a16="http://schemas.microsoft.com/office/drawing/2014/main" val="20001"/>
                    </a:ext>
                  </a:extLst>
                </a:gridCol>
                <a:gridCol w="1137674">
                  <a:extLst>
                    <a:ext uri="{9D8B030D-6E8A-4147-A177-3AD203B41FA5}">
                      <a16:colId xmlns:a16="http://schemas.microsoft.com/office/drawing/2014/main" val="20002"/>
                    </a:ext>
                  </a:extLst>
                </a:gridCol>
                <a:gridCol w="1130784">
                  <a:extLst>
                    <a:ext uri="{9D8B030D-6E8A-4147-A177-3AD203B41FA5}">
                      <a16:colId xmlns:a16="http://schemas.microsoft.com/office/drawing/2014/main" val="20003"/>
                    </a:ext>
                  </a:extLst>
                </a:gridCol>
              </a:tblGrid>
              <a:tr h="370840">
                <a:tc gridSpan="4">
                  <a:txBody>
                    <a:bodyPr/>
                    <a:lstStyle/>
                    <a:p>
                      <a:endParaRPr lang="en-GB" sz="1600" dirty="0">
                        <a:solidFill>
                          <a:schemeClr val="tx2"/>
                        </a:solidFill>
                      </a:endParaRPr>
                    </a:p>
                  </a:txBody>
                  <a:tcPr marL="54000" marR="54000" marT="54000" marB="54000">
                    <a:lnB w="19050" cap="flat" cmpd="sng" algn="ctr">
                      <a:solidFill>
                        <a:schemeClr val="accent1"/>
                      </a:solidFill>
                      <a:prstDash val="solid"/>
                      <a:round/>
                      <a:headEnd type="none" w="med" len="med"/>
                      <a:tailEnd type="none" w="med" len="med"/>
                    </a:lnB>
                    <a:noFill/>
                  </a:tcPr>
                </a:tc>
                <a:tc hMerge="1">
                  <a:txBody>
                    <a:bodyPr/>
                    <a:lstStyle/>
                    <a:p>
                      <a:endParaRPr lang="en-GB" sz="1600" dirty="0">
                        <a:solidFill>
                          <a:schemeClr val="tx2"/>
                        </a:solidFill>
                      </a:endParaRPr>
                    </a:p>
                  </a:txBody>
                  <a:tcPr>
                    <a:lnB w="19050" cap="flat" cmpd="sng" algn="ctr">
                      <a:solidFill>
                        <a:schemeClr val="accent1"/>
                      </a:solidFill>
                      <a:prstDash val="solid"/>
                      <a:round/>
                      <a:headEnd type="none" w="med" len="med"/>
                      <a:tailEnd type="none" w="med" len="med"/>
                    </a:lnB>
                    <a:noFill/>
                  </a:tcPr>
                </a:tc>
                <a:tc hMerge="1">
                  <a:txBody>
                    <a:bodyPr/>
                    <a:lstStyle/>
                    <a:p>
                      <a:endParaRPr lang="en-GB" sz="1600" dirty="0">
                        <a:solidFill>
                          <a:schemeClr val="tx2"/>
                        </a:solidFill>
                      </a:endParaRPr>
                    </a:p>
                  </a:txBody>
                  <a:tcPr>
                    <a:lnB w="19050" cap="flat" cmpd="sng" algn="ctr">
                      <a:solidFill>
                        <a:schemeClr val="accent1"/>
                      </a:solidFill>
                      <a:prstDash val="solid"/>
                      <a:round/>
                      <a:headEnd type="none" w="med" len="med"/>
                      <a:tailEnd type="none" w="med" len="med"/>
                    </a:lnB>
                    <a:noFill/>
                  </a:tcPr>
                </a:tc>
                <a:tc hMerge="1">
                  <a:txBody>
                    <a:bodyPr/>
                    <a:lstStyle/>
                    <a:p>
                      <a:endParaRPr lang="en-GB" sz="1600" dirty="0">
                        <a:solidFill>
                          <a:schemeClr val="tx2"/>
                        </a:solidFill>
                      </a:endParaRPr>
                    </a:p>
                  </a:txBody>
                  <a:tcPr>
                    <a:lnB w="1905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r>
                        <a:rPr lang="en-GB" sz="1600" dirty="0">
                          <a:solidFill>
                            <a:schemeClr val="tx1"/>
                          </a:solidFill>
                        </a:rPr>
                        <a:t>Total</a:t>
                      </a:r>
                      <a:r>
                        <a:rPr lang="en-GB" sz="1600" baseline="0" dirty="0">
                          <a:solidFill>
                            <a:schemeClr val="tx1"/>
                          </a:solidFill>
                        </a:rPr>
                        <a:t> estate</a:t>
                      </a:r>
                      <a:endParaRPr lang="en-GB" sz="1600" dirty="0">
                        <a:solidFill>
                          <a:schemeClr val="tx1"/>
                        </a:solidFill>
                      </a:endParaRP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algn="r"/>
                      <a:r>
                        <a:rPr lang="en-GB" sz="1600" dirty="0">
                          <a:solidFill>
                            <a:schemeClr val="tx1"/>
                          </a:solidFill>
                        </a:rPr>
                        <a:t>HM</a:t>
                      </a:r>
                      <a:r>
                        <a:rPr lang="en-GB" sz="1600" baseline="0" dirty="0">
                          <a:solidFill>
                            <a:schemeClr val="tx1"/>
                          </a:solidFill>
                        </a:rPr>
                        <a:t>RC</a:t>
                      </a:r>
                      <a:endParaRPr lang="en-GB" sz="1600" dirty="0">
                        <a:solidFill>
                          <a:schemeClr val="tx1"/>
                        </a:solidFill>
                      </a:endParaRP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GB" sz="1600" dirty="0">
                        <a:solidFill>
                          <a:schemeClr val="tx1"/>
                        </a:solidFill>
                      </a:endParaRP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rPr>
                        <a:t>Son</a:t>
                      </a: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r>
                        <a:rPr lang="en-GB" sz="1600" dirty="0">
                          <a:solidFill>
                            <a:schemeClr val="tx1"/>
                          </a:solidFill>
                        </a:rPr>
                        <a:t>£500,000</a:t>
                      </a: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algn="r"/>
                      <a:r>
                        <a:rPr lang="en-GB" sz="1600" dirty="0">
                          <a:solidFill>
                            <a:schemeClr val="tx1"/>
                          </a:solidFill>
                        </a:rPr>
                        <a:t>£70,000</a:t>
                      </a: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GB" sz="1600" dirty="0">
                        <a:solidFill>
                          <a:schemeClr val="tx1"/>
                        </a:solidFill>
                      </a:endParaRP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rPr>
                        <a:t>£430,000</a:t>
                      </a: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grpSp>
        <p:nvGrpSpPr>
          <p:cNvPr id="7" name="Group 6"/>
          <p:cNvGrpSpPr/>
          <p:nvPr/>
        </p:nvGrpSpPr>
        <p:grpSpPr>
          <a:xfrm>
            <a:off x="12199782" y="0"/>
            <a:ext cx="4500563" cy="6021288"/>
            <a:chOff x="9151782" y="3978000"/>
            <a:chExt cx="4500563" cy="6021288"/>
          </a:xfrm>
        </p:grpSpPr>
        <p:sp>
          <p:nvSpPr>
            <p:cNvPr id="8" name="Folded Corner 7"/>
            <p:cNvSpPr/>
            <p:nvPr/>
          </p:nvSpPr>
          <p:spPr>
            <a:xfrm>
              <a:off x="9151782" y="3978000"/>
              <a:ext cx="2880000" cy="3024000"/>
            </a:xfrm>
            <a:prstGeom prst="foldedCorne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1600" b="1" dirty="0">
                  <a:solidFill>
                    <a:schemeClr val="tx1"/>
                  </a:solidFill>
                </a:rPr>
                <a:t>Contents slide 2 columns</a:t>
              </a:r>
            </a:p>
            <a:p>
              <a:pPr marL="171450" indent="-171450">
                <a:spcAft>
                  <a:spcPts val="300"/>
                </a:spcAft>
                <a:buFont typeface="Arial" panose="020B0604020202020204" pitchFamily="34" charset="0"/>
                <a:buChar char="•"/>
              </a:pPr>
              <a:r>
                <a:rPr lang="en-GB" sz="1400" dirty="0">
                  <a:solidFill>
                    <a:schemeClr val="tx1"/>
                  </a:solidFill>
                </a:rPr>
                <a:t>This slide can also be used to present text and other content, such as tables or diagrams, side by side.</a:t>
              </a:r>
            </a:p>
            <a:p>
              <a:pPr marL="171450" indent="-171450">
                <a:spcAft>
                  <a:spcPts val="300"/>
                </a:spcAft>
                <a:buFont typeface="Arial" panose="020B0604020202020204" pitchFamily="34" charset="0"/>
                <a:buChar char="•"/>
              </a:pPr>
              <a:r>
                <a:rPr lang="en-US" sz="1400" dirty="0">
                  <a:solidFill>
                    <a:schemeClr val="tx1"/>
                  </a:solidFill>
                </a:rPr>
                <a:t>Remember to keep text to a minimum for maximum impact.</a:t>
              </a:r>
            </a:p>
            <a:p>
              <a:pPr marL="171450" indent="-171450">
                <a:spcAft>
                  <a:spcPts val="300"/>
                </a:spcAft>
                <a:buFont typeface="Arial" panose="020B0604020202020204" pitchFamily="34" charset="0"/>
                <a:buChar char="•"/>
              </a:pPr>
              <a:r>
                <a:rPr lang="en-US" sz="1400" dirty="0">
                  <a:solidFill>
                    <a:schemeClr val="tx1"/>
                  </a:solidFill>
                </a:rPr>
                <a:t>Use the Decrease list level and Increase list level buttons to toggle between the levels of text and maintain the correct template formatting. Avoid manual text formatting.</a:t>
              </a:r>
              <a:endParaRPr lang="en-GB" sz="1400" dirty="0">
                <a:solidFill>
                  <a:schemeClr val="tx1"/>
                </a:solidFill>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1782" y="6975101"/>
              <a:ext cx="4500563" cy="302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10" name="Picture 9">
            <a:extLst>
              <a:ext uri="{FF2B5EF4-FFF2-40B4-BE49-F238E27FC236}">
                <a16:creationId xmlns:a16="http://schemas.microsoft.com/office/drawing/2014/main" id="{DC1E3F3B-8405-4FA2-A757-6220CD4818F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226277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IHT and lifetime reliefs</a:t>
            </a:r>
          </a:p>
        </p:txBody>
      </p:sp>
      <p:grpSp>
        <p:nvGrpSpPr>
          <p:cNvPr id="5" name="Group 4"/>
          <p:cNvGrpSpPr/>
          <p:nvPr/>
        </p:nvGrpSpPr>
        <p:grpSpPr>
          <a:xfrm>
            <a:off x="12199782" y="1"/>
            <a:ext cx="4500563" cy="5904187"/>
            <a:chOff x="9151782" y="3978000"/>
            <a:chExt cx="4500563" cy="5904187"/>
          </a:xfrm>
        </p:grpSpPr>
        <p:sp>
          <p:nvSpPr>
            <p:cNvPr id="4" name="Folded Corner 3"/>
            <p:cNvSpPr/>
            <p:nvPr/>
          </p:nvSpPr>
          <p:spPr>
            <a:xfrm>
              <a:off x="9151782" y="3978000"/>
              <a:ext cx="2880000" cy="2880000"/>
            </a:xfrm>
            <a:prstGeom prst="foldedCorne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1600" b="1" dirty="0">
                  <a:solidFill>
                    <a:schemeClr val="tx1"/>
                  </a:solidFill>
                </a:rPr>
                <a:t>Contents slide 1 column</a:t>
              </a:r>
            </a:p>
            <a:p>
              <a:pPr marL="171450" indent="-171450">
                <a:spcAft>
                  <a:spcPts val="300"/>
                </a:spcAft>
                <a:buFont typeface="Arial" panose="020B0604020202020204" pitchFamily="34" charset="0"/>
                <a:buChar char="•"/>
              </a:pPr>
              <a:r>
                <a:rPr lang="en-GB" sz="1400" dirty="0">
                  <a:solidFill>
                    <a:schemeClr val="tx1"/>
                  </a:solidFill>
                </a:rPr>
                <a:t>Use this slide for text only slides.</a:t>
              </a:r>
            </a:p>
            <a:p>
              <a:pPr marL="171450" indent="-171450">
                <a:spcAft>
                  <a:spcPts val="300"/>
                </a:spcAft>
                <a:buFont typeface="Arial" panose="020B0604020202020204" pitchFamily="34" charset="0"/>
                <a:buChar char="•"/>
              </a:pPr>
              <a:r>
                <a:rPr lang="en-US" sz="1400" dirty="0">
                  <a:solidFill>
                    <a:schemeClr val="tx1"/>
                  </a:solidFill>
                </a:rPr>
                <a:t>Remember to keep text to a minimum for maximum impact.</a:t>
              </a:r>
            </a:p>
            <a:p>
              <a:pPr marL="171450" indent="-171450">
                <a:spcAft>
                  <a:spcPts val="300"/>
                </a:spcAft>
                <a:buFont typeface="Arial" panose="020B0604020202020204" pitchFamily="34" charset="0"/>
                <a:buChar char="•"/>
              </a:pPr>
              <a:r>
                <a:rPr lang="en-US" sz="1400" dirty="0">
                  <a:solidFill>
                    <a:schemeClr val="tx1"/>
                  </a:solidFill>
                </a:rPr>
                <a:t>Use the Decrease list level and Increase list level buttons to toggle between the levels of text and maintain the correct template formatting. Avoid manual text formatting.</a:t>
              </a:r>
              <a:endParaRPr lang="en-GB" sz="1400" dirty="0">
                <a:solidFill>
                  <a:schemeClr val="tx1"/>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1782" y="6858000"/>
              <a:ext cx="4500563" cy="302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6" name="Picture 5">
            <a:extLst>
              <a:ext uri="{FF2B5EF4-FFF2-40B4-BE49-F238E27FC236}">
                <a16:creationId xmlns:a16="http://schemas.microsoft.com/office/drawing/2014/main" id="{026E4EDD-FA98-4891-9B3D-ECF16B00683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2057175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2199782" y="1"/>
            <a:ext cx="4500563" cy="5904187"/>
            <a:chOff x="9151782" y="3978000"/>
            <a:chExt cx="4500563" cy="5904187"/>
          </a:xfrm>
        </p:grpSpPr>
        <p:sp>
          <p:nvSpPr>
            <p:cNvPr id="4" name="Folded Corner 3"/>
            <p:cNvSpPr/>
            <p:nvPr/>
          </p:nvSpPr>
          <p:spPr>
            <a:xfrm>
              <a:off x="9151782" y="3978000"/>
              <a:ext cx="2880000" cy="2880000"/>
            </a:xfrm>
            <a:prstGeom prst="foldedCorne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1600" b="1" dirty="0">
                  <a:solidFill>
                    <a:schemeClr val="tx1"/>
                  </a:solidFill>
                </a:rPr>
                <a:t>Contents slide 1 column</a:t>
              </a:r>
            </a:p>
            <a:p>
              <a:pPr marL="171450" indent="-171450">
                <a:spcAft>
                  <a:spcPts val="300"/>
                </a:spcAft>
                <a:buFont typeface="Arial" panose="020B0604020202020204" pitchFamily="34" charset="0"/>
                <a:buChar char="•"/>
              </a:pPr>
              <a:r>
                <a:rPr lang="en-GB" sz="1400" dirty="0">
                  <a:solidFill>
                    <a:schemeClr val="tx1"/>
                  </a:solidFill>
                </a:rPr>
                <a:t>Use this slide for text only slides.</a:t>
              </a:r>
            </a:p>
            <a:p>
              <a:pPr marL="171450" indent="-171450">
                <a:spcAft>
                  <a:spcPts val="300"/>
                </a:spcAft>
                <a:buFont typeface="Arial" panose="020B0604020202020204" pitchFamily="34" charset="0"/>
                <a:buChar char="•"/>
              </a:pPr>
              <a:r>
                <a:rPr lang="en-US" sz="1400" dirty="0">
                  <a:solidFill>
                    <a:schemeClr val="tx1"/>
                  </a:solidFill>
                </a:rPr>
                <a:t>Remember to keep text to a minimum for maximum impact.</a:t>
              </a:r>
            </a:p>
            <a:p>
              <a:pPr marL="171450" indent="-171450">
                <a:spcAft>
                  <a:spcPts val="300"/>
                </a:spcAft>
                <a:buFont typeface="Arial" panose="020B0604020202020204" pitchFamily="34" charset="0"/>
                <a:buChar char="•"/>
              </a:pPr>
              <a:r>
                <a:rPr lang="en-US" sz="1400" dirty="0">
                  <a:solidFill>
                    <a:schemeClr val="tx1"/>
                  </a:solidFill>
                </a:rPr>
                <a:t>Use the Decrease list level and Increase list level buttons to toggle between the levels of text and maintain the correct template formatting. Avoid manual text formatting.</a:t>
              </a:r>
              <a:endParaRPr lang="en-GB" sz="1400" dirty="0">
                <a:solidFill>
                  <a:schemeClr val="tx1"/>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1782" y="6858000"/>
              <a:ext cx="4500563" cy="302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6" name="Right Brace 5"/>
          <p:cNvSpPr/>
          <p:nvPr/>
        </p:nvSpPr>
        <p:spPr>
          <a:xfrm rot="16200000">
            <a:off x="5917294" y="-20237"/>
            <a:ext cx="738428" cy="5726421"/>
          </a:xfrm>
          <a:prstGeom prst="rightBrace">
            <a:avLst>
              <a:gd name="adj1" fmla="val 105894"/>
              <a:gd name="adj2" fmla="val 5000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 name="Rectangle 6"/>
          <p:cNvSpPr/>
          <p:nvPr/>
        </p:nvSpPr>
        <p:spPr>
          <a:xfrm>
            <a:off x="1905240" y="3218918"/>
            <a:ext cx="3540664" cy="12579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t>Annual exemption</a:t>
            </a:r>
          </a:p>
          <a:p>
            <a:pPr algn="ctr"/>
            <a:r>
              <a:rPr lang="en-GB" sz="2800" b="1" dirty="0"/>
              <a:t>£3,000</a:t>
            </a:r>
          </a:p>
        </p:txBody>
      </p:sp>
      <p:sp>
        <p:nvSpPr>
          <p:cNvPr id="9" name="Rectangle 8"/>
          <p:cNvSpPr/>
          <p:nvPr/>
        </p:nvSpPr>
        <p:spPr>
          <a:xfrm>
            <a:off x="4516167" y="1944593"/>
            <a:ext cx="3540664" cy="492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t>Lifetime reliefs </a:t>
            </a:r>
          </a:p>
        </p:txBody>
      </p:sp>
      <p:pic>
        <p:nvPicPr>
          <p:cNvPr id="10" name="Picture 9">
            <a:extLst>
              <a:ext uri="{FF2B5EF4-FFF2-40B4-BE49-F238E27FC236}">
                <a16:creationId xmlns:a16="http://schemas.microsoft.com/office/drawing/2014/main" id="{FE11BF57-3F03-4E16-A90B-37FE1C11EC5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
        <p:nvSpPr>
          <p:cNvPr id="12" name="Title 2">
            <a:extLst>
              <a:ext uri="{FF2B5EF4-FFF2-40B4-BE49-F238E27FC236}">
                <a16:creationId xmlns:a16="http://schemas.microsoft.com/office/drawing/2014/main" id="{D9AF1B1D-C1CD-4010-869F-ECE399C3B987}"/>
              </a:ext>
            </a:extLst>
          </p:cNvPr>
          <p:cNvSpPr>
            <a:spLocks noGrp="1"/>
          </p:cNvSpPr>
          <p:nvPr>
            <p:ph type="title"/>
          </p:nvPr>
        </p:nvSpPr>
        <p:spPr>
          <a:xfrm>
            <a:off x="914400" y="288022"/>
            <a:ext cx="10871200" cy="1477962"/>
          </a:xfrm>
        </p:spPr>
        <p:txBody>
          <a:bodyPr/>
          <a:lstStyle/>
          <a:p>
            <a:r>
              <a:rPr lang="en-GB" dirty="0"/>
              <a:t>IHT and lifetime reliefs</a:t>
            </a:r>
          </a:p>
        </p:txBody>
      </p:sp>
    </p:spTree>
    <p:extLst>
      <p:ext uri="{BB962C8B-B14F-4D97-AF65-F5344CB8AC3E}">
        <p14:creationId xmlns:p14="http://schemas.microsoft.com/office/powerpoint/2010/main" val="1247982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2199782" y="1"/>
            <a:ext cx="4500563" cy="5904187"/>
            <a:chOff x="9151782" y="3978000"/>
            <a:chExt cx="4500563" cy="5904187"/>
          </a:xfrm>
        </p:grpSpPr>
        <p:sp>
          <p:nvSpPr>
            <p:cNvPr id="4" name="Folded Corner 3"/>
            <p:cNvSpPr/>
            <p:nvPr/>
          </p:nvSpPr>
          <p:spPr>
            <a:xfrm>
              <a:off x="9151782" y="3978000"/>
              <a:ext cx="2880000" cy="2880000"/>
            </a:xfrm>
            <a:prstGeom prst="foldedCorne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1600" b="1" dirty="0">
                  <a:solidFill>
                    <a:schemeClr val="tx1"/>
                  </a:solidFill>
                </a:rPr>
                <a:t>Contents slide 1 column</a:t>
              </a:r>
            </a:p>
            <a:p>
              <a:pPr marL="171450" indent="-171450">
                <a:spcAft>
                  <a:spcPts val="300"/>
                </a:spcAft>
                <a:buFont typeface="Arial" panose="020B0604020202020204" pitchFamily="34" charset="0"/>
                <a:buChar char="•"/>
              </a:pPr>
              <a:r>
                <a:rPr lang="en-GB" sz="1400" dirty="0">
                  <a:solidFill>
                    <a:schemeClr val="tx1"/>
                  </a:solidFill>
                </a:rPr>
                <a:t>Use this slide for text only slides.</a:t>
              </a:r>
            </a:p>
            <a:p>
              <a:pPr marL="171450" indent="-171450">
                <a:spcAft>
                  <a:spcPts val="300"/>
                </a:spcAft>
                <a:buFont typeface="Arial" panose="020B0604020202020204" pitchFamily="34" charset="0"/>
                <a:buChar char="•"/>
              </a:pPr>
              <a:r>
                <a:rPr lang="en-US" sz="1400" dirty="0">
                  <a:solidFill>
                    <a:schemeClr val="tx1"/>
                  </a:solidFill>
                </a:rPr>
                <a:t>Remember to keep text to a minimum for maximum impact.</a:t>
              </a:r>
            </a:p>
            <a:p>
              <a:pPr marL="171450" indent="-171450">
                <a:spcAft>
                  <a:spcPts val="300"/>
                </a:spcAft>
                <a:buFont typeface="Arial" panose="020B0604020202020204" pitchFamily="34" charset="0"/>
                <a:buChar char="•"/>
              </a:pPr>
              <a:r>
                <a:rPr lang="en-US" sz="1400" dirty="0">
                  <a:solidFill>
                    <a:schemeClr val="tx1"/>
                  </a:solidFill>
                </a:rPr>
                <a:t>Use the Decrease list level and Increase list level buttons to toggle between the levels of text and maintain the correct template formatting. Avoid manual text formatting.</a:t>
              </a:r>
              <a:endParaRPr lang="en-GB" sz="1400" dirty="0">
                <a:solidFill>
                  <a:schemeClr val="tx1"/>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1782" y="6858000"/>
              <a:ext cx="4500563" cy="302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6" name="Right Brace 5"/>
          <p:cNvSpPr/>
          <p:nvPr/>
        </p:nvSpPr>
        <p:spPr>
          <a:xfrm rot="16200000">
            <a:off x="5917294" y="-20237"/>
            <a:ext cx="738428" cy="5726421"/>
          </a:xfrm>
          <a:prstGeom prst="rightBrace">
            <a:avLst>
              <a:gd name="adj1" fmla="val 105894"/>
              <a:gd name="adj2" fmla="val 5000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 name="Rectangle 6"/>
          <p:cNvSpPr/>
          <p:nvPr/>
        </p:nvSpPr>
        <p:spPr>
          <a:xfrm>
            <a:off x="1905240" y="3218918"/>
            <a:ext cx="3540664" cy="12579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t>Annual exemption</a:t>
            </a:r>
          </a:p>
          <a:p>
            <a:pPr algn="ctr"/>
            <a:r>
              <a:rPr lang="en-GB" sz="2800" b="1" dirty="0"/>
              <a:t>£3,000</a:t>
            </a:r>
          </a:p>
        </p:txBody>
      </p:sp>
      <p:sp>
        <p:nvSpPr>
          <p:cNvPr id="9" name="Rectangle 8"/>
          <p:cNvSpPr/>
          <p:nvPr/>
        </p:nvSpPr>
        <p:spPr>
          <a:xfrm>
            <a:off x="4516167" y="1944593"/>
            <a:ext cx="3540664" cy="492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t>Lifetime reliefs </a:t>
            </a:r>
          </a:p>
        </p:txBody>
      </p:sp>
      <p:sp>
        <p:nvSpPr>
          <p:cNvPr id="11" name="Oval 10"/>
          <p:cNvSpPr/>
          <p:nvPr/>
        </p:nvSpPr>
        <p:spPr>
          <a:xfrm>
            <a:off x="2055392" y="4665122"/>
            <a:ext cx="3240360" cy="1753720"/>
          </a:xfrm>
          <a:prstGeom prst="ellipse">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Reduces the value of lifetime gifts in the current year and if unused</a:t>
            </a:r>
          </a:p>
          <a:p>
            <a:pPr algn="ctr"/>
            <a:endParaRPr lang="en-GB" dirty="0">
              <a:solidFill>
                <a:schemeClr val="tx1"/>
              </a:solidFill>
            </a:endParaRPr>
          </a:p>
        </p:txBody>
      </p:sp>
      <p:pic>
        <p:nvPicPr>
          <p:cNvPr id="10" name="Picture 9">
            <a:extLst>
              <a:ext uri="{FF2B5EF4-FFF2-40B4-BE49-F238E27FC236}">
                <a16:creationId xmlns:a16="http://schemas.microsoft.com/office/drawing/2014/main" id="{4B55DDF3-82B5-44C4-B9DA-F279B147DAE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
        <p:nvSpPr>
          <p:cNvPr id="13" name="Title 2">
            <a:extLst>
              <a:ext uri="{FF2B5EF4-FFF2-40B4-BE49-F238E27FC236}">
                <a16:creationId xmlns:a16="http://schemas.microsoft.com/office/drawing/2014/main" id="{5DC5E1DB-A774-41F4-B592-DE14BD612659}"/>
              </a:ext>
            </a:extLst>
          </p:cNvPr>
          <p:cNvSpPr>
            <a:spLocks noGrp="1"/>
          </p:cNvSpPr>
          <p:nvPr>
            <p:ph type="title"/>
          </p:nvPr>
        </p:nvSpPr>
        <p:spPr>
          <a:xfrm>
            <a:off x="914400" y="288022"/>
            <a:ext cx="10871200" cy="1477962"/>
          </a:xfrm>
        </p:spPr>
        <p:txBody>
          <a:bodyPr/>
          <a:lstStyle/>
          <a:p>
            <a:r>
              <a:rPr lang="en-GB" dirty="0"/>
              <a:t>IHT and lifetime reliefs</a:t>
            </a:r>
          </a:p>
        </p:txBody>
      </p:sp>
    </p:spTree>
    <p:extLst>
      <p:ext uri="{BB962C8B-B14F-4D97-AF65-F5344CB8AC3E}">
        <p14:creationId xmlns:p14="http://schemas.microsoft.com/office/powerpoint/2010/main" val="3581877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2199782" y="1"/>
            <a:ext cx="4500563" cy="5904187"/>
            <a:chOff x="9151782" y="3978000"/>
            <a:chExt cx="4500563" cy="5904187"/>
          </a:xfrm>
        </p:grpSpPr>
        <p:sp>
          <p:nvSpPr>
            <p:cNvPr id="4" name="Folded Corner 3"/>
            <p:cNvSpPr/>
            <p:nvPr/>
          </p:nvSpPr>
          <p:spPr>
            <a:xfrm>
              <a:off x="9151782" y="3978000"/>
              <a:ext cx="2880000" cy="2880000"/>
            </a:xfrm>
            <a:prstGeom prst="foldedCorne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1600" b="1" dirty="0">
                  <a:solidFill>
                    <a:schemeClr val="tx1"/>
                  </a:solidFill>
                </a:rPr>
                <a:t>Contents slide 1 column</a:t>
              </a:r>
            </a:p>
            <a:p>
              <a:pPr marL="171450" indent="-171450">
                <a:spcAft>
                  <a:spcPts val="300"/>
                </a:spcAft>
                <a:buFont typeface="Arial" panose="020B0604020202020204" pitchFamily="34" charset="0"/>
                <a:buChar char="•"/>
              </a:pPr>
              <a:r>
                <a:rPr lang="en-GB" sz="1400" dirty="0">
                  <a:solidFill>
                    <a:schemeClr val="tx1"/>
                  </a:solidFill>
                </a:rPr>
                <a:t>Use this slide for text only slides.</a:t>
              </a:r>
            </a:p>
            <a:p>
              <a:pPr marL="171450" indent="-171450">
                <a:spcAft>
                  <a:spcPts val="300"/>
                </a:spcAft>
                <a:buFont typeface="Arial" panose="020B0604020202020204" pitchFamily="34" charset="0"/>
                <a:buChar char="•"/>
              </a:pPr>
              <a:r>
                <a:rPr lang="en-US" sz="1400" dirty="0">
                  <a:solidFill>
                    <a:schemeClr val="tx1"/>
                  </a:solidFill>
                </a:rPr>
                <a:t>Remember to keep text to a minimum for maximum impact.</a:t>
              </a:r>
            </a:p>
            <a:p>
              <a:pPr marL="171450" indent="-171450">
                <a:spcAft>
                  <a:spcPts val="300"/>
                </a:spcAft>
                <a:buFont typeface="Arial" panose="020B0604020202020204" pitchFamily="34" charset="0"/>
                <a:buChar char="•"/>
              </a:pPr>
              <a:r>
                <a:rPr lang="en-US" sz="1400" dirty="0">
                  <a:solidFill>
                    <a:schemeClr val="tx1"/>
                  </a:solidFill>
                </a:rPr>
                <a:t>Use the Decrease list level and Increase list level buttons to toggle between the levels of text and maintain the correct template formatting. Avoid manual text formatting.</a:t>
              </a:r>
              <a:endParaRPr lang="en-GB" sz="1400" dirty="0">
                <a:solidFill>
                  <a:schemeClr val="tx1"/>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1782" y="6858000"/>
              <a:ext cx="4500563" cy="302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6" name="Right Brace 5"/>
          <p:cNvSpPr/>
          <p:nvPr/>
        </p:nvSpPr>
        <p:spPr>
          <a:xfrm rot="16200000">
            <a:off x="5917294" y="-20237"/>
            <a:ext cx="738428" cy="5726421"/>
          </a:xfrm>
          <a:prstGeom prst="rightBrace">
            <a:avLst>
              <a:gd name="adj1" fmla="val 105894"/>
              <a:gd name="adj2" fmla="val 5000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 name="Rectangle 6"/>
          <p:cNvSpPr/>
          <p:nvPr/>
        </p:nvSpPr>
        <p:spPr>
          <a:xfrm>
            <a:off x="1905240" y="3218918"/>
            <a:ext cx="3540664" cy="12579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t>Annual exemption</a:t>
            </a:r>
          </a:p>
          <a:p>
            <a:pPr algn="ctr"/>
            <a:r>
              <a:rPr lang="en-GB" sz="2800" b="1" dirty="0"/>
              <a:t>£3,000</a:t>
            </a:r>
          </a:p>
        </p:txBody>
      </p:sp>
      <p:sp>
        <p:nvSpPr>
          <p:cNvPr id="9" name="Rectangle 8"/>
          <p:cNvSpPr/>
          <p:nvPr/>
        </p:nvSpPr>
        <p:spPr>
          <a:xfrm>
            <a:off x="4516167" y="1944593"/>
            <a:ext cx="3540664" cy="492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t>Lifetime reliefs </a:t>
            </a:r>
          </a:p>
        </p:txBody>
      </p:sp>
      <p:sp>
        <p:nvSpPr>
          <p:cNvPr id="10" name="Rectangle 9"/>
          <p:cNvSpPr/>
          <p:nvPr/>
        </p:nvSpPr>
        <p:spPr>
          <a:xfrm>
            <a:off x="6820256" y="3467200"/>
            <a:ext cx="3540664" cy="12579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t>Small gift relief</a:t>
            </a:r>
          </a:p>
          <a:p>
            <a:pPr algn="ctr"/>
            <a:r>
              <a:rPr lang="en-GB" sz="2800" b="1" dirty="0"/>
              <a:t>£250 per donee per tax year</a:t>
            </a:r>
          </a:p>
        </p:txBody>
      </p:sp>
      <p:sp>
        <p:nvSpPr>
          <p:cNvPr id="11" name="Oval 10"/>
          <p:cNvSpPr/>
          <p:nvPr/>
        </p:nvSpPr>
        <p:spPr>
          <a:xfrm>
            <a:off x="2055392" y="4665122"/>
            <a:ext cx="3240360" cy="1753720"/>
          </a:xfrm>
          <a:prstGeom prst="ellipse">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Reduces the value of lifetime gifts in the current year and if unused</a:t>
            </a:r>
          </a:p>
          <a:p>
            <a:pPr algn="ctr"/>
            <a:endParaRPr lang="en-GB" dirty="0">
              <a:solidFill>
                <a:schemeClr val="tx1"/>
              </a:solidFill>
            </a:endParaRPr>
          </a:p>
        </p:txBody>
      </p:sp>
      <p:pic>
        <p:nvPicPr>
          <p:cNvPr id="12" name="Picture 11">
            <a:extLst>
              <a:ext uri="{FF2B5EF4-FFF2-40B4-BE49-F238E27FC236}">
                <a16:creationId xmlns:a16="http://schemas.microsoft.com/office/drawing/2014/main" id="{C9B68F9F-130F-4BC8-AADE-52470F9F40F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
        <p:nvSpPr>
          <p:cNvPr id="14" name="Title 2">
            <a:extLst>
              <a:ext uri="{FF2B5EF4-FFF2-40B4-BE49-F238E27FC236}">
                <a16:creationId xmlns:a16="http://schemas.microsoft.com/office/drawing/2014/main" id="{FE0FC91E-A2AC-4F27-95C1-7F606C138FD1}"/>
              </a:ext>
            </a:extLst>
          </p:cNvPr>
          <p:cNvSpPr>
            <a:spLocks noGrp="1"/>
          </p:cNvSpPr>
          <p:nvPr>
            <p:ph type="title"/>
          </p:nvPr>
        </p:nvSpPr>
        <p:spPr>
          <a:xfrm>
            <a:off x="914400" y="288022"/>
            <a:ext cx="10871200" cy="1477962"/>
          </a:xfrm>
        </p:spPr>
        <p:txBody>
          <a:bodyPr/>
          <a:lstStyle/>
          <a:p>
            <a:r>
              <a:rPr lang="en-GB" dirty="0"/>
              <a:t>IHT and lifetime reliefs</a:t>
            </a:r>
          </a:p>
        </p:txBody>
      </p:sp>
    </p:spTree>
    <p:extLst>
      <p:ext uri="{BB962C8B-B14F-4D97-AF65-F5344CB8AC3E}">
        <p14:creationId xmlns:p14="http://schemas.microsoft.com/office/powerpoint/2010/main" val="1585826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Inheritance tax on lifetime gifts</a:t>
            </a:r>
          </a:p>
        </p:txBody>
      </p:sp>
      <p:grpSp>
        <p:nvGrpSpPr>
          <p:cNvPr id="5" name="Group 4"/>
          <p:cNvGrpSpPr/>
          <p:nvPr/>
        </p:nvGrpSpPr>
        <p:grpSpPr>
          <a:xfrm>
            <a:off x="12199782" y="1"/>
            <a:ext cx="4500563" cy="5904187"/>
            <a:chOff x="9151782" y="3978000"/>
            <a:chExt cx="4500563" cy="5904187"/>
          </a:xfrm>
        </p:grpSpPr>
        <p:sp>
          <p:nvSpPr>
            <p:cNvPr id="4" name="Folded Corner 3"/>
            <p:cNvSpPr/>
            <p:nvPr/>
          </p:nvSpPr>
          <p:spPr>
            <a:xfrm>
              <a:off x="9151782" y="3978000"/>
              <a:ext cx="2880000" cy="2880000"/>
            </a:xfrm>
            <a:prstGeom prst="foldedCorne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1600" b="1" dirty="0">
                  <a:solidFill>
                    <a:schemeClr val="tx1"/>
                  </a:solidFill>
                </a:rPr>
                <a:t>Contents slide 1 column</a:t>
              </a:r>
            </a:p>
            <a:p>
              <a:pPr marL="171450" indent="-171450">
                <a:spcAft>
                  <a:spcPts val="300"/>
                </a:spcAft>
                <a:buFont typeface="Arial" panose="020B0604020202020204" pitchFamily="34" charset="0"/>
                <a:buChar char="•"/>
              </a:pPr>
              <a:r>
                <a:rPr lang="en-GB" sz="1400" dirty="0">
                  <a:solidFill>
                    <a:schemeClr val="tx1"/>
                  </a:solidFill>
                </a:rPr>
                <a:t>Use this slide for text only slides.</a:t>
              </a:r>
            </a:p>
            <a:p>
              <a:pPr marL="171450" indent="-171450">
                <a:spcAft>
                  <a:spcPts val="300"/>
                </a:spcAft>
                <a:buFont typeface="Arial" panose="020B0604020202020204" pitchFamily="34" charset="0"/>
                <a:buChar char="•"/>
              </a:pPr>
              <a:r>
                <a:rPr lang="en-US" sz="1400" dirty="0">
                  <a:solidFill>
                    <a:schemeClr val="tx1"/>
                  </a:solidFill>
                </a:rPr>
                <a:t>Remember to keep text to a minimum for maximum impact.</a:t>
              </a:r>
            </a:p>
            <a:p>
              <a:pPr marL="171450" indent="-171450">
                <a:spcAft>
                  <a:spcPts val="300"/>
                </a:spcAft>
                <a:buFont typeface="Arial" panose="020B0604020202020204" pitchFamily="34" charset="0"/>
                <a:buChar char="•"/>
              </a:pPr>
              <a:r>
                <a:rPr lang="en-US" sz="1400" dirty="0">
                  <a:solidFill>
                    <a:schemeClr val="tx1"/>
                  </a:solidFill>
                </a:rPr>
                <a:t>Use the Decrease list level and Increase list level buttons to toggle between the levels of text and maintain the correct template formatting. Avoid manual text formatting.</a:t>
              </a:r>
              <a:endParaRPr lang="en-GB" sz="1400" dirty="0">
                <a:solidFill>
                  <a:schemeClr val="tx1"/>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1782" y="6858000"/>
              <a:ext cx="4500563" cy="302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6" name="Picture 5">
            <a:extLst>
              <a:ext uri="{FF2B5EF4-FFF2-40B4-BE49-F238E27FC236}">
                <a16:creationId xmlns:a16="http://schemas.microsoft.com/office/drawing/2014/main" id="{22E0B2B0-12CD-4074-A758-EDD4FAC9767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3605392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Inheritance tax on lifetime gifts</a:t>
            </a:r>
          </a:p>
        </p:txBody>
      </p:sp>
      <p:sp>
        <p:nvSpPr>
          <p:cNvPr id="5" name="Folded Corner 4"/>
          <p:cNvSpPr/>
          <p:nvPr/>
        </p:nvSpPr>
        <p:spPr>
          <a:xfrm>
            <a:off x="12199782" y="0"/>
            <a:ext cx="2880000" cy="2880000"/>
          </a:xfrm>
          <a:prstGeom prst="foldedCorne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1600" b="1" dirty="0">
                <a:solidFill>
                  <a:schemeClr val="tx1"/>
                </a:solidFill>
              </a:rPr>
              <a:t>Blank slide</a:t>
            </a:r>
          </a:p>
          <a:p>
            <a:pPr marL="171450" indent="-171450">
              <a:spcAft>
                <a:spcPts val="300"/>
              </a:spcAft>
              <a:buFont typeface="Arial" panose="020B0604020202020204" pitchFamily="34" charset="0"/>
              <a:buChar char="•"/>
            </a:pPr>
            <a:r>
              <a:rPr lang="en-US" sz="1400" dirty="0">
                <a:solidFill>
                  <a:schemeClr val="tx1"/>
                </a:solidFill>
              </a:rPr>
              <a:t>Use this slide if you have a title with an image, chart or diagram that is not text.</a:t>
            </a:r>
            <a:endParaRPr lang="en-GB" sz="1400" dirty="0">
              <a:solidFill>
                <a:schemeClr val="tx1"/>
              </a:solidFill>
            </a:endParaRPr>
          </a:p>
        </p:txBody>
      </p:sp>
      <p:sp>
        <p:nvSpPr>
          <p:cNvPr id="4" name="Rectangle 3"/>
          <p:cNvSpPr/>
          <p:nvPr/>
        </p:nvSpPr>
        <p:spPr>
          <a:xfrm>
            <a:off x="2296693" y="2280082"/>
            <a:ext cx="7909580" cy="29045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a:p>
            <a:pPr algn="ctr"/>
            <a:endParaRPr lang="en-GB" sz="2800" b="1" dirty="0"/>
          </a:p>
          <a:p>
            <a:pPr algn="ctr"/>
            <a:endParaRPr lang="en-GB" sz="2800" b="1" dirty="0"/>
          </a:p>
          <a:p>
            <a:pPr algn="ctr"/>
            <a:r>
              <a:rPr lang="en-GB" sz="2800" b="1" dirty="0">
                <a:solidFill>
                  <a:srgbClr val="00B050"/>
                </a:solidFill>
              </a:rPr>
              <a:t>A lifetime gift is called a Potentially Exempt Transfer (PET)</a:t>
            </a:r>
          </a:p>
          <a:p>
            <a:pPr algn="ctr"/>
            <a:endParaRPr lang="en-GB" sz="2800" b="1" dirty="0"/>
          </a:p>
          <a:p>
            <a:pPr marL="457200" indent="-457200">
              <a:buFontTx/>
              <a:buChar char="-"/>
            </a:pPr>
            <a:endParaRPr lang="en-GB" sz="2400" dirty="0">
              <a:solidFill>
                <a:schemeClr val="bg1"/>
              </a:solidFill>
            </a:endParaRPr>
          </a:p>
          <a:p>
            <a:pPr marL="457200" indent="-457200">
              <a:buFontTx/>
              <a:buChar char="-"/>
            </a:pPr>
            <a:endParaRPr lang="en-GB" sz="2400" dirty="0">
              <a:solidFill>
                <a:schemeClr val="bg1"/>
              </a:solidFill>
            </a:endParaRPr>
          </a:p>
          <a:p>
            <a:pPr marL="457200" indent="-457200">
              <a:buFontTx/>
              <a:buChar char="-"/>
            </a:pPr>
            <a:endParaRPr lang="en-GB" sz="2400" dirty="0">
              <a:solidFill>
                <a:schemeClr val="bg1"/>
              </a:solidFill>
            </a:endParaRPr>
          </a:p>
          <a:p>
            <a:pPr marL="457200" indent="-457200">
              <a:buFontTx/>
              <a:buChar char="-"/>
            </a:pPr>
            <a:endParaRPr lang="en-GB" sz="2400" dirty="0">
              <a:solidFill>
                <a:schemeClr val="bg1"/>
              </a:solidFill>
            </a:endParaRPr>
          </a:p>
          <a:p>
            <a:pPr marL="457200" indent="-457200">
              <a:buFontTx/>
              <a:buChar char="-"/>
            </a:pPr>
            <a:endParaRPr lang="en-GB" sz="2400" dirty="0">
              <a:solidFill>
                <a:schemeClr val="bg1"/>
              </a:solidFill>
            </a:endParaRPr>
          </a:p>
          <a:p>
            <a:endParaRPr lang="en-GB" sz="2800" b="1" dirty="0">
              <a:solidFill>
                <a:schemeClr val="bg1"/>
              </a:solidFill>
            </a:endParaRPr>
          </a:p>
          <a:p>
            <a:pPr algn="ctr"/>
            <a:endParaRPr lang="en-GB" sz="2800" b="1" dirty="0"/>
          </a:p>
        </p:txBody>
      </p:sp>
      <p:cxnSp>
        <p:nvCxnSpPr>
          <p:cNvPr id="6" name="AutoShape 5"/>
          <p:cNvCxnSpPr>
            <a:cxnSpLocks noChangeShapeType="1"/>
          </p:cNvCxnSpPr>
          <p:nvPr/>
        </p:nvCxnSpPr>
        <p:spPr bwMode="auto">
          <a:xfrm>
            <a:off x="10255639" y="3542097"/>
            <a:ext cx="238125" cy="0"/>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grpSp>
        <p:nvGrpSpPr>
          <p:cNvPr id="10" name="Group 2"/>
          <p:cNvGrpSpPr>
            <a:grpSpLocks/>
          </p:cNvGrpSpPr>
          <p:nvPr/>
        </p:nvGrpSpPr>
        <p:grpSpPr bwMode="auto">
          <a:xfrm>
            <a:off x="4176367" y="3287146"/>
            <a:ext cx="238125" cy="604837"/>
            <a:chOff x="7380" y="2977"/>
            <a:chExt cx="375" cy="953"/>
          </a:xfrm>
        </p:grpSpPr>
        <p:sp>
          <p:nvSpPr>
            <p:cNvPr id="11" name="Oval 3"/>
            <p:cNvSpPr>
              <a:spLocks noChangeArrowheads="1"/>
            </p:cNvSpPr>
            <p:nvPr/>
          </p:nvSpPr>
          <p:spPr bwMode="auto">
            <a:xfrm>
              <a:off x="7380" y="2977"/>
              <a:ext cx="375" cy="308"/>
            </a:xfrm>
            <a:prstGeom prst="ellipse">
              <a:avLst/>
            </a:prstGeom>
            <a:solidFill>
              <a:srgbClr val="FFFFFF"/>
            </a:soli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GB">
                <a:solidFill>
                  <a:schemeClr val="bg1"/>
                </a:solidFill>
              </a:endParaRPr>
            </a:p>
          </p:txBody>
        </p:sp>
        <p:cxnSp>
          <p:nvCxnSpPr>
            <p:cNvPr id="12" name="AutoShape 4"/>
            <p:cNvCxnSpPr>
              <a:cxnSpLocks noChangeShapeType="1"/>
              <a:stCxn id="11" idx="4"/>
            </p:cNvCxnSpPr>
            <p:nvPr/>
          </p:nvCxnSpPr>
          <p:spPr bwMode="auto">
            <a:xfrm>
              <a:off x="7568" y="3285"/>
              <a:ext cx="1" cy="435"/>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cxnSp>
          <p:nvCxnSpPr>
            <p:cNvPr id="13" name="AutoShape 5"/>
            <p:cNvCxnSpPr>
              <a:cxnSpLocks noChangeShapeType="1"/>
            </p:cNvCxnSpPr>
            <p:nvPr/>
          </p:nvCxnSpPr>
          <p:spPr bwMode="auto">
            <a:xfrm>
              <a:off x="7380" y="3495"/>
              <a:ext cx="375" cy="0"/>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cxnSp>
          <p:nvCxnSpPr>
            <p:cNvPr id="14" name="AutoShape 6"/>
            <p:cNvCxnSpPr>
              <a:cxnSpLocks noChangeShapeType="1"/>
            </p:cNvCxnSpPr>
            <p:nvPr/>
          </p:nvCxnSpPr>
          <p:spPr bwMode="auto">
            <a:xfrm flipH="1">
              <a:off x="7380" y="3720"/>
              <a:ext cx="189" cy="210"/>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cxnSp>
          <p:nvCxnSpPr>
            <p:cNvPr id="15" name="AutoShape 7"/>
            <p:cNvCxnSpPr>
              <a:cxnSpLocks noChangeShapeType="1"/>
            </p:cNvCxnSpPr>
            <p:nvPr/>
          </p:nvCxnSpPr>
          <p:spPr bwMode="auto">
            <a:xfrm>
              <a:off x="7569" y="3720"/>
              <a:ext cx="186" cy="210"/>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grpSp>
      <p:grpSp>
        <p:nvGrpSpPr>
          <p:cNvPr id="16" name="Group 2"/>
          <p:cNvGrpSpPr>
            <a:grpSpLocks/>
          </p:cNvGrpSpPr>
          <p:nvPr/>
        </p:nvGrpSpPr>
        <p:grpSpPr bwMode="auto">
          <a:xfrm>
            <a:off x="7968209" y="3260808"/>
            <a:ext cx="238125" cy="604837"/>
            <a:chOff x="7380" y="2977"/>
            <a:chExt cx="375" cy="953"/>
          </a:xfrm>
        </p:grpSpPr>
        <p:sp>
          <p:nvSpPr>
            <p:cNvPr id="17" name="Oval 3"/>
            <p:cNvSpPr>
              <a:spLocks noChangeArrowheads="1"/>
            </p:cNvSpPr>
            <p:nvPr/>
          </p:nvSpPr>
          <p:spPr bwMode="auto">
            <a:xfrm>
              <a:off x="7380" y="2977"/>
              <a:ext cx="375" cy="308"/>
            </a:xfrm>
            <a:prstGeom prst="ellipse">
              <a:avLst/>
            </a:prstGeom>
            <a:solidFill>
              <a:srgbClr val="FFFFFF"/>
            </a:soli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GB">
                <a:solidFill>
                  <a:schemeClr val="bg1"/>
                </a:solidFill>
              </a:endParaRPr>
            </a:p>
          </p:txBody>
        </p:sp>
        <p:cxnSp>
          <p:nvCxnSpPr>
            <p:cNvPr id="18" name="AutoShape 4"/>
            <p:cNvCxnSpPr>
              <a:cxnSpLocks noChangeShapeType="1"/>
              <a:stCxn id="17" idx="4"/>
            </p:cNvCxnSpPr>
            <p:nvPr/>
          </p:nvCxnSpPr>
          <p:spPr bwMode="auto">
            <a:xfrm>
              <a:off x="7568" y="3285"/>
              <a:ext cx="1" cy="435"/>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cxnSp>
          <p:nvCxnSpPr>
            <p:cNvPr id="19" name="AutoShape 5"/>
            <p:cNvCxnSpPr>
              <a:cxnSpLocks noChangeShapeType="1"/>
            </p:cNvCxnSpPr>
            <p:nvPr/>
          </p:nvCxnSpPr>
          <p:spPr bwMode="auto">
            <a:xfrm>
              <a:off x="7380" y="3495"/>
              <a:ext cx="375" cy="0"/>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cxnSp>
          <p:nvCxnSpPr>
            <p:cNvPr id="20" name="AutoShape 6"/>
            <p:cNvCxnSpPr>
              <a:cxnSpLocks noChangeShapeType="1"/>
            </p:cNvCxnSpPr>
            <p:nvPr/>
          </p:nvCxnSpPr>
          <p:spPr bwMode="auto">
            <a:xfrm flipH="1">
              <a:off x="7380" y="3720"/>
              <a:ext cx="189" cy="210"/>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cxnSp>
          <p:nvCxnSpPr>
            <p:cNvPr id="21" name="AutoShape 7"/>
            <p:cNvCxnSpPr>
              <a:cxnSpLocks noChangeShapeType="1"/>
            </p:cNvCxnSpPr>
            <p:nvPr/>
          </p:nvCxnSpPr>
          <p:spPr bwMode="auto">
            <a:xfrm>
              <a:off x="7569" y="3720"/>
              <a:ext cx="186" cy="210"/>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grpSp>
      <p:cxnSp>
        <p:nvCxnSpPr>
          <p:cNvPr id="22" name="Straight Arrow Connector 21"/>
          <p:cNvCxnSpPr/>
          <p:nvPr/>
        </p:nvCxnSpPr>
        <p:spPr>
          <a:xfrm>
            <a:off x="4871865" y="3589564"/>
            <a:ext cx="2759239" cy="0"/>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172947" y="3931099"/>
            <a:ext cx="2244962" cy="646331"/>
          </a:xfrm>
          <a:prstGeom prst="rect">
            <a:avLst/>
          </a:prstGeom>
          <a:noFill/>
        </p:spPr>
        <p:txBody>
          <a:bodyPr wrap="square" rtlCol="0">
            <a:spAutoFit/>
          </a:bodyPr>
          <a:lstStyle/>
          <a:p>
            <a:r>
              <a:rPr lang="en-GB" dirty="0">
                <a:solidFill>
                  <a:schemeClr val="bg1"/>
                </a:solidFill>
              </a:rPr>
              <a:t>Donor – person making the gift</a:t>
            </a:r>
          </a:p>
        </p:txBody>
      </p:sp>
      <p:sp>
        <p:nvSpPr>
          <p:cNvPr id="25" name="TextBox 24"/>
          <p:cNvSpPr txBox="1"/>
          <p:nvPr/>
        </p:nvSpPr>
        <p:spPr>
          <a:xfrm>
            <a:off x="6981663" y="3865645"/>
            <a:ext cx="2119827" cy="646331"/>
          </a:xfrm>
          <a:prstGeom prst="rect">
            <a:avLst/>
          </a:prstGeom>
          <a:noFill/>
        </p:spPr>
        <p:txBody>
          <a:bodyPr wrap="square" rtlCol="0">
            <a:spAutoFit/>
          </a:bodyPr>
          <a:lstStyle/>
          <a:p>
            <a:r>
              <a:rPr lang="en-GB" dirty="0">
                <a:solidFill>
                  <a:schemeClr val="bg1"/>
                </a:solidFill>
              </a:rPr>
              <a:t>Donee – person receiving the gift</a:t>
            </a:r>
          </a:p>
        </p:txBody>
      </p:sp>
      <p:pic>
        <p:nvPicPr>
          <p:cNvPr id="23" name="Picture 22">
            <a:extLst>
              <a:ext uri="{FF2B5EF4-FFF2-40B4-BE49-F238E27FC236}">
                <a16:creationId xmlns:a16="http://schemas.microsoft.com/office/drawing/2014/main" id="{E7C09103-7283-4B04-9636-082ACF39432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3118834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Inheritance tax on lifetime gifts</a:t>
            </a:r>
          </a:p>
        </p:txBody>
      </p:sp>
      <p:sp>
        <p:nvSpPr>
          <p:cNvPr id="5" name="Folded Corner 4"/>
          <p:cNvSpPr/>
          <p:nvPr/>
        </p:nvSpPr>
        <p:spPr>
          <a:xfrm>
            <a:off x="12199782" y="0"/>
            <a:ext cx="2880000" cy="2880000"/>
          </a:xfrm>
          <a:prstGeom prst="foldedCorne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1600" b="1" dirty="0">
                <a:solidFill>
                  <a:schemeClr val="tx1"/>
                </a:solidFill>
              </a:rPr>
              <a:t>Blank slide</a:t>
            </a:r>
          </a:p>
          <a:p>
            <a:pPr marL="171450" indent="-171450">
              <a:spcAft>
                <a:spcPts val="300"/>
              </a:spcAft>
              <a:buFont typeface="Arial" panose="020B0604020202020204" pitchFamily="34" charset="0"/>
              <a:buChar char="•"/>
            </a:pPr>
            <a:r>
              <a:rPr lang="en-US" sz="1400" dirty="0">
                <a:solidFill>
                  <a:schemeClr val="tx1"/>
                </a:solidFill>
              </a:rPr>
              <a:t>Use this slide if you have a title with an image, chart or diagram that is not text.</a:t>
            </a:r>
            <a:endParaRPr lang="en-GB" sz="1400" dirty="0">
              <a:solidFill>
                <a:schemeClr val="tx1"/>
              </a:solidFill>
            </a:endParaRPr>
          </a:p>
        </p:txBody>
      </p:sp>
      <p:sp>
        <p:nvSpPr>
          <p:cNvPr id="4" name="Rectangle 3"/>
          <p:cNvSpPr/>
          <p:nvPr/>
        </p:nvSpPr>
        <p:spPr>
          <a:xfrm>
            <a:off x="2296693" y="2280082"/>
            <a:ext cx="7909580" cy="29045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a:p>
            <a:pPr algn="ctr"/>
            <a:endParaRPr lang="en-GB" sz="2800" b="1" dirty="0"/>
          </a:p>
          <a:p>
            <a:pPr algn="ctr"/>
            <a:endParaRPr lang="en-GB" sz="2800" b="1" dirty="0"/>
          </a:p>
          <a:p>
            <a:pPr algn="ctr"/>
            <a:r>
              <a:rPr lang="en-GB" sz="2800" b="1" dirty="0"/>
              <a:t>A lifetime gift is sometimes called an exempt transfer </a:t>
            </a:r>
          </a:p>
          <a:p>
            <a:pPr algn="ctr"/>
            <a:endParaRPr lang="en-GB" sz="2800" b="1" dirty="0"/>
          </a:p>
          <a:p>
            <a:pPr marL="457200" indent="-457200">
              <a:buFontTx/>
              <a:buChar char="-"/>
            </a:pPr>
            <a:endParaRPr lang="en-GB" sz="2400" dirty="0">
              <a:solidFill>
                <a:schemeClr val="bg1"/>
              </a:solidFill>
            </a:endParaRPr>
          </a:p>
          <a:p>
            <a:pPr marL="457200" indent="-457200">
              <a:buFontTx/>
              <a:buChar char="-"/>
            </a:pPr>
            <a:endParaRPr lang="en-GB" sz="2400" dirty="0">
              <a:solidFill>
                <a:schemeClr val="bg1"/>
              </a:solidFill>
            </a:endParaRPr>
          </a:p>
          <a:p>
            <a:pPr marL="457200" indent="-457200">
              <a:buFontTx/>
              <a:buChar char="-"/>
            </a:pPr>
            <a:endParaRPr lang="en-GB" sz="2400" dirty="0">
              <a:solidFill>
                <a:schemeClr val="bg1"/>
              </a:solidFill>
            </a:endParaRPr>
          </a:p>
          <a:p>
            <a:pPr marL="457200" indent="-457200">
              <a:buFontTx/>
              <a:buChar char="-"/>
            </a:pPr>
            <a:endParaRPr lang="en-GB" sz="2400" dirty="0">
              <a:solidFill>
                <a:schemeClr val="bg1"/>
              </a:solidFill>
            </a:endParaRPr>
          </a:p>
          <a:p>
            <a:pPr marL="457200" indent="-457200">
              <a:buFontTx/>
              <a:buChar char="-"/>
            </a:pPr>
            <a:endParaRPr lang="en-GB" sz="2400" dirty="0">
              <a:solidFill>
                <a:schemeClr val="bg1"/>
              </a:solidFill>
            </a:endParaRPr>
          </a:p>
          <a:p>
            <a:endParaRPr lang="en-GB" sz="2800" b="1" dirty="0">
              <a:solidFill>
                <a:schemeClr val="bg1"/>
              </a:solidFill>
            </a:endParaRPr>
          </a:p>
          <a:p>
            <a:pPr algn="ctr"/>
            <a:endParaRPr lang="en-GB" sz="2800" b="1" dirty="0"/>
          </a:p>
        </p:txBody>
      </p:sp>
      <p:cxnSp>
        <p:nvCxnSpPr>
          <p:cNvPr id="6" name="AutoShape 5"/>
          <p:cNvCxnSpPr>
            <a:cxnSpLocks noChangeShapeType="1"/>
          </p:cNvCxnSpPr>
          <p:nvPr/>
        </p:nvCxnSpPr>
        <p:spPr bwMode="auto">
          <a:xfrm>
            <a:off x="10255639" y="3542097"/>
            <a:ext cx="238125" cy="0"/>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grpSp>
        <p:nvGrpSpPr>
          <p:cNvPr id="10" name="Group 2"/>
          <p:cNvGrpSpPr>
            <a:grpSpLocks/>
          </p:cNvGrpSpPr>
          <p:nvPr/>
        </p:nvGrpSpPr>
        <p:grpSpPr bwMode="auto">
          <a:xfrm>
            <a:off x="4176367" y="3287146"/>
            <a:ext cx="238125" cy="604837"/>
            <a:chOff x="7380" y="2977"/>
            <a:chExt cx="375" cy="953"/>
          </a:xfrm>
        </p:grpSpPr>
        <p:sp>
          <p:nvSpPr>
            <p:cNvPr id="11" name="Oval 3"/>
            <p:cNvSpPr>
              <a:spLocks noChangeArrowheads="1"/>
            </p:cNvSpPr>
            <p:nvPr/>
          </p:nvSpPr>
          <p:spPr bwMode="auto">
            <a:xfrm>
              <a:off x="7380" y="2977"/>
              <a:ext cx="375" cy="308"/>
            </a:xfrm>
            <a:prstGeom prst="ellipse">
              <a:avLst/>
            </a:prstGeom>
            <a:solidFill>
              <a:srgbClr val="FFFFFF"/>
            </a:soli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GB">
                <a:solidFill>
                  <a:schemeClr val="bg1"/>
                </a:solidFill>
              </a:endParaRPr>
            </a:p>
          </p:txBody>
        </p:sp>
        <p:cxnSp>
          <p:nvCxnSpPr>
            <p:cNvPr id="12" name="AutoShape 4"/>
            <p:cNvCxnSpPr>
              <a:cxnSpLocks noChangeShapeType="1"/>
              <a:stCxn id="11" idx="4"/>
            </p:cNvCxnSpPr>
            <p:nvPr/>
          </p:nvCxnSpPr>
          <p:spPr bwMode="auto">
            <a:xfrm>
              <a:off x="7568" y="3285"/>
              <a:ext cx="1" cy="435"/>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cxnSp>
          <p:nvCxnSpPr>
            <p:cNvPr id="13" name="AutoShape 5"/>
            <p:cNvCxnSpPr>
              <a:cxnSpLocks noChangeShapeType="1"/>
            </p:cNvCxnSpPr>
            <p:nvPr/>
          </p:nvCxnSpPr>
          <p:spPr bwMode="auto">
            <a:xfrm>
              <a:off x="7380" y="3495"/>
              <a:ext cx="375" cy="0"/>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cxnSp>
          <p:nvCxnSpPr>
            <p:cNvPr id="14" name="AutoShape 6"/>
            <p:cNvCxnSpPr>
              <a:cxnSpLocks noChangeShapeType="1"/>
            </p:cNvCxnSpPr>
            <p:nvPr/>
          </p:nvCxnSpPr>
          <p:spPr bwMode="auto">
            <a:xfrm flipH="1">
              <a:off x="7380" y="3720"/>
              <a:ext cx="189" cy="210"/>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cxnSp>
          <p:nvCxnSpPr>
            <p:cNvPr id="15" name="AutoShape 7"/>
            <p:cNvCxnSpPr>
              <a:cxnSpLocks noChangeShapeType="1"/>
            </p:cNvCxnSpPr>
            <p:nvPr/>
          </p:nvCxnSpPr>
          <p:spPr bwMode="auto">
            <a:xfrm>
              <a:off x="7569" y="3720"/>
              <a:ext cx="186" cy="210"/>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grpSp>
      <p:grpSp>
        <p:nvGrpSpPr>
          <p:cNvPr id="16" name="Group 2"/>
          <p:cNvGrpSpPr>
            <a:grpSpLocks/>
          </p:cNvGrpSpPr>
          <p:nvPr/>
        </p:nvGrpSpPr>
        <p:grpSpPr bwMode="auto">
          <a:xfrm>
            <a:off x="7968209" y="3260808"/>
            <a:ext cx="238125" cy="604837"/>
            <a:chOff x="7380" y="2977"/>
            <a:chExt cx="375" cy="953"/>
          </a:xfrm>
        </p:grpSpPr>
        <p:sp>
          <p:nvSpPr>
            <p:cNvPr id="17" name="Oval 3"/>
            <p:cNvSpPr>
              <a:spLocks noChangeArrowheads="1"/>
            </p:cNvSpPr>
            <p:nvPr/>
          </p:nvSpPr>
          <p:spPr bwMode="auto">
            <a:xfrm>
              <a:off x="7380" y="2977"/>
              <a:ext cx="375" cy="308"/>
            </a:xfrm>
            <a:prstGeom prst="ellipse">
              <a:avLst/>
            </a:prstGeom>
            <a:solidFill>
              <a:srgbClr val="FFFFFF"/>
            </a:soli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GB">
                <a:solidFill>
                  <a:schemeClr val="bg1"/>
                </a:solidFill>
              </a:endParaRPr>
            </a:p>
          </p:txBody>
        </p:sp>
        <p:cxnSp>
          <p:nvCxnSpPr>
            <p:cNvPr id="18" name="AutoShape 4"/>
            <p:cNvCxnSpPr>
              <a:cxnSpLocks noChangeShapeType="1"/>
              <a:stCxn id="17" idx="4"/>
            </p:cNvCxnSpPr>
            <p:nvPr/>
          </p:nvCxnSpPr>
          <p:spPr bwMode="auto">
            <a:xfrm>
              <a:off x="7568" y="3285"/>
              <a:ext cx="1" cy="435"/>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cxnSp>
          <p:nvCxnSpPr>
            <p:cNvPr id="19" name="AutoShape 5"/>
            <p:cNvCxnSpPr>
              <a:cxnSpLocks noChangeShapeType="1"/>
            </p:cNvCxnSpPr>
            <p:nvPr/>
          </p:nvCxnSpPr>
          <p:spPr bwMode="auto">
            <a:xfrm>
              <a:off x="7380" y="3495"/>
              <a:ext cx="375" cy="0"/>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cxnSp>
          <p:nvCxnSpPr>
            <p:cNvPr id="20" name="AutoShape 6"/>
            <p:cNvCxnSpPr>
              <a:cxnSpLocks noChangeShapeType="1"/>
            </p:cNvCxnSpPr>
            <p:nvPr/>
          </p:nvCxnSpPr>
          <p:spPr bwMode="auto">
            <a:xfrm flipH="1">
              <a:off x="7380" y="3720"/>
              <a:ext cx="189" cy="210"/>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cxnSp>
          <p:nvCxnSpPr>
            <p:cNvPr id="21" name="AutoShape 7"/>
            <p:cNvCxnSpPr>
              <a:cxnSpLocks noChangeShapeType="1"/>
            </p:cNvCxnSpPr>
            <p:nvPr/>
          </p:nvCxnSpPr>
          <p:spPr bwMode="auto">
            <a:xfrm>
              <a:off x="7569" y="3720"/>
              <a:ext cx="186" cy="210"/>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grpSp>
      <p:cxnSp>
        <p:nvCxnSpPr>
          <p:cNvPr id="22" name="Straight Arrow Connector 21"/>
          <p:cNvCxnSpPr/>
          <p:nvPr/>
        </p:nvCxnSpPr>
        <p:spPr>
          <a:xfrm>
            <a:off x="4871865" y="3589564"/>
            <a:ext cx="2759239" cy="0"/>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172947" y="3931099"/>
            <a:ext cx="2244962" cy="646331"/>
          </a:xfrm>
          <a:prstGeom prst="rect">
            <a:avLst/>
          </a:prstGeom>
          <a:noFill/>
        </p:spPr>
        <p:txBody>
          <a:bodyPr wrap="square" rtlCol="0">
            <a:spAutoFit/>
          </a:bodyPr>
          <a:lstStyle/>
          <a:p>
            <a:r>
              <a:rPr lang="en-GB" dirty="0">
                <a:solidFill>
                  <a:schemeClr val="bg1"/>
                </a:solidFill>
              </a:rPr>
              <a:t>Donor – person making the gift</a:t>
            </a:r>
          </a:p>
        </p:txBody>
      </p:sp>
      <p:sp>
        <p:nvSpPr>
          <p:cNvPr id="25" name="TextBox 24"/>
          <p:cNvSpPr txBox="1"/>
          <p:nvPr/>
        </p:nvSpPr>
        <p:spPr>
          <a:xfrm>
            <a:off x="6981663" y="3865645"/>
            <a:ext cx="2119827" cy="646331"/>
          </a:xfrm>
          <a:prstGeom prst="rect">
            <a:avLst/>
          </a:prstGeom>
          <a:noFill/>
        </p:spPr>
        <p:txBody>
          <a:bodyPr wrap="square" rtlCol="0">
            <a:spAutoFit/>
          </a:bodyPr>
          <a:lstStyle/>
          <a:p>
            <a:r>
              <a:rPr lang="en-GB" dirty="0">
                <a:solidFill>
                  <a:schemeClr val="bg1"/>
                </a:solidFill>
              </a:rPr>
              <a:t>Donee – person receiving the gift</a:t>
            </a:r>
          </a:p>
        </p:txBody>
      </p:sp>
      <p:pic>
        <p:nvPicPr>
          <p:cNvPr id="23" name="Picture 22">
            <a:extLst>
              <a:ext uri="{FF2B5EF4-FFF2-40B4-BE49-F238E27FC236}">
                <a16:creationId xmlns:a16="http://schemas.microsoft.com/office/drawing/2014/main" id="{A608C144-7A18-429C-AC87-C7CC39ED2F2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3330042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2199782" y="1"/>
            <a:ext cx="4500563" cy="5904187"/>
            <a:chOff x="9151782" y="3978000"/>
            <a:chExt cx="4500563" cy="5904187"/>
          </a:xfrm>
        </p:grpSpPr>
        <p:sp>
          <p:nvSpPr>
            <p:cNvPr id="4" name="Folded Corner 3"/>
            <p:cNvSpPr/>
            <p:nvPr/>
          </p:nvSpPr>
          <p:spPr>
            <a:xfrm>
              <a:off x="9151782" y="3978000"/>
              <a:ext cx="2880000" cy="2880000"/>
            </a:xfrm>
            <a:prstGeom prst="foldedCorne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1600" b="1" dirty="0">
                  <a:solidFill>
                    <a:schemeClr val="tx1"/>
                  </a:solidFill>
                </a:rPr>
                <a:t>Contents slide 1 column</a:t>
              </a:r>
            </a:p>
            <a:p>
              <a:pPr marL="171450" indent="-171450">
                <a:spcAft>
                  <a:spcPts val="300"/>
                </a:spcAft>
                <a:buFont typeface="Arial" panose="020B0604020202020204" pitchFamily="34" charset="0"/>
                <a:buChar char="•"/>
              </a:pPr>
              <a:r>
                <a:rPr lang="en-GB" sz="1400" dirty="0">
                  <a:solidFill>
                    <a:schemeClr val="tx1"/>
                  </a:solidFill>
                </a:rPr>
                <a:t>Use this slide for text only slides.</a:t>
              </a:r>
            </a:p>
            <a:p>
              <a:pPr marL="171450" indent="-171450">
                <a:spcAft>
                  <a:spcPts val="300"/>
                </a:spcAft>
                <a:buFont typeface="Arial" panose="020B0604020202020204" pitchFamily="34" charset="0"/>
                <a:buChar char="•"/>
              </a:pPr>
              <a:r>
                <a:rPr lang="en-US" sz="1400" dirty="0">
                  <a:solidFill>
                    <a:schemeClr val="tx1"/>
                  </a:solidFill>
                </a:rPr>
                <a:t>Remember to keep text to a minimum for maximum impact.</a:t>
              </a:r>
            </a:p>
            <a:p>
              <a:pPr marL="171450" indent="-171450">
                <a:spcAft>
                  <a:spcPts val="300"/>
                </a:spcAft>
                <a:buFont typeface="Arial" panose="020B0604020202020204" pitchFamily="34" charset="0"/>
                <a:buChar char="•"/>
              </a:pPr>
              <a:r>
                <a:rPr lang="en-US" sz="1400" dirty="0">
                  <a:solidFill>
                    <a:schemeClr val="tx1"/>
                  </a:solidFill>
                </a:rPr>
                <a:t>Use the Decrease list level and Increase list level buttons to toggle between the levels of text and maintain the correct template formatting. Avoid manual text formatting.</a:t>
              </a:r>
              <a:endParaRPr lang="en-GB" sz="1400" dirty="0">
                <a:solidFill>
                  <a:schemeClr val="tx1"/>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1782" y="6858000"/>
              <a:ext cx="4500563" cy="302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6" name="Right Brace 5"/>
          <p:cNvSpPr/>
          <p:nvPr/>
        </p:nvSpPr>
        <p:spPr>
          <a:xfrm rot="16200000">
            <a:off x="5917285" y="88763"/>
            <a:ext cx="738428" cy="5726421"/>
          </a:xfrm>
          <a:prstGeom prst="rightBrace">
            <a:avLst>
              <a:gd name="adj1" fmla="val 105894"/>
              <a:gd name="adj2" fmla="val 5000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 name="Rectangle 6"/>
          <p:cNvSpPr/>
          <p:nvPr/>
        </p:nvSpPr>
        <p:spPr>
          <a:xfrm>
            <a:off x="2209800" y="3429000"/>
            <a:ext cx="3540664" cy="492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t>Lifetime gifts</a:t>
            </a:r>
          </a:p>
        </p:txBody>
      </p:sp>
      <p:sp>
        <p:nvSpPr>
          <p:cNvPr id="8" name="Rectangle 7"/>
          <p:cNvSpPr/>
          <p:nvPr/>
        </p:nvSpPr>
        <p:spPr>
          <a:xfrm>
            <a:off x="6442791" y="3429000"/>
            <a:ext cx="3540664" cy="492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t>Death gifts</a:t>
            </a:r>
          </a:p>
        </p:txBody>
      </p:sp>
      <p:pic>
        <p:nvPicPr>
          <p:cNvPr id="9" name="Picture 8">
            <a:extLst>
              <a:ext uri="{FF2B5EF4-FFF2-40B4-BE49-F238E27FC236}">
                <a16:creationId xmlns:a16="http://schemas.microsoft.com/office/drawing/2014/main" id="{ECC2355E-3756-4588-AB45-1E0373B3F69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
        <p:nvSpPr>
          <p:cNvPr id="12" name="Title 2">
            <a:extLst>
              <a:ext uri="{FF2B5EF4-FFF2-40B4-BE49-F238E27FC236}">
                <a16:creationId xmlns:a16="http://schemas.microsoft.com/office/drawing/2014/main" id="{1D2EDA70-13AD-4FD2-9A6C-B29851C0AE1D}"/>
              </a:ext>
            </a:extLst>
          </p:cNvPr>
          <p:cNvSpPr txBox="1">
            <a:spLocks/>
          </p:cNvSpPr>
          <p:nvPr/>
        </p:nvSpPr>
        <p:spPr>
          <a:xfrm>
            <a:off x="1066800" y="440422"/>
            <a:ext cx="10871200" cy="1477962"/>
          </a:xfrm>
          <a:prstGeom prst="rect">
            <a:avLst/>
          </a:prstGeom>
        </p:spPr>
        <p:txBody>
          <a:bodyPr vert="horz" lIns="0" tIns="0" rIns="0" bIns="0" rtlCol="0" anchor="ctr">
            <a:noAutofit/>
          </a:bodyPr>
          <a:lstStyle>
            <a:lvl1pPr algn="l" defTabSz="914400" rtl="0" eaLnBrk="1" latinLnBrk="0" hangingPunct="1">
              <a:spcBef>
                <a:spcPct val="0"/>
              </a:spcBef>
              <a:buNone/>
              <a:defRPr lang="en-US" sz="3600" kern="1200" baseline="0">
                <a:solidFill>
                  <a:srgbClr val="00AB4E"/>
                </a:solidFill>
                <a:latin typeface="Arial" pitchFamily="34" charset="0"/>
                <a:ea typeface="+mj-ea"/>
                <a:cs typeface="Arial" pitchFamily="34" charset="0"/>
              </a:defRPr>
            </a:lvl1pPr>
          </a:lstStyle>
          <a:p>
            <a:r>
              <a:rPr lang="en-GB"/>
              <a:t>The scope of inheritance tax</a:t>
            </a:r>
            <a:endParaRPr lang="en-GB" dirty="0"/>
          </a:p>
        </p:txBody>
      </p:sp>
    </p:spTree>
    <p:extLst>
      <p:ext uri="{BB962C8B-B14F-4D97-AF65-F5344CB8AC3E}">
        <p14:creationId xmlns:p14="http://schemas.microsoft.com/office/powerpoint/2010/main" val="3488684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Inheritance tax on lifetime gifts</a:t>
            </a:r>
          </a:p>
        </p:txBody>
      </p:sp>
      <p:sp>
        <p:nvSpPr>
          <p:cNvPr id="5" name="Folded Corner 4"/>
          <p:cNvSpPr/>
          <p:nvPr/>
        </p:nvSpPr>
        <p:spPr>
          <a:xfrm>
            <a:off x="12199782" y="0"/>
            <a:ext cx="2880000" cy="2880000"/>
          </a:xfrm>
          <a:prstGeom prst="foldedCorne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1600" b="1" dirty="0">
                <a:solidFill>
                  <a:schemeClr val="tx1"/>
                </a:solidFill>
              </a:rPr>
              <a:t>Blank slide</a:t>
            </a:r>
          </a:p>
          <a:p>
            <a:pPr marL="171450" indent="-171450">
              <a:spcAft>
                <a:spcPts val="300"/>
              </a:spcAft>
              <a:buFont typeface="Arial" panose="020B0604020202020204" pitchFamily="34" charset="0"/>
              <a:buChar char="•"/>
            </a:pPr>
            <a:r>
              <a:rPr lang="en-US" sz="1400" dirty="0">
                <a:solidFill>
                  <a:schemeClr val="tx1"/>
                </a:solidFill>
              </a:rPr>
              <a:t>Use this slide if you have a title with an image, chart or diagram that is not text.</a:t>
            </a:r>
            <a:endParaRPr lang="en-GB" sz="1400" dirty="0">
              <a:solidFill>
                <a:schemeClr val="tx1"/>
              </a:solidFill>
            </a:endParaRPr>
          </a:p>
        </p:txBody>
      </p:sp>
      <p:sp>
        <p:nvSpPr>
          <p:cNvPr id="4" name="Rectangle 3"/>
          <p:cNvSpPr/>
          <p:nvPr/>
        </p:nvSpPr>
        <p:spPr>
          <a:xfrm>
            <a:off x="2296693" y="2280082"/>
            <a:ext cx="7909580" cy="29045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a:p>
            <a:pPr algn="ctr"/>
            <a:endParaRPr lang="en-GB" sz="2800" b="1" dirty="0"/>
          </a:p>
          <a:p>
            <a:pPr algn="ctr"/>
            <a:endParaRPr lang="en-GB" sz="2800" b="1" dirty="0"/>
          </a:p>
          <a:p>
            <a:pPr algn="ctr"/>
            <a:r>
              <a:rPr lang="en-GB" sz="2800" b="1" dirty="0"/>
              <a:t>A lifetime gift is sometimes called an exempt transfer</a:t>
            </a:r>
          </a:p>
          <a:p>
            <a:pPr algn="ctr"/>
            <a:endParaRPr lang="en-GB" sz="2800" b="1" dirty="0"/>
          </a:p>
          <a:p>
            <a:pPr marL="457200" indent="-457200">
              <a:buFontTx/>
              <a:buChar char="-"/>
            </a:pPr>
            <a:endParaRPr lang="en-GB" sz="2400" dirty="0">
              <a:solidFill>
                <a:schemeClr val="bg1"/>
              </a:solidFill>
            </a:endParaRPr>
          </a:p>
          <a:p>
            <a:pPr marL="457200" indent="-457200">
              <a:buFontTx/>
              <a:buChar char="-"/>
            </a:pPr>
            <a:endParaRPr lang="en-GB" sz="2400" dirty="0">
              <a:solidFill>
                <a:schemeClr val="bg1"/>
              </a:solidFill>
            </a:endParaRPr>
          </a:p>
          <a:p>
            <a:pPr marL="457200" indent="-457200">
              <a:buFontTx/>
              <a:buChar char="-"/>
            </a:pPr>
            <a:endParaRPr lang="en-GB" sz="2400" dirty="0">
              <a:solidFill>
                <a:schemeClr val="bg1"/>
              </a:solidFill>
            </a:endParaRPr>
          </a:p>
          <a:p>
            <a:pPr marL="457200" indent="-457200">
              <a:buFontTx/>
              <a:buChar char="-"/>
            </a:pPr>
            <a:endParaRPr lang="en-GB" sz="2400" dirty="0">
              <a:solidFill>
                <a:schemeClr val="bg1"/>
              </a:solidFill>
            </a:endParaRPr>
          </a:p>
          <a:p>
            <a:pPr marL="457200" indent="-457200">
              <a:buFontTx/>
              <a:buChar char="-"/>
            </a:pPr>
            <a:endParaRPr lang="en-GB" sz="2400" dirty="0">
              <a:solidFill>
                <a:schemeClr val="bg1"/>
              </a:solidFill>
            </a:endParaRPr>
          </a:p>
          <a:p>
            <a:endParaRPr lang="en-GB" sz="2800" b="1" dirty="0">
              <a:solidFill>
                <a:schemeClr val="bg1"/>
              </a:solidFill>
            </a:endParaRPr>
          </a:p>
          <a:p>
            <a:pPr algn="ctr"/>
            <a:endParaRPr lang="en-GB" sz="2800" b="1" dirty="0"/>
          </a:p>
        </p:txBody>
      </p:sp>
      <p:cxnSp>
        <p:nvCxnSpPr>
          <p:cNvPr id="6" name="AutoShape 5"/>
          <p:cNvCxnSpPr>
            <a:cxnSpLocks noChangeShapeType="1"/>
          </p:cNvCxnSpPr>
          <p:nvPr/>
        </p:nvCxnSpPr>
        <p:spPr bwMode="auto">
          <a:xfrm>
            <a:off x="10255639" y="3542097"/>
            <a:ext cx="238125" cy="0"/>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grpSp>
        <p:nvGrpSpPr>
          <p:cNvPr id="10" name="Group 2"/>
          <p:cNvGrpSpPr>
            <a:grpSpLocks/>
          </p:cNvGrpSpPr>
          <p:nvPr/>
        </p:nvGrpSpPr>
        <p:grpSpPr bwMode="auto">
          <a:xfrm>
            <a:off x="4176367" y="3287146"/>
            <a:ext cx="238125" cy="604837"/>
            <a:chOff x="7380" y="2977"/>
            <a:chExt cx="375" cy="953"/>
          </a:xfrm>
        </p:grpSpPr>
        <p:sp>
          <p:nvSpPr>
            <p:cNvPr id="11" name="Oval 3"/>
            <p:cNvSpPr>
              <a:spLocks noChangeArrowheads="1"/>
            </p:cNvSpPr>
            <p:nvPr/>
          </p:nvSpPr>
          <p:spPr bwMode="auto">
            <a:xfrm>
              <a:off x="7380" y="2977"/>
              <a:ext cx="375" cy="308"/>
            </a:xfrm>
            <a:prstGeom prst="ellipse">
              <a:avLst/>
            </a:prstGeom>
            <a:solidFill>
              <a:srgbClr val="FFFFFF"/>
            </a:soli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GB">
                <a:solidFill>
                  <a:schemeClr val="bg1"/>
                </a:solidFill>
              </a:endParaRPr>
            </a:p>
          </p:txBody>
        </p:sp>
        <p:cxnSp>
          <p:nvCxnSpPr>
            <p:cNvPr id="12" name="AutoShape 4"/>
            <p:cNvCxnSpPr>
              <a:cxnSpLocks noChangeShapeType="1"/>
              <a:stCxn id="11" idx="4"/>
            </p:cNvCxnSpPr>
            <p:nvPr/>
          </p:nvCxnSpPr>
          <p:spPr bwMode="auto">
            <a:xfrm>
              <a:off x="7568" y="3285"/>
              <a:ext cx="1" cy="435"/>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cxnSp>
          <p:nvCxnSpPr>
            <p:cNvPr id="13" name="AutoShape 5"/>
            <p:cNvCxnSpPr>
              <a:cxnSpLocks noChangeShapeType="1"/>
            </p:cNvCxnSpPr>
            <p:nvPr/>
          </p:nvCxnSpPr>
          <p:spPr bwMode="auto">
            <a:xfrm>
              <a:off x="7380" y="3495"/>
              <a:ext cx="375" cy="0"/>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cxnSp>
          <p:nvCxnSpPr>
            <p:cNvPr id="14" name="AutoShape 6"/>
            <p:cNvCxnSpPr>
              <a:cxnSpLocks noChangeShapeType="1"/>
            </p:cNvCxnSpPr>
            <p:nvPr/>
          </p:nvCxnSpPr>
          <p:spPr bwMode="auto">
            <a:xfrm flipH="1">
              <a:off x="7380" y="3720"/>
              <a:ext cx="189" cy="210"/>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cxnSp>
          <p:nvCxnSpPr>
            <p:cNvPr id="15" name="AutoShape 7"/>
            <p:cNvCxnSpPr>
              <a:cxnSpLocks noChangeShapeType="1"/>
            </p:cNvCxnSpPr>
            <p:nvPr/>
          </p:nvCxnSpPr>
          <p:spPr bwMode="auto">
            <a:xfrm>
              <a:off x="7569" y="3720"/>
              <a:ext cx="186" cy="210"/>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grpSp>
      <p:grpSp>
        <p:nvGrpSpPr>
          <p:cNvPr id="16" name="Group 2"/>
          <p:cNvGrpSpPr>
            <a:grpSpLocks/>
          </p:cNvGrpSpPr>
          <p:nvPr/>
        </p:nvGrpSpPr>
        <p:grpSpPr bwMode="auto">
          <a:xfrm>
            <a:off x="7968209" y="3260808"/>
            <a:ext cx="238125" cy="604837"/>
            <a:chOff x="7380" y="2977"/>
            <a:chExt cx="375" cy="953"/>
          </a:xfrm>
        </p:grpSpPr>
        <p:sp>
          <p:nvSpPr>
            <p:cNvPr id="17" name="Oval 3"/>
            <p:cNvSpPr>
              <a:spLocks noChangeArrowheads="1"/>
            </p:cNvSpPr>
            <p:nvPr/>
          </p:nvSpPr>
          <p:spPr bwMode="auto">
            <a:xfrm>
              <a:off x="7380" y="2977"/>
              <a:ext cx="375" cy="308"/>
            </a:xfrm>
            <a:prstGeom prst="ellipse">
              <a:avLst/>
            </a:prstGeom>
            <a:solidFill>
              <a:srgbClr val="FFFFFF"/>
            </a:soli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GB">
                <a:solidFill>
                  <a:schemeClr val="bg1"/>
                </a:solidFill>
              </a:endParaRPr>
            </a:p>
          </p:txBody>
        </p:sp>
        <p:cxnSp>
          <p:nvCxnSpPr>
            <p:cNvPr id="18" name="AutoShape 4"/>
            <p:cNvCxnSpPr>
              <a:cxnSpLocks noChangeShapeType="1"/>
              <a:stCxn id="17" idx="4"/>
            </p:cNvCxnSpPr>
            <p:nvPr/>
          </p:nvCxnSpPr>
          <p:spPr bwMode="auto">
            <a:xfrm>
              <a:off x="7568" y="3285"/>
              <a:ext cx="1" cy="435"/>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cxnSp>
          <p:nvCxnSpPr>
            <p:cNvPr id="19" name="AutoShape 5"/>
            <p:cNvCxnSpPr>
              <a:cxnSpLocks noChangeShapeType="1"/>
            </p:cNvCxnSpPr>
            <p:nvPr/>
          </p:nvCxnSpPr>
          <p:spPr bwMode="auto">
            <a:xfrm>
              <a:off x="7380" y="3495"/>
              <a:ext cx="375" cy="0"/>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cxnSp>
          <p:nvCxnSpPr>
            <p:cNvPr id="20" name="AutoShape 6"/>
            <p:cNvCxnSpPr>
              <a:cxnSpLocks noChangeShapeType="1"/>
            </p:cNvCxnSpPr>
            <p:nvPr/>
          </p:nvCxnSpPr>
          <p:spPr bwMode="auto">
            <a:xfrm flipH="1">
              <a:off x="7380" y="3720"/>
              <a:ext cx="189" cy="210"/>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cxnSp>
          <p:nvCxnSpPr>
            <p:cNvPr id="21" name="AutoShape 7"/>
            <p:cNvCxnSpPr>
              <a:cxnSpLocks noChangeShapeType="1"/>
            </p:cNvCxnSpPr>
            <p:nvPr/>
          </p:nvCxnSpPr>
          <p:spPr bwMode="auto">
            <a:xfrm>
              <a:off x="7569" y="3720"/>
              <a:ext cx="186" cy="210"/>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grpSp>
      <p:cxnSp>
        <p:nvCxnSpPr>
          <p:cNvPr id="22" name="Straight Arrow Connector 21"/>
          <p:cNvCxnSpPr/>
          <p:nvPr/>
        </p:nvCxnSpPr>
        <p:spPr>
          <a:xfrm>
            <a:off x="4871865" y="3589564"/>
            <a:ext cx="2759239" cy="0"/>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172947" y="3931099"/>
            <a:ext cx="2244962" cy="646331"/>
          </a:xfrm>
          <a:prstGeom prst="rect">
            <a:avLst/>
          </a:prstGeom>
          <a:noFill/>
        </p:spPr>
        <p:txBody>
          <a:bodyPr wrap="square" rtlCol="0">
            <a:spAutoFit/>
          </a:bodyPr>
          <a:lstStyle/>
          <a:p>
            <a:r>
              <a:rPr lang="en-GB" dirty="0">
                <a:solidFill>
                  <a:schemeClr val="bg1"/>
                </a:solidFill>
              </a:rPr>
              <a:t>Donor – person making the gift</a:t>
            </a:r>
          </a:p>
        </p:txBody>
      </p:sp>
      <p:sp>
        <p:nvSpPr>
          <p:cNvPr id="25" name="TextBox 24"/>
          <p:cNvSpPr txBox="1"/>
          <p:nvPr/>
        </p:nvSpPr>
        <p:spPr>
          <a:xfrm>
            <a:off x="6981663" y="3865645"/>
            <a:ext cx="2119827" cy="646331"/>
          </a:xfrm>
          <a:prstGeom prst="rect">
            <a:avLst/>
          </a:prstGeom>
          <a:noFill/>
        </p:spPr>
        <p:txBody>
          <a:bodyPr wrap="square" rtlCol="0">
            <a:spAutoFit/>
          </a:bodyPr>
          <a:lstStyle/>
          <a:p>
            <a:r>
              <a:rPr lang="en-GB" dirty="0">
                <a:solidFill>
                  <a:schemeClr val="bg1"/>
                </a:solidFill>
              </a:rPr>
              <a:t>Donee – person receiving the gift</a:t>
            </a:r>
          </a:p>
        </p:txBody>
      </p:sp>
      <p:sp>
        <p:nvSpPr>
          <p:cNvPr id="23" name="Oval 22"/>
          <p:cNvSpPr/>
          <p:nvPr/>
        </p:nvSpPr>
        <p:spPr>
          <a:xfrm>
            <a:off x="8375416" y="2954987"/>
            <a:ext cx="1822859" cy="1174220"/>
          </a:xfrm>
          <a:prstGeom prst="ellipse">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Example of a donee is a charity or spouse </a:t>
            </a:r>
          </a:p>
        </p:txBody>
      </p:sp>
      <p:pic>
        <p:nvPicPr>
          <p:cNvPr id="26" name="Picture 25">
            <a:extLst>
              <a:ext uri="{FF2B5EF4-FFF2-40B4-BE49-F238E27FC236}">
                <a16:creationId xmlns:a16="http://schemas.microsoft.com/office/drawing/2014/main" id="{EB647386-898E-42E7-ACBB-F7B31F1B6AF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1667731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Inheritance tax on lifetime gifts</a:t>
            </a:r>
          </a:p>
        </p:txBody>
      </p:sp>
      <p:sp>
        <p:nvSpPr>
          <p:cNvPr id="5" name="Folded Corner 4"/>
          <p:cNvSpPr/>
          <p:nvPr/>
        </p:nvSpPr>
        <p:spPr>
          <a:xfrm>
            <a:off x="12199782" y="0"/>
            <a:ext cx="2880000" cy="2880000"/>
          </a:xfrm>
          <a:prstGeom prst="foldedCorne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1600" b="1" dirty="0">
                <a:solidFill>
                  <a:schemeClr val="tx1"/>
                </a:solidFill>
              </a:rPr>
              <a:t>Blank slide</a:t>
            </a:r>
          </a:p>
          <a:p>
            <a:pPr marL="171450" indent="-171450">
              <a:spcAft>
                <a:spcPts val="300"/>
              </a:spcAft>
              <a:buFont typeface="Arial" panose="020B0604020202020204" pitchFamily="34" charset="0"/>
              <a:buChar char="•"/>
            </a:pPr>
            <a:r>
              <a:rPr lang="en-US" sz="1400" dirty="0">
                <a:solidFill>
                  <a:schemeClr val="tx1"/>
                </a:solidFill>
              </a:rPr>
              <a:t>Use this slide if you have a title with an image, chart or diagram that is not text.</a:t>
            </a:r>
            <a:endParaRPr lang="en-GB" sz="1400" dirty="0">
              <a:solidFill>
                <a:schemeClr val="tx1"/>
              </a:solidFill>
            </a:endParaRPr>
          </a:p>
        </p:txBody>
      </p:sp>
      <p:sp>
        <p:nvSpPr>
          <p:cNvPr id="4" name="Rectangle 3"/>
          <p:cNvSpPr/>
          <p:nvPr/>
        </p:nvSpPr>
        <p:spPr>
          <a:xfrm>
            <a:off x="2296693" y="2280082"/>
            <a:ext cx="7909580" cy="29045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a:p>
            <a:pPr algn="ctr"/>
            <a:endParaRPr lang="en-GB" sz="2800" b="1" dirty="0"/>
          </a:p>
          <a:p>
            <a:pPr algn="ctr"/>
            <a:endParaRPr lang="en-GB" sz="2800" b="1" dirty="0"/>
          </a:p>
          <a:p>
            <a:pPr algn="ctr"/>
            <a:r>
              <a:rPr lang="en-GB" sz="2800" b="1" dirty="0"/>
              <a:t>A lifetime gift is called a Potentially Exempt Transfer (PET)</a:t>
            </a:r>
          </a:p>
          <a:p>
            <a:pPr algn="ctr"/>
            <a:endParaRPr lang="en-GB" sz="2800" b="1" dirty="0"/>
          </a:p>
          <a:p>
            <a:pPr marL="457200" indent="-457200">
              <a:buFontTx/>
              <a:buChar char="-"/>
            </a:pPr>
            <a:endParaRPr lang="en-GB" sz="2400" dirty="0">
              <a:solidFill>
                <a:schemeClr val="bg1"/>
              </a:solidFill>
            </a:endParaRPr>
          </a:p>
          <a:p>
            <a:pPr marL="457200" indent="-457200">
              <a:buFontTx/>
              <a:buChar char="-"/>
            </a:pPr>
            <a:endParaRPr lang="en-GB" sz="2400" dirty="0">
              <a:solidFill>
                <a:schemeClr val="bg1"/>
              </a:solidFill>
            </a:endParaRPr>
          </a:p>
          <a:p>
            <a:pPr marL="457200" indent="-457200">
              <a:buFontTx/>
              <a:buChar char="-"/>
            </a:pPr>
            <a:endParaRPr lang="en-GB" sz="2400" dirty="0">
              <a:solidFill>
                <a:schemeClr val="bg1"/>
              </a:solidFill>
            </a:endParaRPr>
          </a:p>
          <a:p>
            <a:pPr marL="457200" indent="-457200">
              <a:buFontTx/>
              <a:buChar char="-"/>
            </a:pPr>
            <a:endParaRPr lang="en-GB" sz="2400" dirty="0">
              <a:solidFill>
                <a:schemeClr val="bg1"/>
              </a:solidFill>
            </a:endParaRPr>
          </a:p>
          <a:p>
            <a:pPr marL="457200" indent="-457200">
              <a:buFontTx/>
              <a:buChar char="-"/>
            </a:pPr>
            <a:endParaRPr lang="en-GB" sz="2400" dirty="0">
              <a:solidFill>
                <a:schemeClr val="bg1"/>
              </a:solidFill>
            </a:endParaRPr>
          </a:p>
          <a:p>
            <a:endParaRPr lang="en-GB" sz="2800" b="1" dirty="0">
              <a:solidFill>
                <a:schemeClr val="bg1"/>
              </a:solidFill>
            </a:endParaRPr>
          </a:p>
          <a:p>
            <a:pPr algn="ctr"/>
            <a:endParaRPr lang="en-GB" sz="2800" b="1" dirty="0"/>
          </a:p>
        </p:txBody>
      </p:sp>
      <p:cxnSp>
        <p:nvCxnSpPr>
          <p:cNvPr id="6" name="AutoShape 5"/>
          <p:cNvCxnSpPr>
            <a:cxnSpLocks noChangeShapeType="1"/>
          </p:cNvCxnSpPr>
          <p:nvPr/>
        </p:nvCxnSpPr>
        <p:spPr bwMode="auto">
          <a:xfrm>
            <a:off x="10255639" y="3542097"/>
            <a:ext cx="238125" cy="0"/>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grpSp>
        <p:nvGrpSpPr>
          <p:cNvPr id="10" name="Group 2"/>
          <p:cNvGrpSpPr>
            <a:grpSpLocks/>
          </p:cNvGrpSpPr>
          <p:nvPr/>
        </p:nvGrpSpPr>
        <p:grpSpPr bwMode="auto">
          <a:xfrm>
            <a:off x="4176367" y="3287146"/>
            <a:ext cx="238125" cy="604837"/>
            <a:chOff x="7380" y="2977"/>
            <a:chExt cx="375" cy="953"/>
          </a:xfrm>
        </p:grpSpPr>
        <p:sp>
          <p:nvSpPr>
            <p:cNvPr id="11" name="Oval 3"/>
            <p:cNvSpPr>
              <a:spLocks noChangeArrowheads="1"/>
            </p:cNvSpPr>
            <p:nvPr/>
          </p:nvSpPr>
          <p:spPr bwMode="auto">
            <a:xfrm>
              <a:off x="7380" y="2977"/>
              <a:ext cx="375" cy="308"/>
            </a:xfrm>
            <a:prstGeom prst="ellipse">
              <a:avLst/>
            </a:prstGeom>
            <a:solidFill>
              <a:srgbClr val="FFFFFF"/>
            </a:soli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GB">
                <a:solidFill>
                  <a:schemeClr val="bg1"/>
                </a:solidFill>
              </a:endParaRPr>
            </a:p>
          </p:txBody>
        </p:sp>
        <p:cxnSp>
          <p:nvCxnSpPr>
            <p:cNvPr id="12" name="AutoShape 4"/>
            <p:cNvCxnSpPr>
              <a:cxnSpLocks noChangeShapeType="1"/>
              <a:stCxn id="11" idx="4"/>
            </p:cNvCxnSpPr>
            <p:nvPr/>
          </p:nvCxnSpPr>
          <p:spPr bwMode="auto">
            <a:xfrm>
              <a:off x="7568" y="3285"/>
              <a:ext cx="1" cy="435"/>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cxnSp>
          <p:nvCxnSpPr>
            <p:cNvPr id="13" name="AutoShape 5"/>
            <p:cNvCxnSpPr>
              <a:cxnSpLocks noChangeShapeType="1"/>
            </p:cNvCxnSpPr>
            <p:nvPr/>
          </p:nvCxnSpPr>
          <p:spPr bwMode="auto">
            <a:xfrm>
              <a:off x="7380" y="3495"/>
              <a:ext cx="375" cy="0"/>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cxnSp>
          <p:nvCxnSpPr>
            <p:cNvPr id="14" name="AutoShape 6"/>
            <p:cNvCxnSpPr>
              <a:cxnSpLocks noChangeShapeType="1"/>
            </p:cNvCxnSpPr>
            <p:nvPr/>
          </p:nvCxnSpPr>
          <p:spPr bwMode="auto">
            <a:xfrm flipH="1">
              <a:off x="7380" y="3720"/>
              <a:ext cx="189" cy="210"/>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cxnSp>
          <p:nvCxnSpPr>
            <p:cNvPr id="15" name="AutoShape 7"/>
            <p:cNvCxnSpPr>
              <a:cxnSpLocks noChangeShapeType="1"/>
            </p:cNvCxnSpPr>
            <p:nvPr/>
          </p:nvCxnSpPr>
          <p:spPr bwMode="auto">
            <a:xfrm>
              <a:off x="7569" y="3720"/>
              <a:ext cx="186" cy="210"/>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grpSp>
      <p:grpSp>
        <p:nvGrpSpPr>
          <p:cNvPr id="16" name="Group 2"/>
          <p:cNvGrpSpPr>
            <a:grpSpLocks/>
          </p:cNvGrpSpPr>
          <p:nvPr/>
        </p:nvGrpSpPr>
        <p:grpSpPr bwMode="auto">
          <a:xfrm>
            <a:off x="7968209" y="3260808"/>
            <a:ext cx="238125" cy="604837"/>
            <a:chOff x="7380" y="2977"/>
            <a:chExt cx="375" cy="953"/>
          </a:xfrm>
        </p:grpSpPr>
        <p:sp>
          <p:nvSpPr>
            <p:cNvPr id="17" name="Oval 3"/>
            <p:cNvSpPr>
              <a:spLocks noChangeArrowheads="1"/>
            </p:cNvSpPr>
            <p:nvPr/>
          </p:nvSpPr>
          <p:spPr bwMode="auto">
            <a:xfrm>
              <a:off x="7380" y="2977"/>
              <a:ext cx="375" cy="308"/>
            </a:xfrm>
            <a:prstGeom prst="ellipse">
              <a:avLst/>
            </a:prstGeom>
            <a:solidFill>
              <a:srgbClr val="FFFFFF"/>
            </a:soli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GB">
                <a:solidFill>
                  <a:schemeClr val="bg1"/>
                </a:solidFill>
              </a:endParaRPr>
            </a:p>
          </p:txBody>
        </p:sp>
        <p:cxnSp>
          <p:nvCxnSpPr>
            <p:cNvPr id="18" name="AutoShape 4"/>
            <p:cNvCxnSpPr>
              <a:cxnSpLocks noChangeShapeType="1"/>
              <a:stCxn id="17" idx="4"/>
            </p:cNvCxnSpPr>
            <p:nvPr/>
          </p:nvCxnSpPr>
          <p:spPr bwMode="auto">
            <a:xfrm>
              <a:off x="7568" y="3285"/>
              <a:ext cx="1" cy="435"/>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cxnSp>
          <p:nvCxnSpPr>
            <p:cNvPr id="19" name="AutoShape 5"/>
            <p:cNvCxnSpPr>
              <a:cxnSpLocks noChangeShapeType="1"/>
            </p:cNvCxnSpPr>
            <p:nvPr/>
          </p:nvCxnSpPr>
          <p:spPr bwMode="auto">
            <a:xfrm>
              <a:off x="7380" y="3495"/>
              <a:ext cx="375" cy="0"/>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cxnSp>
          <p:nvCxnSpPr>
            <p:cNvPr id="20" name="AutoShape 6"/>
            <p:cNvCxnSpPr>
              <a:cxnSpLocks noChangeShapeType="1"/>
            </p:cNvCxnSpPr>
            <p:nvPr/>
          </p:nvCxnSpPr>
          <p:spPr bwMode="auto">
            <a:xfrm flipH="1">
              <a:off x="7380" y="3720"/>
              <a:ext cx="189" cy="210"/>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cxnSp>
          <p:nvCxnSpPr>
            <p:cNvPr id="21" name="AutoShape 7"/>
            <p:cNvCxnSpPr>
              <a:cxnSpLocks noChangeShapeType="1"/>
            </p:cNvCxnSpPr>
            <p:nvPr/>
          </p:nvCxnSpPr>
          <p:spPr bwMode="auto">
            <a:xfrm>
              <a:off x="7569" y="3720"/>
              <a:ext cx="186" cy="210"/>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grpSp>
      <p:cxnSp>
        <p:nvCxnSpPr>
          <p:cNvPr id="22" name="Straight Arrow Connector 21"/>
          <p:cNvCxnSpPr/>
          <p:nvPr/>
        </p:nvCxnSpPr>
        <p:spPr>
          <a:xfrm>
            <a:off x="4871865" y="3589564"/>
            <a:ext cx="2759239" cy="0"/>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172947" y="3931099"/>
            <a:ext cx="2244962" cy="646331"/>
          </a:xfrm>
          <a:prstGeom prst="rect">
            <a:avLst/>
          </a:prstGeom>
          <a:noFill/>
        </p:spPr>
        <p:txBody>
          <a:bodyPr wrap="square" rtlCol="0">
            <a:spAutoFit/>
          </a:bodyPr>
          <a:lstStyle/>
          <a:p>
            <a:r>
              <a:rPr lang="en-GB" dirty="0">
                <a:solidFill>
                  <a:schemeClr val="bg1"/>
                </a:solidFill>
              </a:rPr>
              <a:t>Donor – person making the gift</a:t>
            </a:r>
          </a:p>
        </p:txBody>
      </p:sp>
      <p:sp>
        <p:nvSpPr>
          <p:cNvPr id="25" name="TextBox 24"/>
          <p:cNvSpPr txBox="1"/>
          <p:nvPr/>
        </p:nvSpPr>
        <p:spPr>
          <a:xfrm>
            <a:off x="6981663" y="3865645"/>
            <a:ext cx="2119827" cy="646331"/>
          </a:xfrm>
          <a:prstGeom prst="rect">
            <a:avLst/>
          </a:prstGeom>
          <a:noFill/>
        </p:spPr>
        <p:txBody>
          <a:bodyPr wrap="square" rtlCol="0">
            <a:spAutoFit/>
          </a:bodyPr>
          <a:lstStyle/>
          <a:p>
            <a:r>
              <a:rPr lang="en-GB" dirty="0">
                <a:solidFill>
                  <a:schemeClr val="bg1"/>
                </a:solidFill>
              </a:rPr>
              <a:t>Donee – person receiving the gift</a:t>
            </a:r>
          </a:p>
        </p:txBody>
      </p:sp>
      <p:pic>
        <p:nvPicPr>
          <p:cNvPr id="23" name="Picture 22">
            <a:extLst>
              <a:ext uri="{FF2B5EF4-FFF2-40B4-BE49-F238E27FC236}">
                <a16:creationId xmlns:a16="http://schemas.microsoft.com/office/drawing/2014/main" id="{4664E687-2AC7-4682-9D8D-73F4F7C24F3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955645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Inheritance tax on lifetime gifts</a:t>
            </a:r>
          </a:p>
        </p:txBody>
      </p:sp>
      <p:sp>
        <p:nvSpPr>
          <p:cNvPr id="5" name="Folded Corner 4"/>
          <p:cNvSpPr/>
          <p:nvPr/>
        </p:nvSpPr>
        <p:spPr>
          <a:xfrm>
            <a:off x="12199782" y="0"/>
            <a:ext cx="2880000" cy="2880000"/>
          </a:xfrm>
          <a:prstGeom prst="foldedCorne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1600" b="1" dirty="0">
                <a:solidFill>
                  <a:schemeClr val="tx1"/>
                </a:solidFill>
              </a:rPr>
              <a:t>Blank slide</a:t>
            </a:r>
          </a:p>
          <a:p>
            <a:pPr marL="171450" indent="-171450">
              <a:spcAft>
                <a:spcPts val="300"/>
              </a:spcAft>
              <a:buFont typeface="Arial" panose="020B0604020202020204" pitchFamily="34" charset="0"/>
              <a:buChar char="•"/>
            </a:pPr>
            <a:r>
              <a:rPr lang="en-US" sz="1400" dirty="0">
                <a:solidFill>
                  <a:schemeClr val="tx1"/>
                </a:solidFill>
              </a:rPr>
              <a:t>Use this slide if you have a title with an image, chart or diagram that is not text.</a:t>
            </a:r>
            <a:endParaRPr lang="en-GB" sz="1400" dirty="0">
              <a:solidFill>
                <a:schemeClr val="tx1"/>
              </a:solidFill>
            </a:endParaRPr>
          </a:p>
        </p:txBody>
      </p:sp>
      <p:sp>
        <p:nvSpPr>
          <p:cNvPr id="4" name="Rectangle 3"/>
          <p:cNvSpPr/>
          <p:nvPr/>
        </p:nvSpPr>
        <p:spPr>
          <a:xfrm>
            <a:off x="2296693" y="2280082"/>
            <a:ext cx="7909580" cy="29045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a:p>
            <a:pPr algn="ctr"/>
            <a:endParaRPr lang="en-GB" sz="2800" b="1" dirty="0"/>
          </a:p>
          <a:p>
            <a:pPr algn="ctr"/>
            <a:endParaRPr lang="en-GB" sz="2800" b="1" dirty="0"/>
          </a:p>
          <a:p>
            <a:pPr algn="ctr"/>
            <a:r>
              <a:rPr lang="en-GB" sz="2800" b="1" dirty="0"/>
              <a:t>A lifetime gift is called a Potentially Exempt Transfer (PET)</a:t>
            </a:r>
          </a:p>
          <a:p>
            <a:pPr algn="ctr"/>
            <a:endParaRPr lang="en-GB" sz="2800" b="1" dirty="0"/>
          </a:p>
          <a:p>
            <a:pPr marL="457200" indent="-457200">
              <a:buFontTx/>
              <a:buChar char="-"/>
            </a:pPr>
            <a:endParaRPr lang="en-GB" sz="2400" dirty="0">
              <a:solidFill>
                <a:schemeClr val="bg1"/>
              </a:solidFill>
            </a:endParaRPr>
          </a:p>
          <a:p>
            <a:pPr marL="457200" indent="-457200">
              <a:buFontTx/>
              <a:buChar char="-"/>
            </a:pPr>
            <a:endParaRPr lang="en-GB" sz="2400" dirty="0">
              <a:solidFill>
                <a:schemeClr val="bg1"/>
              </a:solidFill>
            </a:endParaRPr>
          </a:p>
          <a:p>
            <a:pPr marL="457200" indent="-457200">
              <a:buFontTx/>
              <a:buChar char="-"/>
            </a:pPr>
            <a:endParaRPr lang="en-GB" sz="2400" dirty="0">
              <a:solidFill>
                <a:schemeClr val="bg1"/>
              </a:solidFill>
            </a:endParaRPr>
          </a:p>
          <a:p>
            <a:pPr marL="457200" indent="-457200">
              <a:buFontTx/>
              <a:buChar char="-"/>
            </a:pPr>
            <a:endParaRPr lang="en-GB" sz="2400" dirty="0">
              <a:solidFill>
                <a:schemeClr val="bg1"/>
              </a:solidFill>
            </a:endParaRPr>
          </a:p>
          <a:p>
            <a:pPr marL="457200" indent="-457200">
              <a:buFontTx/>
              <a:buChar char="-"/>
            </a:pPr>
            <a:endParaRPr lang="en-GB" sz="2400" dirty="0">
              <a:solidFill>
                <a:schemeClr val="bg1"/>
              </a:solidFill>
            </a:endParaRPr>
          </a:p>
          <a:p>
            <a:endParaRPr lang="en-GB" sz="2800" b="1" dirty="0">
              <a:solidFill>
                <a:schemeClr val="bg1"/>
              </a:solidFill>
            </a:endParaRPr>
          </a:p>
          <a:p>
            <a:pPr algn="ctr"/>
            <a:endParaRPr lang="en-GB" sz="2800" b="1" dirty="0"/>
          </a:p>
        </p:txBody>
      </p:sp>
      <p:cxnSp>
        <p:nvCxnSpPr>
          <p:cNvPr id="6" name="AutoShape 5"/>
          <p:cNvCxnSpPr>
            <a:cxnSpLocks noChangeShapeType="1"/>
          </p:cNvCxnSpPr>
          <p:nvPr/>
        </p:nvCxnSpPr>
        <p:spPr bwMode="auto">
          <a:xfrm>
            <a:off x="10255639" y="3542097"/>
            <a:ext cx="238125" cy="0"/>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grpSp>
        <p:nvGrpSpPr>
          <p:cNvPr id="10" name="Group 2"/>
          <p:cNvGrpSpPr>
            <a:grpSpLocks/>
          </p:cNvGrpSpPr>
          <p:nvPr/>
        </p:nvGrpSpPr>
        <p:grpSpPr bwMode="auto">
          <a:xfrm>
            <a:off x="4176367" y="3287146"/>
            <a:ext cx="238125" cy="604837"/>
            <a:chOff x="7380" y="2977"/>
            <a:chExt cx="375" cy="953"/>
          </a:xfrm>
        </p:grpSpPr>
        <p:sp>
          <p:nvSpPr>
            <p:cNvPr id="11" name="Oval 3"/>
            <p:cNvSpPr>
              <a:spLocks noChangeArrowheads="1"/>
            </p:cNvSpPr>
            <p:nvPr/>
          </p:nvSpPr>
          <p:spPr bwMode="auto">
            <a:xfrm>
              <a:off x="7380" y="2977"/>
              <a:ext cx="375" cy="308"/>
            </a:xfrm>
            <a:prstGeom prst="ellipse">
              <a:avLst/>
            </a:prstGeom>
            <a:solidFill>
              <a:srgbClr val="FFFFFF"/>
            </a:soli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GB">
                <a:solidFill>
                  <a:schemeClr val="bg1"/>
                </a:solidFill>
              </a:endParaRPr>
            </a:p>
          </p:txBody>
        </p:sp>
        <p:cxnSp>
          <p:nvCxnSpPr>
            <p:cNvPr id="12" name="AutoShape 4"/>
            <p:cNvCxnSpPr>
              <a:cxnSpLocks noChangeShapeType="1"/>
              <a:stCxn id="11" idx="4"/>
            </p:cNvCxnSpPr>
            <p:nvPr/>
          </p:nvCxnSpPr>
          <p:spPr bwMode="auto">
            <a:xfrm>
              <a:off x="7568" y="3285"/>
              <a:ext cx="1" cy="435"/>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cxnSp>
          <p:nvCxnSpPr>
            <p:cNvPr id="13" name="AutoShape 5"/>
            <p:cNvCxnSpPr>
              <a:cxnSpLocks noChangeShapeType="1"/>
            </p:cNvCxnSpPr>
            <p:nvPr/>
          </p:nvCxnSpPr>
          <p:spPr bwMode="auto">
            <a:xfrm>
              <a:off x="7380" y="3495"/>
              <a:ext cx="375" cy="0"/>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cxnSp>
          <p:nvCxnSpPr>
            <p:cNvPr id="14" name="AutoShape 6"/>
            <p:cNvCxnSpPr>
              <a:cxnSpLocks noChangeShapeType="1"/>
            </p:cNvCxnSpPr>
            <p:nvPr/>
          </p:nvCxnSpPr>
          <p:spPr bwMode="auto">
            <a:xfrm flipH="1">
              <a:off x="7380" y="3720"/>
              <a:ext cx="189" cy="210"/>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cxnSp>
          <p:nvCxnSpPr>
            <p:cNvPr id="15" name="AutoShape 7"/>
            <p:cNvCxnSpPr>
              <a:cxnSpLocks noChangeShapeType="1"/>
            </p:cNvCxnSpPr>
            <p:nvPr/>
          </p:nvCxnSpPr>
          <p:spPr bwMode="auto">
            <a:xfrm>
              <a:off x="7569" y="3720"/>
              <a:ext cx="186" cy="210"/>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grpSp>
      <p:grpSp>
        <p:nvGrpSpPr>
          <p:cNvPr id="16" name="Group 2"/>
          <p:cNvGrpSpPr>
            <a:grpSpLocks/>
          </p:cNvGrpSpPr>
          <p:nvPr/>
        </p:nvGrpSpPr>
        <p:grpSpPr bwMode="auto">
          <a:xfrm>
            <a:off x="7968209" y="3260808"/>
            <a:ext cx="238125" cy="604837"/>
            <a:chOff x="7380" y="2977"/>
            <a:chExt cx="375" cy="953"/>
          </a:xfrm>
        </p:grpSpPr>
        <p:sp>
          <p:nvSpPr>
            <p:cNvPr id="17" name="Oval 3"/>
            <p:cNvSpPr>
              <a:spLocks noChangeArrowheads="1"/>
            </p:cNvSpPr>
            <p:nvPr/>
          </p:nvSpPr>
          <p:spPr bwMode="auto">
            <a:xfrm>
              <a:off x="7380" y="2977"/>
              <a:ext cx="375" cy="308"/>
            </a:xfrm>
            <a:prstGeom prst="ellipse">
              <a:avLst/>
            </a:prstGeom>
            <a:solidFill>
              <a:srgbClr val="FFFFFF"/>
            </a:soli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GB">
                <a:solidFill>
                  <a:schemeClr val="bg1"/>
                </a:solidFill>
              </a:endParaRPr>
            </a:p>
          </p:txBody>
        </p:sp>
        <p:cxnSp>
          <p:nvCxnSpPr>
            <p:cNvPr id="18" name="AutoShape 4"/>
            <p:cNvCxnSpPr>
              <a:cxnSpLocks noChangeShapeType="1"/>
              <a:stCxn id="17" idx="4"/>
            </p:cNvCxnSpPr>
            <p:nvPr/>
          </p:nvCxnSpPr>
          <p:spPr bwMode="auto">
            <a:xfrm>
              <a:off x="7568" y="3285"/>
              <a:ext cx="1" cy="435"/>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cxnSp>
          <p:nvCxnSpPr>
            <p:cNvPr id="19" name="AutoShape 5"/>
            <p:cNvCxnSpPr>
              <a:cxnSpLocks noChangeShapeType="1"/>
            </p:cNvCxnSpPr>
            <p:nvPr/>
          </p:nvCxnSpPr>
          <p:spPr bwMode="auto">
            <a:xfrm>
              <a:off x="7380" y="3495"/>
              <a:ext cx="375" cy="0"/>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cxnSp>
          <p:nvCxnSpPr>
            <p:cNvPr id="20" name="AutoShape 6"/>
            <p:cNvCxnSpPr>
              <a:cxnSpLocks noChangeShapeType="1"/>
            </p:cNvCxnSpPr>
            <p:nvPr/>
          </p:nvCxnSpPr>
          <p:spPr bwMode="auto">
            <a:xfrm flipH="1">
              <a:off x="7380" y="3720"/>
              <a:ext cx="189" cy="210"/>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cxnSp>
          <p:nvCxnSpPr>
            <p:cNvPr id="21" name="AutoShape 7"/>
            <p:cNvCxnSpPr>
              <a:cxnSpLocks noChangeShapeType="1"/>
            </p:cNvCxnSpPr>
            <p:nvPr/>
          </p:nvCxnSpPr>
          <p:spPr bwMode="auto">
            <a:xfrm>
              <a:off x="7569" y="3720"/>
              <a:ext cx="186" cy="210"/>
            </a:xfrm>
            <a:prstGeom prst="straightConnector1">
              <a:avLst/>
            </a:prstGeom>
            <a:noFill/>
            <a:ln w="9525">
              <a:solidFill>
                <a:schemeClr val="bg1"/>
              </a:solidFill>
              <a:round/>
              <a:headEnd/>
              <a:tailEnd/>
            </a:ln>
            <a:extLst>
              <a:ext uri="{909E8E84-426E-40DD-AFC4-6F175D3DCCD1}">
                <a14:hiddenFill xmlns:a14="http://schemas.microsoft.com/office/drawing/2010/main">
                  <a:noFill/>
                </a14:hiddenFill>
              </a:ext>
            </a:extLst>
          </p:spPr>
        </p:cxnSp>
      </p:grpSp>
      <p:cxnSp>
        <p:nvCxnSpPr>
          <p:cNvPr id="22" name="Straight Arrow Connector 21"/>
          <p:cNvCxnSpPr/>
          <p:nvPr/>
        </p:nvCxnSpPr>
        <p:spPr>
          <a:xfrm>
            <a:off x="4871865" y="3589564"/>
            <a:ext cx="2759239" cy="0"/>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172947" y="3931099"/>
            <a:ext cx="2244962" cy="646331"/>
          </a:xfrm>
          <a:prstGeom prst="rect">
            <a:avLst/>
          </a:prstGeom>
          <a:noFill/>
        </p:spPr>
        <p:txBody>
          <a:bodyPr wrap="square" rtlCol="0">
            <a:spAutoFit/>
          </a:bodyPr>
          <a:lstStyle/>
          <a:p>
            <a:r>
              <a:rPr lang="en-GB" dirty="0">
                <a:solidFill>
                  <a:schemeClr val="bg1"/>
                </a:solidFill>
              </a:rPr>
              <a:t>Donor – person making the gift</a:t>
            </a:r>
          </a:p>
        </p:txBody>
      </p:sp>
      <p:sp>
        <p:nvSpPr>
          <p:cNvPr id="25" name="TextBox 24"/>
          <p:cNvSpPr txBox="1"/>
          <p:nvPr/>
        </p:nvSpPr>
        <p:spPr>
          <a:xfrm>
            <a:off x="6981663" y="3865645"/>
            <a:ext cx="2119827" cy="646331"/>
          </a:xfrm>
          <a:prstGeom prst="rect">
            <a:avLst/>
          </a:prstGeom>
          <a:noFill/>
        </p:spPr>
        <p:txBody>
          <a:bodyPr wrap="square" rtlCol="0">
            <a:spAutoFit/>
          </a:bodyPr>
          <a:lstStyle/>
          <a:p>
            <a:r>
              <a:rPr lang="en-GB" dirty="0">
                <a:solidFill>
                  <a:schemeClr val="bg1"/>
                </a:solidFill>
              </a:rPr>
              <a:t>Donee – person receiving the gift</a:t>
            </a:r>
          </a:p>
        </p:txBody>
      </p:sp>
      <p:sp>
        <p:nvSpPr>
          <p:cNvPr id="23" name="Oval 22"/>
          <p:cNvSpPr/>
          <p:nvPr/>
        </p:nvSpPr>
        <p:spPr>
          <a:xfrm>
            <a:off x="8375416" y="2954987"/>
            <a:ext cx="1822859" cy="1174220"/>
          </a:xfrm>
          <a:prstGeom prst="ellipse">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Example of a donee is a son or daughter </a:t>
            </a:r>
          </a:p>
        </p:txBody>
      </p:sp>
      <p:pic>
        <p:nvPicPr>
          <p:cNvPr id="26" name="Picture 25">
            <a:extLst>
              <a:ext uri="{FF2B5EF4-FFF2-40B4-BE49-F238E27FC236}">
                <a16:creationId xmlns:a16="http://schemas.microsoft.com/office/drawing/2014/main" id="{FA3130EA-C409-4C4D-8CD3-80C32655D65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93299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Example 3</a:t>
            </a:r>
          </a:p>
        </p:txBody>
      </p:sp>
      <p:sp>
        <p:nvSpPr>
          <p:cNvPr id="2" name="Content Placeholder 1"/>
          <p:cNvSpPr>
            <a:spLocks noGrp="1"/>
          </p:cNvSpPr>
          <p:nvPr>
            <p:ph type="body" sz="quarter" idx="13"/>
          </p:nvPr>
        </p:nvSpPr>
        <p:spPr>
          <a:xfrm>
            <a:off x="1936992" y="1916832"/>
            <a:ext cx="8426208" cy="7848302"/>
          </a:xfrm>
        </p:spPr>
        <p:txBody>
          <a:bodyPr/>
          <a:lstStyle/>
          <a:p>
            <a:pPr lvl="2"/>
            <a:r>
              <a:rPr lang="en-GB" sz="2000" dirty="0"/>
              <a:t>On 30 June 2016, Tom gave his son £200,000. </a:t>
            </a:r>
          </a:p>
          <a:p>
            <a:pPr marL="0" lvl="2" indent="0">
              <a:buNone/>
            </a:pPr>
            <a:endParaRPr lang="en-GB" sz="2000" dirty="0"/>
          </a:p>
          <a:p>
            <a:pPr marL="342900" lvl="2" indent="-342900">
              <a:buAutoNum type="alphaLcParenBoth"/>
            </a:pPr>
            <a:r>
              <a:rPr lang="en-GB" sz="2000" b="1" dirty="0"/>
              <a:t>How much IHT will be paid when Tom gives the cash to his son?</a:t>
            </a:r>
          </a:p>
          <a:p>
            <a:pPr marL="0" lvl="2" indent="0">
              <a:buNone/>
            </a:pPr>
            <a:endParaRPr lang="en-GB" sz="2000" b="1" dirty="0"/>
          </a:p>
          <a:p>
            <a:pPr marL="342900" lvl="2" indent="-342900">
              <a:buAutoNum type="alphaLcParenBoth"/>
            </a:pPr>
            <a:r>
              <a:rPr lang="en-GB" sz="2000" b="1" dirty="0"/>
              <a:t>What type of gift is this for IHT and what is the value after deducting relevant exemptions?</a:t>
            </a:r>
          </a:p>
          <a:p>
            <a:pPr marL="0" lvl="2" indent="0">
              <a:buNone/>
            </a:pPr>
            <a:endParaRPr lang="en-GB" sz="2000" b="1" dirty="0"/>
          </a:p>
          <a:p>
            <a:pPr marL="342900" lvl="2" indent="-342900">
              <a:buAutoNum type="alphaLcParenBoth"/>
            </a:pPr>
            <a:r>
              <a:rPr lang="en-GB" sz="2000" b="1" dirty="0"/>
              <a:t>What nil rate band is left to use in the death estate if Tom dies on 1 December 2018?</a:t>
            </a:r>
          </a:p>
          <a:p>
            <a:pPr marL="342900" lvl="2" indent="-342900">
              <a:buAutoNum type="alphaLcParenBoth"/>
            </a:pPr>
            <a:endParaRPr lang="en-GB" b="1" dirty="0"/>
          </a:p>
          <a:p>
            <a:pPr marL="342900" lvl="2" indent="-342900">
              <a:buAutoNum type="alphaLcParenBoth"/>
            </a:pPr>
            <a:r>
              <a:rPr lang="en-GB" b="1" dirty="0">
                <a:solidFill>
                  <a:schemeClr val="bg1"/>
                </a:solidFill>
              </a:rPr>
              <a:t>What type of gift is this for IHT and what is the value after deducting relevant lifetime exemptions.</a:t>
            </a:r>
          </a:p>
          <a:p>
            <a:pPr marL="0" lvl="2" indent="0">
              <a:buNone/>
            </a:pPr>
            <a:endParaRPr lang="en-GB" b="1" dirty="0"/>
          </a:p>
          <a:p>
            <a:pPr marL="0" lvl="2" indent="0">
              <a:buNone/>
            </a:pPr>
            <a:r>
              <a:rPr lang="en-GB" b="1" dirty="0">
                <a:solidFill>
                  <a:schemeClr val="bg1"/>
                </a:solidFill>
              </a:rPr>
              <a:t>The inheritance tax is paid by the executor, IHT only arises if the value of the chargeable estate exceeds the nil rate band at the time of the donors death. The nil rate band in 2016/17 is £325,000 and the death estate is £500,000.</a:t>
            </a:r>
          </a:p>
          <a:p>
            <a:pPr marL="0" lvl="2" indent="0">
              <a:buNone/>
            </a:pPr>
            <a:r>
              <a:rPr lang="en-GB" b="1" dirty="0">
                <a:solidFill>
                  <a:schemeClr val="bg1"/>
                </a:solidFill>
              </a:rPr>
              <a:t>IHT payable by the executor/ personal representative.</a:t>
            </a:r>
          </a:p>
          <a:p>
            <a:pPr marL="0" lvl="2" indent="0">
              <a:buNone/>
            </a:pPr>
            <a:r>
              <a:rPr lang="en-GB" b="1" dirty="0">
                <a:solidFill>
                  <a:schemeClr val="bg1"/>
                </a:solidFill>
              </a:rPr>
              <a:t>£70,000 (500,000 – 325,000) x 40% </a:t>
            </a:r>
          </a:p>
          <a:p>
            <a:pPr marL="0" lvl="2" indent="0">
              <a:buNone/>
            </a:pPr>
            <a:endParaRPr lang="en-GB" dirty="0">
              <a:solidFill>
                <a:schemeClr val="bg1"/>
              </a:solidFill>
            </a:endParaRPr>
          </a:p>
          <a:p>
            <a:pPr lvl="2"/>
            <a:r>
              <a:rPr lang="en-GB" dirty="0">
                <a:solidFill>
                  <a:schemeClr val="bg1"/>
                </a:solidFill>
              </a:rPr>
              <a:t>There are IHT implications on certain gifts made during a person’s lifetime, these are called lifetime transfers.</a:t>
            </a:r>
          </a:p>
          <a:p>
            <a:pPr lvl="2"/>
            <a:endParaRPr lang="en-GB" dirty="0">
              <a:solidFill>
                <a:schemeClr val="bg1"/>
              </a:solidFill>
            </a:endParaRPr>
          </a:p>
          <a:p>
            <a:pPr lvl="2"/>
            <a:r>
              <a:rPr lang="en-GB" dirty="0">
                <a:solidFill>
                  <a:schemeClr val="bg1"/>
                </a:solidFill>
              </a:rPr>
              <a:t>Lifetime gifts to a son, daughter, nephew, niece, grandson or grand-daughter are called potentially exempt transfers or PETs. </a:t>
            </a:r>
          </a:p>
        </p:txBody>
      </p:sp>
      <p:pic>
        <p:nvPicPr>
          <p:cNvPr id="4" name="Picture 3">
            <a:extLst>
              <a:ext uri="{FF2B5EF4-FFF2-40B4-BE49-F238E27FC236}">
                <a16:creationId xmlns:a16="http://schemas.microsoft.com/office/drawing/2014/main" id="{C24D5C6B-AF4E-4331-9F05-F230401AE2A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1903964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Answer 3</a:t>
            </a:r>
          </a:p>
        </p:txBody>
      </p:sp>
      <p:sp>
        <p:nvSpPr>
          <p:cNvPr id="2" name="Content Placeholder 1"/>
          <p:cNvSpPr>
            <a:spLocks noGrp="1"/>
          </p:cNvSpPr>
          <p:nvPr>
            <p:ph type="body" sz="quarter" idx="13"/>
          </p:nvPr>
        </p:nvSpPr>
        <p:spPr>
          <a:xfrm>
            <a:off x="1936992" y="1916832"/>
            <a:ext cx="8426208" cy="5490734"/>
          </a:xfrm>
        </p:spPr>
        <p:txBody>
          <a:bodyPr/>
          <a:lstStyle/>
          <a:p>
            <a:pPr lvl="2"/>
            <a:r>
              <a:rPr lang="en-GB" sz="2000" dirty="0"/>
              <a:t>On 30 June 2016, Tom gave his son £200,000. </a:t>
            </a:r>
          </a:p>
          <a:p>
            <a:pPr lvl="2"/>
            <a:endParaRPr lang="en-GB" sz="2000" dirty="0"/>
          </a:p>
          <a:p>
            <a:pPr marL="342900" lvl="2" indent="-342900">
              <a:buAutoNum type="alphaLcParenBoth"/>
            </a:pPr>
            <a:r>
              <a:rPr lang="en-GB" sz="2000" b="1" dirty="0"/>
              <a:t>How much IHT will be paid when Tom gives the cash to his son?</a:t>
            </a:r>
          </a:p>
          <a:p>
            <a:pPr marL="342900" lvl="2" indent="-342900">
              <a:buAutoNum type="alphaLcParenBoth"/>
            </a:pPr>
            <a:r>
              <a:rPr lang="en-GB" sz="2000" b="1" dirty="0">
                <a:solidFill>
                  <a:schemeClr val="bg1"/>
                </a:solidFill>
              </a:rPr>
              <a:t>What type of gift is this for IHT and what is the value after deducting </a:t>
            </a:r>
            <a:r>
              <a:rPr lang="en-GB" b="1" dirty="0">
                <a:solidFill>
                  <a:schemeClr val="bg1"/>
                </a:solidFill>
              </a:rPr>
              <a:t>relevant lifetime exemptions.</a:t>
            </a:r>
          </a:p>
          <a:p>
            <a:pPr marL="0" lvl="2" indent="0">
              <a:buNone/>
            </a:pPr>
            <a:endParaRPr lang="en-GB" b="1" dirty="0"/>
          </a:p>
          <a:p>
            <a:pPr marL="0" lvl="2" indent="0">
              <a:buNone/>
            </a:pPr>
            <a:r>
              <a:rPr lang="en-GB" b="1" dirty="0">
                <a:solidFill>
                  <a:schemeClr val="bg1"/>
                </a:solidFill>
              </a:rPr>
              <a:t>The inheritance tax is paid by the executor, IHT only arises if the value of the chargeable estate exceeds the nil rate band at the time of the donors death. The nil rate band in 2016/17 is £325,000 and the death estate is £500,000.</a:t>
            </a:r>
          </a:p>
          <a:p>
            <a:pPr marL="0" lvl="2" indent="0">
              <a:buNone/>
            </a:pPr>
            <a:r>
              <a:rPr lang="en-GB" b="1" dirty="0">
                <a:solidFill>
                  <a:schemeClr val="bg1"/>
                </a:solidFill>
              </a:rPr>
              <a:t>IHT payable by the executor/ personal representative.</a:t>
            </a:r>
          </a:p>
          <a:p>
            <a:pPr marL="0" lvl="2" indent="0">
              <a:buNone/>
            </a:pPr>
            <a:r>
              <a:rPr lang="en-GB" b="1" dirty="0">
                <a:solidFill>
                  <a:schemeClr val="bg1"/>
                </a:solidFill>
              </a:rPr>
              <a:t>£70,000 (500,000 – 325,000) x 40% </a:t>
            </a:r>
          </a:p>
          <a:p>
            <a:pPr marL="0" lvl="2" indent="0">
              <a:buNone/>
            </a:pPr>
            <a:endParaRPr lang="en-GB" dirty="0">
              <a:solidFill>
                <a:schemeClr val="bg1"/>
              </a:solidFill>
            </a:endParaRPr>
          </a:p>
          <a:p>
            <a:pPr lvl="2"/>
            <a:r>
              <a:rPr lang="en-GB" dirty="0">
                <a:solidFill>
                  <a:schemeClr val="bg1"/>
                </a:solidFill>
              </a:rPr>
              <a:t>There are IHT implications on certain gifts made during a person’s lifetime, these are called lifetime transfers.</a:t>
            </a:r>
          </a:p>
          <a:p>
            <a:pPr lvl="2"/>
            <a:endParaRPr lang="en-GB" dirty="0">
              <a:solidFill>
                <a:schemeClr val="bg1"/>
              </a:solidFill>
            </a:endParaRPr>
          </a:p>
          <a:p>
            <a:pPr lvl="2"/>
            <a:r>
              <a:rPr lang="en-GB" dirty="0">
                <a:solidFill>
                  <a:schemeClr val="bg1"/>
                </a:solidFill>
              </a:rPr>
              <a:t>Lifetime gifts to a son, daughter, nephew, niece, grandson or grand-daughter are called potentially exempt transfers or PETs. </a:t>
            </a:r>
          </a:p>
        </p:txBody>
      </p:sp>
      <p:sp>
        <p:nvSpPr>
          <p:cNvPr id="4" name="Oval 3"/>
          <p:cNvSpPr/>
          <p:nvPr/>
        </p:nvSpPr>
        <p:spPr>
          <a:xfrm>
            <a:off x="2351584" y="3521552"/>
            <a:ext cx="3240360" cy="2592288"/>
          </a:xfrm>
          <a:prstGeom prst="ellipse">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No IHT is paid at the time of making this gift as it is called a PET</a:t>
            </a:r>
          </a:p>
        </p:txBody>
      </p:sp>
      <p:pic>
        <p:nvPicPr>
          <p:cNvPr id="5" name="Picture 4">
            <a:extLst>
              <a:ext uri="{FF2B5EF4-FFF2-40B4-BE49-F238E27FC236}">
                <a16:creationId xmlns:a16="http://schemas.microsoft.com/office/drawing/2014/main" id="{46F6638C-0543-4214-8652-588F3273F76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1173446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Answer 3</a:t>
            </a:r>
          </a:p>
        </p:txBody>
      </p:sp>
      <p:sp>
        <p:nvSpPr>
          <p:cNvPr id="2" name="Content Placeholder 1"/>
          <p:cNvSpPr>
            <a:spLocks noGrp="1"/>
          </p:cNvSpPr>
          <p:nvPr>
            <p:ph type="body" sz="quarter" idx="13"/>
          </p:nvPr>
        </p:nvSpPr>
        <p:spPr>
          <a:xfrm>
            <a:off x="1936992" y="1916832"/>
            <a:ext cx="8426208" cy="5318379"/>
          </a:xfrm>
        </p:spPr>
        <p:txBody>
          <a:bodyPr/>
          <a:lstStyle/>
          <a:p>
            <a:pPr lvl="2"/>
            <a:r>
              <a:rPr lang="en-GB" dirty="0"/>
              <a:t>On 30 June 2016, Tom gave his son £200,000. </a:t>
            </a:r>
          </a:p>
          <a:p>
            <a:pPr lvl="2"/>
            <a:endParaRPr lang="en-GB" dirty="0"/>
          </a:p>
          <a:p>
            <a:pPr marL="342900" lvl="2" indent="-342900">
              <a:buAutoNum type="alphaLcParenBoth"/>
            </a:pPr>
            <a:r>
              <a:rPr lang="en-GB" b="1" dirty="0"/>
              <a:t>How much IHT will be paid when Tom gives the cash to his son?</a:t>
            </a:r>
          </a:p>
          <a:p>
            <a:pPr marL="342900" lvl="2" indent="-342900">
              <a:buAutoNum type="alphaLcParenBoth"/>
            </a:pPr>
            <a:r>
              <a:rPr lang="en-GB" b="1" dirty="0">
                <a:solidFill>
                  <a:schemeClr val="bg1"/>
                </a:solidFill>
              </a:rPr>
              <a:t>What type of gift is this for IHT and what is the value after deducting relevant lifetime exemptions.</a:t>
            </a:r>
          </a:p>
          <a:p>
            <a:pPr marL="0" lvl="2" indent="0">
              <a:buNone/>
            </a:pPr>
            <a:endParaRPr lang="en-GB" b="1" dirty="0"/>
          </a:p>
          <a:p>
            <a:pPr marL="0" lvl="2" indent="0">
              <a:buNone/>
            </a:pPr>
            <a:r>
              <a:rPr lang="en-GB" b="1" dirty="0">
                <a:solidFill>
                  <a:schemeClr val="bg1"/>
                </a:solidFill>
              </a:rPr>
              <a:t>The inheritance tax is paid by the executor, IHT only arises if the value of the chargeable estate exceeds the nil rate band at the time of the donors death. The nil rate band in 2016/17 is £325,000 and the death estate is £500,000.</a:t>
            </a:r>
          </a:p>
          <a:p>
            <a:pPr marL="0" lvl="2" indent="0">
              <a:buNone/>
            </a:pPr>
            <a:r>
              <a:rPr lang="en-GB" b="1" dirty="0">
                <a:solidFill>
                  <a:schemeClr val="bg1"/>
                </a:solidFill>
              </a:rPr>
              <a:t>IHT payable by the executor/ personal representative.</a:t>
            </a:r>
          </a:p>
          <a:p>
            <a:pPr marL="0" lvl="2" indent="0">
              <a:buNone/>
            </a:pPr>
            <a:r>
              <a:rPr lang="en-GB" b="1" dirty="0">
                <a:solidFill>
                  <a:schemeClr val="bg1"/>
                </a:solidFill>
              </a:rPr>
              <a:t>£70,000 (500,000 – 325,000) x 40% </a:t>
            </a:r>
          </a:p>
          <a:p>
            <a:pPr marL="0" lvl="2" indent="0">
              <a:buNone/>
            </a:pPr>
            <a:endParaRPr lang="en-GB" dirty="0">
              <a:solidFill>
                <a:schemeClr val="bg1"/>
              </a:solidFill>
            </a:endParaRPr>
          </a:p>
          <a:p>
            <a:pPr lvl="2"/>
            <a:r>
              <a:rPr lang="en-GB" dirty="0">
                <a:solidFill>
                  <a:schemeClr val="bg1"/>
                </a:solidFill>
              </a:rPr>
              <a:t>There are IHT implications on certain gifts made during a person’s lifetime, these are called lifetime transfers.</a:t>
            </a:r>
          </a:p>
          <a:p>
            <a:pPr lvl="2"/>
            <a:endParaRPr lang="en-GB" dirty="0">
              <a:solidFill>
                <a:schemeClr val="bg1"/>
              </a:solidFill>
            </a:endParaRPr>
          </a:p>
          <a:p>
            <a:pPr lvl="2"/>
            <a:r>
              <a:rPr lang="en-GB" dirty="0">
                <a:solidFill>
                  <a:schemeClr val="bg1"/>
                </a:solidFill>
              </a:rPr>
              <a:t>Lifetime gifts to a son, daughter, nephew, niece, grandson or grand-daughter are called potentially exempt transfers or PETs. </a:t>
            </a:r>
          </a:p>
        </p:txBody>
      </p:sp>
      <p:sp>
        <p:nvSpPr>
          <p:cNvPr id="4" name="Oval 3"/>
          <p:cNvSpPr/>
          <p:nvPr/>
        </p:nvSpPr>
        <p:spPr>
          <a:xfrm>
            <a:off x="2351584" y="3521552"/>
            <a:ext cx="3240360" cy="2592288"/>
          </a:xfrm>
          <a:prstGeom prst="ellipse">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No IHT is paid at the time of making this gift as it is called a PET</a:t>
            </a:r>
          </a:p>
        </p:txBody>
      </p:sp>
      <p:sp>
        <p:nvSpPr>
          <p:cNvPr id="6" name="Rectangle 5"/>
          <p:cNvSpPr/>
          <p:nvPr/>
        </p:nvSpPr>
        <p:spPr>
          <a:xfrm>
            <a:off x="9289550" y="2420888"/>
            <a:ext cx="1006196" cy="492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t>£NIL</a:t>
            </a:r>
          </a:p>
        </p:txBody>
      </p:sp>
      <p:pic>
        <p:nvPicPr>
          <p:cNvPr id="7" name="Picture 6">
            <a:extLst>
              <a:ext uri="{FF2B5EF4-FFF2-40B4-BE49-F238E27FC236}">
                <a16:creationId xmlns:a16="http://schemas.microsoft.com/office/drawing/2014/main" id="{769A35AA-058B-419C-A8D4-EED205AF054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1273261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Answer 3</a:t>
            </a:r>
          </a:p>
        </p:txBody>
      </p:sp>
      <p:sp>
        <p:nvSpPr>
          <p:cNvPr id="2" name="Content Placeholder 1"/>
          <p:cNvSpPr>
            <a:spLocks noGrp="1"/>
          </p:cNvSpPr>
          <p:nvPr>
            <p:ph type="body" sz="quarter" idx="13"/>
          </p:nvPr>
        </p:nvSpPr>
        <p:spPr>
          <a:xfrm>
            <a:off x="1936992" y="1916832"/>
            <a:ext cx="8426208" cy="4985980"/>
          </a:xfrm>
        </p:spPr>
        <p:txBody>
          <a:bodyPr/>
          <a:lstStyle/>
          <a:p>
            <a:pPr lvl="2"/>
            <a:r>
              <a:rPr lang="en-GB" dirty="0"/>
              <a:t>On 30 June 2016, Tom gave his son £200,000. </a:t>
            </a:r>
          </a:p>
          <a:p>
            <a:pPr marL="342900" lvl="2" indent="-342900">
              <a:buAutoNum type="alphaLcParenBoth"/>
            </a:pPr>
            <a:r>
              <a:rPr lang="en-GB" b="1" dirty="0">
                <a:solidFill>
                  <a:schemeClr val="bg1"/>
                </a:solidFill>
              </a:rPr>
              <a:t>How much IHT will be paid when Tom gives the cash to his son?</a:t>
            </a:r>
          </a:p>
          <a:p>
            <a:pPr marL="342900" lvl="2" indent="-342900">
              <a:buAutoNum type="alphaLcParenBoth"/>
            </a:pPr>
            <a:r>
              <a:rPr lang="en-GB" b="1" dirty="0"/>
              <a:t>What type of gift is this for IHT and what is the value after deducting relevant lifetime exemptions.</a:t>
            </a:r>
          </a:p>
          <a:p>
            <a:pPr marL="0" lvl="2" indent="0">
              <a:buNone/>
            </a:pPr>
            <a:endParaRPr lang="en-GB" b="1" dirty="0"/>
          </a:p>
          <a:p>
            <a:pPr marL="0" lvl="2" indent="0">
              <a:buNone/>
            </a:pPr>
            <a:r>
              <a:rPr lang="en-GB" b="1" dirty="0">
                <a:solidFill>
                  <a:schemeClr val="bg1"/>
                </a:solidFill>
              </a:rPr>
              <a:t>The inheritance tax is paid by the executor, IHT only arises if the value of the chargeable estate exceeds the nil rate band at the time of the donors death. The nil rate band in 2016/17 is £325,000 and the death estate is £500,000.</a:t>
            </a:r>
          </a:p>
          <a:p>
            <a:pPr marL="0" lvl="2" indent="0">
              <a:buNone/>
            </a:pPr>
            <a:r>
              <a:rPr lang="en-GB" b="1" dirty="0">
                <a:solidFill>
                  <a:schemeClr val="bg1"/>
                </a:solidFill>
              </a:rPr>
              <a:t>IHT payable by the executor/ personal representative.</a:t>
            </a:r>
          </a:p>
          <a:p>
            <a:pPr marL="0" lvl="2" indent="0">
              <a:buNone/>
            </a:pPr>
            <a:r>
              <a:rPr lang="en-GB" b="1" dirty="0">
                <a:solidFill>
                  <a:schemeClr val="bg1"/>
                </a:solidFill>
              </a:rPr>
              <a:t>£70,000 (500,000 – 325,000) x 40% </a:t>
            </a:r>
          </a:p>
          <a:p>
            <a:pPr marL="0" lvl="2" indent="0">
              <a:buNone/>
            </a:pPr>
            <a:endParaRPr lang="en-GB" dirty="0">
              <a:solidFill>
                <a:schemeClr val="bg1"/>
              </a:solidFill>
            </a:endParaRPr>
          </a:p>
          <a:p>
            <a:pPr lvl="2"/>
            <a:r>
              <a:rPr lang="en-GB" dirty="0">
                <a:solidFill>
                  <a:schemeClr val="bg1"/>
                </a:solidFill>
              </a:rPr>
              <a:t>There are IHT implications on certain gifts made during a person’s lifetime, these are called lifetime transfers.</a:t>
            </a:r>
          </a:p>
          <a:p>
            <a:pPr lvl="2"/>
            <a:endParaRPr lang="en-GB" dirty="0">
              <a:solidFill>
                <a:schemeClr val="bg1"/>
              </a:solidFill>
            </a:endParaRPr>
          </a:p>
          <a:p>
            <a:pPr lvl="2"/>
            <a:r>
              <a:rPr lang="en-GB" dirty="0">
                <a:solidFill>
                  <a:schemeClr val="bg1"/>
                </a:solidFill>
              </a:rPr>
              <a:t>Lifetime gifts to a son, daughter, nephew, niece, grandson or grand-daughter are called potentially exempt transfers or PETs. </a:t>
            </a:r>
          </a:p>
        </p:txBody>
      </p:sp>
      <p:pic>
        <p:nvPicPr>
          <p:cNvPr id="4" name="Picture 3">
            <a:extLst>
              <a:ext uri="{FF2B5EF4-FFF2-40B4-BE49-F238E27FC236}">
                <a16:creationId xmlns:a16="http://schemas.microsoft.com/office/drawing/2014/main" id="{9E58160B-A643-4EAE-8661-42F501A7FB7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2980924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Answer 3</a:t>
            </a:r>
          </a:p>
        </p:txBody>
      </p:sp>
      <p:sp>
        <p:nvSpPr>
          <p:cNvPr id="2" name="Content Placeholder 1"/>
          <p:cNvSpPr>
            <a:spLocks noGrp="1"/>
          </p:cNvSpPr>
          <p:nvPr>
            <p:ph type="body" sz="quarter" idx="13"/>
          </p:nvPr>
        </p:nvSpPr>
        <p:spPr>
          <a:xfrm>
            <a:off x="1936992" y="1916832"/>
            <a:ext cx="8426208" cy="4985980"/>
          </a:xfrm>
        </p:spPr>
        <p:txBody>
          <a:bodyPr/>
          <a:lstStyle/>
          <a:p>
            <a:pPr lvl="2"/>
            <a:r>
              <a:rPr lang="en-GB" dirty="0"/>
              <a:t>On 30 June 2016, Tom gave his son £200,000. </a:t>
            </a:r>
          </a:p>
          <a:p>
            <a:pPr marL="342900" lvl="2" indent="-342900">
              <a:buAutoNum type="alphaLcParenBoth"/>
            </a:pPr>
            <a:r>
              <a:rPr lang="en-GB" b="1" dirty="0">
                <a:solidFill>
                  <a:schemeClr val="bg1"/>
                </a:solidFill>
              </a:rPr>
              <a:t>How much IHT will be paid when Tom gives the cash to his son?</a:t>
            </a:r>
          </a:p>
          <a:p>
            <a:pPr marL="342900" lvl="2" indent="-342900">
              <a:buAutoNum type="alphaLcParenBoth"/>
            </a:pPr>
            <a:r>
              <a:rPr lang="en-GB" b="1" dirty="0"/>
              <a:t>What type of gift is this for IHT and what is the value after deducting relevant lifetime exemptions.</a:t>
            </a:r>
          </a:p>
          <a:p>
            <a:pPr marL="0" lvl="2" indent="0">
              <a:buNone/>
            </a:pPr>
            <a:endParaRPr lang="en-GB" b="1" dirty="0"/>
          </a:p>
          <a:p>
            <a:pPr marL="0" lvl="2" indent="0">
              <a:buNone/>
            </a:pPr>
            <a:r>
              <a:rPr lang="en-GB" b="1" dirty="0">
                <a:solidFill>
                  <a:schemeClr val="bg1"/>
                </a:solidFill>
              </a:rPr>
              <a:t>The inheritance tax is paid by the executor, IHT only arises if the value of the chargeable estate exceeds the nil rate band at the time of the donors death. The nil rate band in 2016/17 is £325,000 and the death estate is £500,000.</a:t>
            </a:r>
          </a:p>
          <a:p>
            <a:pPr marL="0" lvl="2" indent="0">
              <a:buNone/>
            </a:pPr>
            <a:r>
              <a:rPr lang="en-GB" b="1" dirty="0">
                <a:solidFill>
                  <a:schemeClr val="bg1"/>
                </a:solidFill>
              </a:rPr>
              <a:t>IHT payable by the executor/ personal representative.</a:t>
            </a:r>
          </a:p>
          <a:p>
            <a:pPr marL="0" lvl="2" indent="0">
              <a:buNone/>
            </a:pPr>
            <a:r>
              <a:rPr lang="en-GB" b="1" dirty="0">
                <a:solidFill>
                  <a:schemeClr val="bg1"/>
                </a:solidFill>
              </a:rPr>
              <a:t>£70,000 (500,000 – 325,000) x 40% </a:t>
            </a:r>
          </a:p>
          <a:p>
            <a:pPr marL="0" lvl="2" indent="0">
              <a:buNone/>
            </a:pPr>
            <a:endParaRPr lang="en-GB" dirty="0">
              <a:solidFill>
                <a:schemeClr val="bg1"/>
              </a:solidFill>
            </a:endParaRPr>
          </a:p>
          <a:p>
            <a:pPr lvl="2"/>
            <a:r>
              <a:rPr lang="en-GB" dirty="0">
                <a:solidFill>
                  <a:schemeClr val="bg1"/>
                </a:solidFill>
              </a:rPr>
              <a:t>There are IHT implications on certain gifts made during a person’s lifetime, these are called lifetime transfers.</a:t>
            </a:r>
          </a:p>
          <a:p>
            <a:pPr lvl="2"/>
            <a:endParaRPr lang="en-GB" dirty="0">
              <a:solidFill>
                <a:schemeClr val="bg1"/>
              </a:solidFill>
            </a:endParaRPr>
          </a:p>
          <a:p>
            <a:pPr lvl="2"/>
            <a:r>
              <a:rPr lang="en-GB" dirty="0">
                <a:solidFill>
                  <a:schemeClr val="bg1"/>
                </a:solidFill>
              </a:rPr>
              <a:t>Lifetime gifts to a son, daughter, nephew, niece, grandson or grand-daughter are called potentially exempt transfers or PETs. </a:t>
            </a:r>
          </a:p>
        </p:txBody>
      </p:sp>
      <p:sp>
        <p:nvSpPr>
          <p:cNvPr id="4" name="Rectangle 3"/>
          <p:cNvSpPr/>
          <p:nvPr/>
        </p:nvSpPr>
        <p:spPr>
          <a:xfrm>
            <a:off x="5375920" y="2924944"/>
            <a:ext cx="4987280" cy="492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t>Potentially exempt transfer</a:t>
            </a:r>
          </a:p>
        </p:txBody>
      </p:sp>
      <p:pic>
        <p:nvPicPr>
          <p:cNvPr id="5" name="Picture 4">
            <a:extLst>
              <a:ext uri="{FF2B5EF4-FFF2-40B4-BE49-F238E27FC236}">
                <a16:creationId xmlns:a16="http://schemas.microsoft.com/office/drawing/2014/main" id="{F81C9D55-E175-49C0-9556-97FA67FF63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484228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Answer 3</a:t>
            </a:r>
          </a:p>
        </p:txBody>
      </p:sp>
      <p:sp>
        <p:nvSpPr>
          <p:cNvPr id="2" name="Content Placeholder 1"/>
          <p:cNvSpPr>
            <a:spLocks noGrp="1"/>
          </p:cNvSpPr>
          <p:nvPr>
            <p:ph type="body" sz="quarter" idx="13"/>
          </p:nvPr>
        </p:nvSpPr>
        <p:spPr>
          <a:xfrm>
            <a:off x="1936992" y="1916832"/>
            <a:ext cx="8426208" cy="4985980"/>
          </a:xfrm>
        </p:spPr>
        <p:txBody>
          <a:bodyPr/>
          <a:lstStyle/>
          <a:p>
            <a:pPr lvl="2"/>
            <a:r>
              <a:rPr lang="en-GB" dirty="0"/>
              <a:t>On 30 June 2016, Tom gave his son £200,000. </a:t>
            </a:r>
          </a:p>
          <a:p>
            <a:pPr marL="342900" lvl="2" indent="-342900">
              <a:buAutoNum type="alphaLcParenBoth"/>
            </a:pPr>
            <a:r>
              <a:rPr lang="en-GB" b="1" dirty="0">
                <a:solidFill>
                  <a:schemeClr val="bg1"/>
                </a:solidFill>
              </a:rPr>
              <a:t>How much IHT will be paid when Tom gives the cash to his son?</a:t>
            </a:r>
          </a:p>
          <a:p>
            <a:pPr marL="342900" lvl="2" indent="-342900">
              <a:buAutoNum type="alphaLcParenBoth"/>
            </a:pPr>
            <a:r>
              <a:rPr lang="en-GB" b="1" dirty="0"/>
              <a:t>What type of gift is this for IHT and what is the value after deducting relevant lifetime exemptions.</a:t>
            </a:r>
          </a:p>
          <a:p>
            <a:pPr marL="0" lvl="2" indent="0">
              <a:buNone/>
            </a:pPr>
            <a:endParaRPr lang="en-GB" b="1" dirty="0"/>
          </a:p>
          <a:p>
            <a:pPr marL="0" lvl="2" indent="0">
              <a:buNone/>
            </a:pPr>
            <a:r>
              <a:rPr lang="en-GB" b="1" dirty="0">
                <a:solidFill>
                  <a:schemeClr val="bg1"/>
                </a:solidFill>
              </a:rPr>
              <a:t>The inheritance tax is paid by the executor, IHT only arises if the value of the chargeable estate exceeds the nil rate band at the time of the donors death. The nil rate band in 2016/17 is £325,000 and the death estate is £500,000.</a:t>
            </a:r>
          </a:p>
          <a:p>
            <a:pPr marL="0" lvl="2" indent="0">
              <a:buNone/>
            </a:pPr>
            <a:r>
              <a:rPr lang="en-GB" b="1" dirty="0">
                <a:solidFill>
                  <a:schemeClr val="bg1"/>
                </a:solidFill>
              </a:rPr>
              <a:t>IHT payable by the executor/ personal representative.</a:t>
            </a:r>
          </a:p>
          <a:p>
            <a:pPr marL="0" lvl="2" indent="0">
              <a:buNone/>
            </a:pPr>
            <a:r>
              <a:rPr lang="en-GB" b="1" dirty="0">
                <a:solidFill>
                  <a:schemeClr val="bg1"/>
                </a:solidFill>
              </a:rPr>
              <a:t>£70,000 (500,000 – 325,000) x 40% </a:t>
            </a:r>
          </a:p>
          <a:p>
            <a:pPr marL="0" lvl="2" indent="0">
              <a:buNone/>
            </a:pPr>
            <a:endParaRPr lang="en-GB" dirty="0">
              <a:solidFill>
                <a:schemeClr val="bg1"/>
              </a:solidFill>
            </a:endParaRPr>
          </a:p>
          <a:p>
            <a:pPr lvl="2"/>
            <a:r>
              <a:rPr lang="en-GB" dirty="0">
                <a:solidFill>
                  <a:schemeClr val="bg1"/>
                </a:solidFill>
              </a:rPr>
              <a:t>There are IHT implications on certain gifts made during a person’s lifetime, these are called lifetime transfers.</a:t>
            </a:r>
          </a:p>
          <a:p>
            <a:pPr lvl="2"/>
            <a:endParaRPr lang="en-GB" dirty="0">
              <a:solidFill>
                <a:schemeClr val="bg1"/>
              </a:solidFill>
            </a:endParaRPr>
          </a:p>
          <a:p>
            <a:pPr lvl="2"/>
            <a:r>
              <a:rPr lang="en-GB" dirty="0">
                <a:solidFill>
                  <a:schemeClr val="bg1"/>
                </a:solidFill>
              </a:rPr>
              <a:t>Lifetime gifts to a son, daughter, nephew, niece, grandson or grand-daughter are called potentially exempt transfers or PETs. </a:t>
            </a:r>
          </a:p>
        </p:txBody>
      </p:sp>
      <p:sp>
        <p:nvSpPr>
          <p:cNvPr id="5" name="Oval 4"/>
          <p:cNvSpPr/>
          <p:nvPr/>
        </p:nvSpPr>
        <p:spPr>
          <a:xfrm>
            <a:off x="6286500" y="3521552"/>
            <a:ext cx="3240360" cy="2571744"/>
          </a:xfrm>
          <a:prstGeom prst="ellipse">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The value of the PET is £200,000 and can be reduced by the annual exemptions of 2016/17 and 2015/16</a:t>
            </a:r>
          </a:p>
        </p:txBody>
      </p:sp>
      <p:pic>
        <p:nvPicPr>
          <p:cNvPr id="6" name="Picture 5">
            <a:extLst>
              <a:ext uri="{FF2B5EF4-FFF2-40B4-BE49-F238E27FC236}">
                <a16:creationId xmlns:a16="http://schemas.microsoft.com/office/drawing/2014/main" id="{80781A3C-7DDB-40FE-95CD-A27E4741BA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3167413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Answer 3</a:t>
            </a:r>
            <a:br>
              <a:rPr lang="en-GB" dirty="0"/>
            </a:br>
            <a:r>
              <a:rPr lang="en-GB" dirty="0"/>
              <a:t>part (b)</a:t>
            </a:r>
          </a:p>
        </p:txBody>
      </p:sp>
      <p:graphicFrame>
        <p:nvGraphicFramePr>
          <p:cNvPr id="6" name="Table 5"/>
          <p:cNvGraphicFramePr>
            <a:graphicFrameLocks noGrp="1"/>
          </p:cNvGraphicFramePr>
          <p:nvPr>
            <p:extLst/>
          </p:nvPr>
        </p:nvGraphicFramePr>
        <p:xfrm>
          <a:off x="3431703" y="2852936"/>
          <a:ext cx="5472608" cy="2079040"/>
        </p:xfrm>
        <a:graphic>
          <a:graphicData uri="http://schemas.openxmlformats.org/drawingml/2006/table">
            <a:tbl>
              <a:tblPr firstRow="1" bandRow="1">
                <a:tableStyleId>{5C22544A-7EE6-4342-B048-85BDC9FD1C3A}</a:tableStyleId>
              </a:tblPr>
              <a:tblGrid>
                <a:gridCol w="2063879">
                  <a:extLst>
                    <a:ext uri="{9D8B030D-6E8A-4147-A177-3AD203B41FA5}">
                      <a16:colId xmlns:a16="http://schemas.microsoft.com/office/drawing/2014/main" val="20000"/>
                    </a:ext>
                  </a:extLst>
                </a:gridCol>
                <a:gridCol w="1136243">
                  <a:extLst>
                    <a:ext uri="{9D8B030D-6E8A-4147-A177-3AD203B41FA5}">
                      <a16:colId xmlns:a16="http://schemas.microsoft.com/office/drawing/2014/main" val="20001"/>
                    </a:ext>
                  </a:extLst>
                </a:gridCol>
                <a:gridCol w="1136243">
                  <a:extLst>
                    <a:ext uri="{9D8B030D-6E8A-4147-A177-3AD203B41FA5}">
                      <a16:colId xmlns:a16="http://schemas.microsoft.com/office/drawing/2014/main" val="20002"/>
                    </a:ext>
                  </a:extLst>
                </a:gridCol>
                <a:gridCol w="1136243">
                  <a:extLst>
                    <a:ext uri="{9D8B030D-6E8A-4147-A177-3AD203B41FA5}">
                      <a16:colId xmlns:a16="http://schemas.microsoft.com/office/drawing/2014/main" val="20003"/>
                    </a:ext>
                  </a:extLst>
                </a:gridCol>
              </a:tblGrid>
              <a:tr h="370840">
                <a:tc gridSpan="4">
                  <a:txBody>
                    <a:bodyPr/>
                    <a:lstStyle/>
                    <a:p>
                      <a:r>
                        <a:rPr lang="en-GB" sz="1600" dirty="0">
                          <a:solidFill>
                            <a:schemeClr val="tx2"/>
                          </a:solidFill>
                        </a:rPr>
                        <a:t>Value</a:t>
                      </a:r>
                      <a:r>
                        <a:rPr lang="en-GB" sz="1600" baseline="0" dirty="0">
                          <a:solidFill>
                            <a:schemeClr val="tx2"/>
                          </a:solidFill>
                        </a:rPr>
                        <a:t> of PET after deducting the annual exemptions</a:t>
                      </a:r>
                      <a:endParaRPr lang="en-GB" sz="1600" dirty="0">
                        <a:solidFill>
                          <a:schemeClr val="tx2"/>
                        </a:solidFill>
                      </a:endParaRPr>
                    </a:p>
                  </a:txBody>
                  <a:tcPr marL="54000" marR="54000" marT="54000" marB="54000">
                    <a:lnB w="19050" cap="flat" cmpd="sng" algn="ctr">
                      <a:solidFill>
                        <a:schemeClr val="accent1"/>
                      </a:solidFill>
                      <a:prstDash val="solid"/>
                      <a:round/>
                      <a:headEnd type="none" w="med" len="med"/>
                      <a:tailEnd type="none" w="med" len="med"/>
                    </a:lnB>
                    <a:noFill/>
                  </a:tcPr>
                </a:tc>
                <a:tc hMerge="1">
                  <a:txBody>
                    <a:bodyPr/>
                    <a:lstStyle/>
                    <a:p>
                      <a:endParaRPr lang="en-GB" sz="1600" dirty="0">
                        <a:solidFill>
                          <a:schemeClr val="tx2"/>
                        </a:solidFill>
                      </a:endParaRPr>
                    </a:p>
                  </a:txBody>
                  <a:tcPr>
                    <a:lnB w="19050" cap="flat" cmpd="sng" algn="ctr">
                      <a:solidFill>
                        <a:schemeClr val="accent1"/>
                      </a:solidFill>
                      <a:prstDash val="solid"/>
                      <a:round/>
                      <a:headEnd type="none" w="med" len="med"/>
                      <a:tailEnd type="none" w="med" len="med"/>
                    </a:lnB>
                    <a:noFill/>
                  </a:tcPr>
                </a:tc>
                <a:tc hMerge="1">
                  <a:txBody>
                    <a:bodyPr/>
                    <a:lstStyle/>
                    <a:p>
                      <a:endParaRPr lang="en-GB" sz="1600" dirty="0">
                        <a:solidFill>
                          <a:schemeClr val="tx2"/>
                        </a:solidFill>
                      </a:endParaRPr>
                    </a:p>
                  </a:txBody>
                  <a:tcPr>
                    <a:lnB w="19050" cap="flat" cmpd="sng" algn="ctr">
                      <a:solidFill>
                        <a:schemeClr val="accent1"/>
                      </a:solidFill>
                      <a:prstDash val="solid"/>
                      <a:round/>
                      <a:headEnd type="none" w="med" len="med"/>
                      <a:tailEnd type="none" w="med" len="med"/>
                    </a:lnB>
                    <a:noFill/>
                  </a:tcPr>
                </a:tc>
                <a:tc hMerge="1">
                  <a:txBody>
                    <a:bodyPr/>
                    <a:lstStyle/>
                    <a:p>
                      <a:endParaRPr lang="en-GB" sz="1600" dirty="0">
                        <a:solidFill>
                          <a:schemeClr val="tx2"/>
                        </a:solidFill>
                      </a:endParaRPr>
                    </a:p>
                  </a:txBody>
                  <a:tcPr>
                    <a:lnB w="1905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endParaRPr lang="en-GB" sz="1600" dirty="0">
                        <a:solidFill>
                          <a:schemeClr val="tx1"/>
                        </a:solidFill>
                      </a:endParaRP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algn="r"/>
                      <a:endParaRPr lang="en-GB" sz="1600" dirty="0">
                        <a:solidFill>
                          <a:schemeClr val="tx1"/>
                        </a:solidFill>
                      </a:endParaRP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GB" sz="1600" dirty="0">
                        <a:solidFill>
                          <a:schemeClr val="tx1"/>
                        </a:solidFill>
                      </a:endParaRP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rPr>
                        <a:t>£</a:t>
                      </a:r>
                    </a:p>
                  </a:txBody>
                  <a:tcPr marL="54000" marR="54000" marT="54000" marB="54000">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r>
                        <a:rPr lang="en-GB" sz="1600" dirty="0">
                          <a:solidFill>
                            <a:schemeClr val="tx1"/>
                          </a:solidFill>
                        </a:rPr>
                        <a:t>30</a:t>
                      </a:r>
                      <a:r>
                        <a:rPr lang="en-GB" sz="1600" baseline="0" dirty="0">
                          <a:solidFill>
                            <a:schemeClr val="tx1"/>
                          </a:solidFill>
                        </a:rPr>
                        <a:t> June 2016 PET</a:t>
                      </a:r>
                      <a:endParaRPr lang="en-GB" sz="1600" dirty="0">
                        <a:solidFill>
                          <a:schemeClr val="tx1"/>
                        </a:solidFill>
                      </a:endParaRP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algn="r"/>
                      <a:endParaRPr lang="en-GB" sz="1600" dirty="0">
                        <a:solidFill>
                          <a:schemeClr val="tx1"/>
                        </a:solidFill>
                      </a:endParaRP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GB" sz="1600" dirty="0">
                        <a:solidFill>
                          <a:schemeClr val="tx1"/>
                        </a:solidFill>
                      </a:endParaRP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rPr>
                        <a:t>200,000</a:t>
                      </a: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r>
                        <a:rPr lang="en-GB" sz="1600" dirty="0">
                          <a:solidFill>
                            <a:schemeClr val="tx1"/>
                          </a:solidFill>
                        </a:rPr>
                        <a:t>Less:</a:t>
                      </a:r>
                      <a:r>
                        <a:rPr lang="en-GB" sz="1600" baseline="0" dirty="0">
                          <a:solidFill>
                            <a:schemeClr val="tx1"/>
                          </a:solidFill>
                        </a:rPr>
                        <a:t> AE 2016/17</a:t>
                      </a:r>
                    </a:p>
                    <a:p>
                      <a:r>
                        <a:rPr lang="en-GB" sz="1600" baseline="0" dirty="0">
                          <a:solidFill>
                            <a:schemeClr val="tx1"/>
                          </a:solidFill>
                        </a:rPr>
                        <a:t>Less: AE 2015/16</a:t>
                      </a:r>
                      <a:endParaRPr lang="en-GB" sz="1600" dirty="0">
                        <a:solidFill>
                          <a:schemeClr val="tx1"/>
                        </a:solidFill>
                      </a:endParaRP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algn="r"/>
                      <a:endParaRPr lang="en-GB" sz="1600" dirty="0">
                        <a:solidFill>
                          <a:schemeClr val="tx1"/>
                        </a:solidFill>
                      </a:endParaRP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GB" sz="1600" dirty="0">
                        <a:solidFill>
                          <a:schemeClr val="tx1"/>
                        </a:solidFill>
                      </a:endParaRP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rPr>
                        <a:t>(3,000)</a:t>
                      </a:r>
                    </a:p>
                    <a:p>
                      <a:pPr marL="0" marR="0" indent="0" algn="r"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rPr>
                        <a:t>(3,000)</a:t>
                      </a: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pPr algn="ctr"/>
                      <a:endParaRPr lang="en-GB" sz="1600" dirty="0">
                        <a:solidFill>
                          <a:schemeClr val="tx1"/>
                        </a:solidFill>
                      </a:endParaRP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algn="r"/>
                      <a:endParaRPr lang="en-GB" sz="1600" dirty="0">
                        <a:solidFill>
                          <a:schemeClr val="tx1"/>
                        </a:solidFill>
                      </a:endParaRP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GB" sz="1600" dirty="0">
                        <a:solidFill>
                          <a:schemeClr val="tx1"/>
                        </a:solidFill>
                      </a:endParaRP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rPr>
                        <a:t>194,000</a:t>
                      </a:r>
                    </a:p>
                  </a:txBody>
                  <a:tcPr marL="54000" marR="54000" marT="54000" marB="54000">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grpSp>
        <p:nvGrpSpPr>
          <p:cNvPr id="7" name="Group 6"/>
          <p:cNvGrpSpPr/>
          <p:nvPr/>
        </p:nvGrpSpPr>
        <p:grpSpPr>
          <a:xfrm>
            <a:off x="12199782" y="0"/>
            <a:ext cx="4500563" cy="6021288"/>
            <a:chOff x="9151782" y="3978000"/>
            <a:chExt cx="4500563" cy="6021288"/>
          </a:xfrm>
        </p:grpSpPr>
        <p:sp>
          <p:nvSpPr>
            <p:cNvPr id="8" name="Folded Corner 7"/>
            <p:cNvSpPr/>
            <p:nvPr/>
          </p:nvSpPr>
          <p:spPr>
            <a:xfrm>
              <a:off x="9151782" y="3978000"/>
              <a:ext cx="2880000" cy="3024000"/>
            </a:xfrm>
            <a:prstGeom prst="foldedCorne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1600" b="1" dirty="0">
                  <a:solidFill>
                    <a:schemeClr val="tx1"/>
                  </a:solidFill>
                </a:rPr>
                <a:t>Contents slide 2 columns</a:t>
              </a:r>
            </a:p>
            <a:p>
              <a:pPr marL="171450" indent="-171450">
                <a:spcAft>
                  <a:spcPts val="300"/>
                </a:spcAft>
                <a:buFont typeface="Arial" panose="020B0604020202020204" pitchFamily="34" charset="0"/>
                <a:buChar char="•"/>
              </a:pPr>
              <a:r>
                <a:rPr lang="en-GB" sz="1400" dirty="0">
                  <a:solidFill>
                    <a:schemeClr val="tx1"/>
                  </a:solidFill>
                </a:rPr>
                <a:t>This slide can also be used to present text and other content, such as tables or diagrams, side by side.</a:t>
              </a:r>
            </a:p>
            <a:p>
              <a:pPr marL="171450" indent="-171450">
                <a:spcAft>
                  <a:spcPts val="300"/>
                </a:spcAft>
                <a:buFont typeface="Arial" panose="020B0604020202020204" pitchFamily="34" charset="0"/>
                <a:buChar char="•"/>
              </a:pPr>
              <a:r>
                <a:rPr lang="en-US" sz="1400" dirty="0">
                  <a:solidFill>
                    <a:schemeClr val="tx1"/>
                  </a:solidFill>
                </a:rPr>
                <a:t>Remember to keep text to a minimum for maximum impact.</a:t>
              </a:r>
            </a:p>
            <a:p>
              <a:pPr marL="171450" indent="-171450">
                <a:spcAft>
                  <a:spcPts val="300"/>
                </a:spcAft>
                <a:buFont typeface="Arial" panose="020B0604020202020204" pitchFamily="34" charset="0"/>
                <a:buChar char="•"/>
              </a:pPr>
              <a:r>
                <a:rPr lang="en-US" sz="1400" dirty="0">
                  <a:solidFill>
                    <a:schemeClr val="tx1"/>
                  </a:solidFill>
                </a:rPr>
                <a:t>Use the Decrease list level and Increase list level buttons to toggle between the levels of text and maintain the correct template formatting. Avoid manual text formatting.</a:t>
              </a:r>
              <a:endParaRPr lang="en-GB" sz="1400" dirty="0">
                <a:solidFill>
                  <a:schemeClr val="tx1"/>
                </a:solidFill>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1782" y="6975101"/>
              <a:ext cx="4500563" cy="302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10" name="Picture 9">
            <a:extLst>
              <a:ext uri="{FF2B5EF4-FFF2-40B4-BE49-F238E27FC236}">
                <a16:creationId xmlns:a16="http://schemas.microsoft.com/office/drawing/2014/main" id="{6C429B4D-428E-4526-9A44-2EC16BEAF52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1118391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type="body" sz="quarter" idx="13"/>
          </p:nvPr>
        </p:nvSpPr>
        <p:spPr>
          <a:xfrm>
            <a:off x="2209800" y="2057400"/>
            <a:ext cx="8153400" cy="3102388"/>
          </a:xfrm>
        </p:spPr>
        <p:txBody>
          <a:bodyPr/>
          <a:lstStyle/>
          <a:p>
            <a:pPr lvl="2"/>
            <a:r>
              <a:rPr lang="en-GB" dirty="0"/>
              <a:t>IHT is considered to be a tax which is paid when a person dies.</a:t>
            </a:r>
          </a:p>
          <a:p>
            <a:pPr marL="0" lvl="2" indent="0">
              <a:buNone/>
            </a:pPr>
            <a:endParaRPr lang="en-GB" dirty="0"/>
          </a:p>
          <a:p>
            <a:pPr lvl="2"/>
            <a:r>
              <a:rPr lang="en-GB" dirty="0">
                <a:solidFill>
                  <a:schemeClr val="bg1"/>
                </a:solidFill>
              </a:rPr>
              <a:t>If it was only payable on death gifts or legacies (i.e. according to the will) it would be easy to avoid IHT by making lifetime gifts just prior to death.</a:t>
            </a:r>
          </a:p>
          <a:p>
            <a:pPr lvl="2"/>
            <a:endParaRPr lang="en-GB" dirty="0">
              <a:solidFill>
                <a:schemeClr val="bg1"/>
              </a:solidFill>
            </a:endParaRPr>
          </a:p>
          <a:p>
            <a:pPr lvl="2"/>
            <a:r>
              <a:rPr lang="en-GB" dirty="0">
                <a:solidFill>
                  <a:schemeClr val="bg1"/>
                </a:solidFill>
              </a:rPr>
              <a:t>There are IHT implications on certain gifts made during a person’s lifetime, these are called lifetime transfers.</a:t>
            </a:r>
          </a:p>
          <a:p>
            <a:pPr lvl="2"/>
            <a:endParaRPr lang="en-GB" dirty="0">
              <a:solidFill>
                <a:schemeClr val="bg1"/>
              </a:solidFill>
            </a:endParaRPr>
          </a:p>
          <a:p>
            <a:pPr lvl="2"/>
            <a:r>
              <a:rPr lang="en-GB" dirty="0">
                <a:solidFill>
                  <a:schemeClr val="bg1"/>
                </a:solidFill>
              </a:rPr>
              <a:t>Lifetime gifts to a son, daughter, nephew, niece, grandson or grand-daughter are called potentially exempt transfers or PETs. </a:t>
            </a:r>
          </a:p>
        </p:txBody>
      </p:sp>
      <p:pic>
        <p:nvPicPr>
          <p:cNvPr id="4" name="Picture 3">
            <a:extLst>
              <a:ext uri="{FF2B5EF4-FFF2-40B4-BE49-F238E27FC236}">
                <a16:creationId xmlns:a16="http://schemas.microsoft.com/office/drawing/2014/main" id="{D1BDA2E1-AAE8-4245-B4D2-85D0C5731B8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
        <p:nvSpPr>
          <p:cNvPr id="7" name="Title 2">
            <a:extLst>
              <a:ext uri="{FF2B5EF4-FFF2-40B4-BE49-F238E27FC236}">
                <a16:creationId xmlns:a16="http://schemas.microsoft.com/office/drawing/2014/main" id="{C80D3B2D-C650-4FEF-B9DA-D55EB8BCD1CD}"/>
              </a:ext>
            </a:extLst>
          </p:cNvPr>
          <p:cNvSpPr txBox="1">
            <a:spLocks/>
          </p:cNvSpPr>
          <p:nvPr/>
        </p:nvSpPr>
        <p:spPr>
          <a:xfrm>
            <a:off x="1066800" y="440422"/>
            <a:ext cx="10871200" cy="1477962"/>
          </a:xfrm>
          <a:prstGeom prst="rect">
            <a:avLst/>
          </a:prstGeom>
        </p:spPr>
        <p:txBody>
          <a:bodyPr vert="horz" lIns="0" tIns="0" rIns="0" bIns="0" rtlCol="0" anchor="ctr">
            <a:noAutofit/>
          </a:bodyPr>
          <a:lstStyle>
            <a:lvl1pPr algn="l" defTabSz="914400" rtl="0" eaLnBrk="1" latinLnBrk="0" hangingPunct="1">
              <a:spcBef>
                <a:spcPct val="0"/>
              </a:spcBef>
              <a:buNone/>
              <a:defRPr lang="en-US" sz="3600" kern="1200" baseline="0">
                <a:solidFill>
                  <a:srgbClr val="00AB4E"/>
                </a:solidFill>
                <a:latin typeface="Arial" pitchFamily="34" charset="0"/>
                <a:ea typeface="+mj-ea"/>
                <a:cs typeface="Arial" pitchFamily="34" charset="0"/>
              </a:defRPr>
            </a:lvl1pPr>
          </a:lstStyle>
          <a:p>
            <a:r>
              <a:rPr lang="en-GB"/>
              <a:t>The scope of inheritance tax</a:t>
            </a:r>
            <a:endParaRPr lang="en-GB" dirty="0"/>
          </a:p>
        </p:txBody>
      </p:sp>
    </p:spTree>
    <p:extLst>
      <p:ext uri="{BB962C8B-B14F-4D97-AF65-F5344CB8AC3E}">
        <p14:creationId xmlns:p14="http://schemas.microsoft.com/office/powerpoint/2010/main" val="2033231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Answer 3</a:t>
            </a:r>
          </a:p>
        </p:txBody>
      </p:sp>
      <p:sp>
        <p:nvSpPr>
          <p:cNvPr id="2" name="Content Placeholder 1"/>
          <p:cNvSpPr>
            <a:spLocks noGrp="1"/>
          </p:cNvSpPr>
          <p:nvPr>
            <p:ph type="body" sz="quarter" idx="13"/>
          </p:nvPr>
        </p:nvSpPr>
        <p:spPr>
          <a:xfrm>
            <a:off x="1936992" y="1916832"/>
            <a:ext cx="8426208" cy="5650778"/>
          </a:xfrm>
        </p:spPr>
        <p:txBody>
          <a:bodyPr/>
          <a:lstStyle/>
          <a:p>
            <a:pPr lvl="2"/>
            <a:r>
              <a:rPr lang="en-GB" dirty="0"/>
              <a:t>On 30 June 2016, Tom gave his son £200,000. </a:t>
            </a:r>
          </a:p>
          <a:p>
            <a:pPr marL="342900" lvl="2" indent="-342900">
              <a:buAutoNum type="alphaLcParenBoth"/>
            </a:pPr>
            <a:r>
              <a:rPr lang="en-GB" b="1" dirty="0">
                <a:solidFill>
                  <a:schemeClr val="bg1"/>
                </a:solidFill>
              </a:rPr>
              <a:t>How much IHT will be paid when Tom gives the cash to his son?</a:t>
            </a:r>
          </a:p>
          <a:p>
            <a:pPr marL="342900" lvl="2" indent="-342900">
              <a:buAutoNum type="alphaLcParenBoth"/>
            </a:pPr>
            <a:r>
              <a:rPr lang="en-GB" b="1" dirty="0"/>
              <a:t>What type of gift is this for IHT and what is the value after deducting relevant lifetime exemptions.</a:t>
            </a:r>
          </a:p>
          <a:p>
            <a:pPr marL="342900" lvl="2" indent="-342900">
              <a:buAutoNum type="alphaLcParenBoth"/>
            </a:pPr>
            <a:endParaRPr lang="en-GB" b="1" dirty="0"/>
          </a:p>
          <a:p>
            <a:pPr marL="0" lvl="2" indent="0">
              <a:buNone/>
            </a:pPr>
            <a:endParaRPr lang="en-GB" b="1" dirty="0"/>
          </a:p>
          <a:p>
            <a:pPr marL="0" lvl="2" indent="0">
              <a:buNone/>
            </a:pPr>
            <a:endParaRPr lang="en-GB" b="1" dirty="0"/>
          </a:p>
          <a:p>
            <a:pPr marL="0" lvl="2" indent="0">
              <a:buNone/>
            </a:pPr>
            <a:r>
              <a:rPr lang="en-GB" b="1" dirty="0">
                <a:solidFill>
                  <a:schemeClr val="bg1"/>
                </a:solidFill>
              </a:rPr>
              <a:t>The inheritance tax is paid by the executor, IHT only arises if the value of the chargeable estate exceeds the nil rate band at the time of the donors death. The nil rate band in 2016/17 is £325,000 and the death estate is £500,000.</a:t>
            </a:r>
          </a:p>
          <a:p>
            <a:pPr marL="0" lvl="2" indent="0">
              <a:buNone/>
            </a:pPr>
            <a:r>
              <a:rPr lang="en-GB" b="1" dirty="0">
                <a:solidFill>
                  <a:schemeClr val="bg1"/>
                </a:solidFill>
              </a:rPr>
              <a:t>IHT payable by the executor/ personal representative.</a:t>
            </a:r>
          </a:p>
          <a:p>
            <a:pPr marL="0" lvl="2" indent="0">
              <a:buNone/>
            </a:pPr>
            <a:r>
              <a:rPr lang="en-GB" b="1" dirty="0">
                <a:solidFill>
                  <a:schemeClr val="bg1"/>
                </a:solidFill>
              </a:rPr>
              <a:t>£70,000 (500,000 – 325,000) x 40% </a:t>
            </a:r>
          </a:p>
          <a:p>
            <a:pPr marL="0" lvl="2" indent="0">
              <a:buNone/>
            </a:pPr>
            <a:endParaRPr lang="en-GB" dirty="0">
              <a:solidFill>
                <a:schemeClr val="bg1"/>
              </a:solidFill>
            </a:endParaRPr>
          </a:p>
          <a:p>
            <a:pPr lvl="2"/>
            <a:r>
              <a:rPr lang="en-GB" dirty="0">
                <a:solidFill>
                  <a:schemeClr val="bg1"/>
                </a:solidFill>
              </a:rPr>
              <a:t>There are IHT implications on certain gifts made during a person’s lifetime, these are called lifetime transfers.</a:t>
            </a:r>
          </a:p>
          <a:p>
            <a:pPr lvl="2"/>
            <a:endParaRPr lang="en-GB" dirty="0">
              <a:solidFill>
                <a:schemeClr val="bg1"/>
              </a:solidFill>
            </a:endParaRPr>
          </a:p>
          <a:p>
            <a:pPr lvl="2"/>
            <a:r>
              <a:rPr lang="en-GB" dirty="0">
                <a:solidFill>
                  <a:schemeClr val="bg1"/>
                </a:solidFill>
              </a:rPr>
              <a:t>Lifetime gifts to a son, daughter, nephew, niece, grandson or grand-daughter are called potentially exempt transfers or PETs. </a:t>
            </a:r>
          </a:p>
        </p:txBody>
      </p:sp>
      <p:pic>
        <p:nvPicPr>
          <p:cNvPr id="4" name="Picture 3">
            <a:extLst>
              <a:ext uri="{FF2B5EF4-FFF2-40B4-BE49-F238E27FC236}">
                <a16:creationId xmlns:a16="http://schemas.microsoft.com/office/drawing/2014/main" id="{163DB26F-6B05-432E-8D41-FFED670815B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3250648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Answer 3</a:t>
            </a:r>
          </a:p>
        </p:txBody>
      </p:sp>
      <p:sp>
        <p:nvSpPr>
          <p:cNvPr id="2" name="Content Placeholder 1"/>
          <p:cNvSpPr>
            <a:spLocks noGrp="1"/>
          </p:cNvSpPr>
          <p:nvPr>
            <p:ph type="body" sz="quarter" idx="13"/>
          </p:nvPr>
        </p:nvSpPr>
        <p:spPr>
          <a:xfrm>
            <a:off x="1936992" y="1916832"/>
            <a:ext cx="8426208" cy="4985980"/>
          </a:xfrm>
        </p:spPr>
        <p:txBody>
          <a:bodyPr/>
          <a:lstStyle/>
          <a:p>
            <a:pPr lvl="2"/>
            <a:r>
              <a:rPr lang="en-GB" dirty="0"/>
              <a:t>On 30 June 2016, Tom gave his son £200,000. </a:t>
            </a:r>
          </a:p>
          <a:p>
            <a:pPr marL="342900" lvl="2" indent="-342900">
              <a:buAutoNum type="alphaLcParenBoth"/>
            </a:pPr>
            <a:r>
              <a:rPr lang="en-GB" b="1" dirty="0">
                <a:solidFill>
                  <a:schemeClr val="bg1"/>
                </a:solidFill>
              </a:rPr>
              <a:t>How much IHT will be paid when Tom gives the cash to his son?</a:t>
            </a:r>
          </a:p>
          <a:p>
            <a:pPr marL="342900" lvl="2" indent="-342900">
              <a:buAutoNum type="alphaLcParenBoth"/>
            </a:pPr>
            <a:r>
              <a:rPr lang="en-GB" b="1" dirty="0"/>
              <a:t>What type of gift is this for IHT and what is the value after deducting relevant lifetime exemptions.</a:t>
            </a:r>
          </a:p>
          <a:p>
            <a:pPr marL="0" lvl="2" indent="0">
              <a:buNone/>
            </a:pPr>
            <a:endParaRPr lang="en-GB" b="1" dirty="0"/>
          </a:p>
          <a:p>
            <a:pPr marL="0" lvl="2" indent="0">
              <a:buNone/>
            </a:pPr>
            <a:r>
              <a:rPr lang="en-GB" b="1" dirty="0">
                <a:solidFill>
                  <a:schemeClr val="bg1"/>
                </a:solidFill>
              </a:rPr>
              <a:t>The inheritance tax is paid by the executor, IHT only arises if the value of the chargeable estate exceeds the nil rate band at the time of the donors death. The nil rate band in 2016/17 is £325,000 and the death estate is £500,000.</a:t>
            </a:r>
          </a:p>
          <a:p>
            <a:pPr marL="0" lvl="2" indent="0">
              <a:buNone/>
            </a:pPr>
            <a:r>
              <a:rPr lang="en-GB" b="1" dirty="0">
                <a:solidFill>
                  <a:schemeClr val="bg1"/>
                </a:solidFill>
              </a:rPr>
              <a:t>IHT payable by the executor/ personal representative.</a:t>
            </a:r>
          </a:p>
          <a:p>
            <a:pPr marL="0" lvl="2" indent="0">
              <a:buNone/>
            </a:pPr>
            <a:r>
              <a:rPr lang="en-GB" b="1" dirty="0">
                <a:solidFill>
                  <a:schemeClr val="bg1"/>
                </a:solidFill>
              </a:rPr>
              <a:t>£70,000 (500,000 – 325,000) x 40% </a:t>
            </a:r>
          </a:p>
          <a:p>
            <a:pPr marL="0" lvl="2" indent="0">
              <a:buNone/>
            </a:pPr>
            <a:endParaRPr lang="en-GB" dirty="0">
              <a:solidFill>
                <a:schemeClr val="bg1"/>
              </a:solidFill>
            </a:endParaRPr>
          </a:p>
          <a:p>
            <a:pPr lvl="2"/>
            <a:r>
              <a:rPr lang="en-GB" dirty="0">
                <a:solidFill>
                  <a:schemeClr val="bg1"/>
                </a:solidFill>
              </a:rPr>
              <a:t>There are IHT implications on certain gifts made during a person’s lifetime, these are called lifetime transfers.</a:t>
            </a:r>
          </a:p>
          <a:p>
            <a:pPr lvl="2"/>
            <a:endParaRPr lang="en-GB" dirty="0">
              <a:solidFill>
                <a:schemeClr val="bg1"/>
              </a:solidFill>
            </a:endParaRPr>
          </a:p>
          <a:p>
            <a:pPr lvl="2"/>
            <a:r>
              <a:rPr lang="en-GB" dirty="0">
                <a:solidFill>
                  <a:schemeClr val="bg1"/>
                </a:solidFill>
              </a:rPr>
              <a:t>Lifetime gifts to a son, daughter, nephew, niece, grandson or grand-daughter are called potentially exempt transfers or PETs. </a:t>
            </a:r>
          </a:p>
        </p:txBody>
      </p:sp>
      <p:sp>
        <p:nvSpPr>
          <p:cNvPr id="7" name="Rectangle 6"/>
          <p:cNvSpPr/>
          <p:nvPr/>
        </p:nvSpPr>
        <p:spPr>
          <a:xfrm>
            <a:off x="5447928" y="2878552"/>
            <a:ext cx="4104456" cy="83848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t>PET </a:t>
            </a:r>
          </a:p>
          <a:p>
            <a:pPr algn="ctr"/>
            <a:r>
              <a:rPr lang="en-GB" sz="2800" b="1" dirty="0"/>
              <a:t>value = £194,000</a:t>
            </a:r>
          </a:p>
        </p:txBody>
      </p:sp>
      <p:pic>
        <p:nvPicPr>
          <p:cNvPr id="5" name="Picture 4">
            <a:extLst>
              <a:ext uri="{FF2B5EF4-FFF2-40B4-BE49-F238E27FC236}">
                <a16:creationId xmlns:a16="http://schemas.microsoft.com/office/drawing/2014/main" id="{9D182676-7CF5-40CB-A5C2-AECB27EBA48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2504373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Example 3</a:t>
            </a:r>
          </a:p>
        </p:txBody>
      </p:sp>
      <p:sp>
        <p:nvSpPr>
          <p:cNvPr id="2" name="Content Placeholder 1"/>
          <p:cNvSpPr>
            <a:spLocks noGrp="1"/>
          </p:cNvSpPr>
          <p:nvPr>
            <p:ph type="body" sz="quarter" idx="13"/>
          </p:nvPr>
        </p:nvSpPr>
        <p:spPr>
          <a:xfrm>
            <a:off x="1936992" y="1916832"/>
            <a:ext cx="8426208" cy="6537174"/>
          </a:xfrm>
        </p:spPr>
        <p:txBody>
          <a:bodyPr/>
          <a:lstStyle/>
          <a:p>
            <a:pPr lvl="2"/>
            <a:r>
              <a:rPr lang="en-GB" dirty="0"/>
              <a:t>On 30 June 2016, Tom gave his son £200,000. </a:t>
            </a:r>
          </a:p>
          <a:p>
            <a:pPr marL="342900" lvl="2" indent="-342900">
              <a:buAutoNum type="alphaLcParenBoth"/>
            </a:pPr>
            <a:r>
              <a:rPr lang="en-GB" b="1" dirty="0">
                <a:solidFill>
                  <a:schemeClr val="bg1"/>
                </a:solidFill>
              </a:rPr>
              <a:t>How much IHT will be paid when Tom gives the cash to his son?</a:t>
            </a:r>
          </a:p>
          <a:p>
            <a:pPr marL="342900" lvl="2" indent="-342900">
              <a:buAutoNum type="alphaLcParenBoth"/>
            </a:pPr>
            <a:r>
              <a:rPr lang="en-GB" b="1" dirty="0">
                <a:solidFill>
                  <a:schemeClr val="bg1"/>
                </a:solidFill>
              </a:rPr>
              <a:t>What type of gift is this for IHT and what is the value after deducting relevant exemptions?</a:t>
            </a:r>
          </a:p>
          <a:p>
            <a:pPr marL="342900" lvl="2" indent="-342900">
              <a:buAutoNum type="alphaLcParenBoth"/>
            </a:pPr>
            <a:r>
              <a:rPr lang="en-GB" b="1" dirty="0"/>
              <a:t>What nil rate band is left to use in the death estate if Tom dies on 1 December 2018?</a:t>
            </a:r>
          </a:p>
          <a:p>
            <a:pPr marL="342900" lvl="2" indent="-342900">
              <a:buAutoNum type="alphaLcParenBoth"/>
            </a:pPr>
            <a:endParaRPr lang="en-GB" b="1" dirty="0"/>
          </a:p>
          <a:p>
            <a:pPr marL="342900" lvl="2" indent="-342900">
              <a:buAutoNum type="alphaLcParenBoth"/>
            </a:pPr>
            <a:r>
              <a:rPr lang="en-GB" b="1" dirty="0">
                <a:solidFill>
                  <a:schemeClr val="bg1"/>
                </a:solidFill>
              </a:rPr>
              <a:t>What type of gift is this for IHT and what is the value after deducting relevant lifetime exemptions.</a:t>
            </a:r>
          </a:p>
          <a:p>
            <a:pPr marL="0" lvl="2" indent="0">
              <a:buNone/>
            </a:pPr>
            <a:endParaRPr lang="en-GB" b="1" dirty="0"/>
          </a:p>
          <a:p>
            <a:pPr marL="0" lvl="2" indent="0">
              <a:buNone/>
            </a:pPr>
            <a:r>
              <a:rPr lang="en-GB" b="1" dirty="0">
                <a:solidFill>
                  <a:schemeClr val="bg1"/>
                </a:solidFill>
              </a:rPr>
              <a:t>The inheritance tax is paid by the executor, IHT only arises if the value of the chargeable estate exceeds the nil rate band at the time of the donors death. The nil rate band in 2016/17 is £325,000 and the death estate is £500,000.</a:t>
            </a:r>
          </a:p>
          <a:p>
            <a:pPr marL="0" lvl="2" indent="0">
              <a:buNone/>
            </a:pPr>
            <a:r>
              <a:rPr lang="en-GB" b="1" dirty="0">
                <a:solidFill>
                  <a:schemeClr val="bg1"/>
                </a:solidFill>
              </a:rPr>
              <a:t>IHT payable by the executor/ personal representative.</a:t>
            </a:r>
          </a:p>
          <a:p>
            <a:pPr marL="0" lvl="2" indent="0">
              <a:buNone/>
            </a:pPr>
            <a:r>
              <a:rPr lang="en-GB" b="1" dirty="0">
                <a:solidFill>
                  <a:schemeClr val="bg1"/>
                </a:solidFill>
              </a:rPr>
              <a:t>£70,000 (500,000 – 325,000) x 40% </a:t>
            </a:r>
          </a:p>
          <a:p>
            <a:pPr marL="0" lvl="2" indent="0">
              <a:buNone/>
            </a:pPr>
            <a:endParaRPr lang="en-GB" dirty="0">
              <a:solidFill>
                <a:schemeClr val="bg1"/>
              </a:solidFill>
            </a:endParaRPr>
          </a:p>
          <a:p>
            <a:pPr lvl="2"/>
            <a:r>
              <a:rPr lang="en-GB" dirty="0">
                <a:solidFill>
                  <a:schemeClr val="bg1"/>
                </a:solidFill>
              </a:rPr>
              <a:t>There are IHT implications on certain gifts made during a person’s lifetime, these are called lifetime transfers.</a:t>
            </a:r>
          </a:p>
          <a:p>
            <a:pPr lvl="2"/>
            <a:endParaRPr lang="en-GB" dirty="0">
              <a:solidFill>
                <a:schemeClr val="bg1"/>
              </a:solidFill>
            </a:endParaRPr>
          </a:p>
          <a:p>
            <a:pPr lvl="2"/>
            <a:r>
              <a:rPr lang="en-GB" dirty="0">
                <a:solidFill>
                  <a:schemeClr val="bg1"/>
                </a:solidFill>
              </a:rPr>
              <a:t>Lifetime gifts to a son, daughter, nephew, niece, grandson or grand-daughter are called potentially exempt transfers or PETs. </a:t>
            </a:r>
          </a:p>
        </p:txBody>
      </p:sp>
      <p:pic>
        <p:nvPicPr>
          <p:cNvPr id="4" name="Picture 3">
            <a:extLst>
              <a:ext uri="{FF2B5EF4-FFF2-40B4-BE49-F238E27FC236}">
                <a16:creationId xmlns:a16="http://schemas.microsoft.com/office/drawing/2014/main" id="{82205531-1FE0-4203-AA6A-C3FAEE15444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1990274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Answer 3</a:t>
            </a:r>
          </a:p>
        </p:txBody>
      </p:sp>
      <p:sp>
        <p:nvSpPr>
          <p:cNvPr id="2" name="Content Placeholder 1"/>
          <p:cNvSpPr>
            <a:spLocks noGrp="1"/>
          </p:cNvSpPr>
          <p:nvPr>
            <p:ph type="body" sz="quarter" idx="13"/>
          </p:nvPr>
        </p:nvSpPr>
        <p:spPr>
          <a:xfrm>
            <a:off x="1936992" y="1916832"/>
            <a:ext cx="8426208" cy="6537174"/>
          </a:xfrm>
        </p:spPr>
        <p:txBody>
          <a:bodyPr/>
          <a:lstStyle/>
          <a:p>
            <a:pPr lvl="2"/>
            <a:r>
              <a:rPr lang="en-GB" dirty="0"/>
              <a:t>On 30 June 2016, Tom gave his son £200,000. </a:t>
            </a:r>
          </a:p>
          <a:p>
            <a:pPr marL="342900" lvl="2" indent="-342900">
              <a:buAutoNum type="alphaLcParenBoth"/>
            </a:pPr>
            <a:r>
              <a:rPr lang="en-GB" b="1" dirty="0">
                <a:solidFill>
                  <a:schemeClr val="bg1"/>
                </a:solidFill>
              </a:rPr>
              <a:t>How much IHT will be paid when Tom gives the cash to his son?</a:t>
            </a:r>
          </a:p>
          <a:p>
            <a:pPr marL="342900" lvl="2" indent="-342900">
              <a:buAutoNum type="alphaLcParenBoth"/>
            </a:pPr>
            <a:r>
              <a:rPr lang="en-GB" b="1" dirty="0">
                <a:solidFill>
                  <a:schemeClr val="bg1"/>
                </a:solidFill>
              </a:rPr>
              <a:t>What type of gift is this for IHT and what is the value after deducting relevant exemptions?</a:t>
            </a:r>
          </a:p>
          <a:p>
            <a:pPr marL="342900" lvl="2" indent="-342900">
              <a:buAutoNum type="alphaLcParenBoth"/>
            </a:pPr>
            <a:r>
              <a:rPr lang="en-GB" b="1" dirty="0"/>
              <a:t>What nil rate band is left to use in the death estate if Tom dies on 1 December 2018?</a:t>
            </a:r>
          </a:p>
          <a:p>
            <a:pPr marL="342900" lvl="2" indent="-342900">
              <a:buAutoNum type="alphaLcParenBoth"/>
            </a:pPr>
            <a:endParaRPr lang="en-GB" b="1" dirty="0"/>
          </a:p>
          <a:p>
            <a:pPr marL="342900" lvl="2" indent="-342900">
              <a:buAutoNum type="alphaLcParenBoth"/>
            </a:pPr>
            <a:r>
              <a:rPr lang="en-GB" b="1" dirty="0">
                <a:solidFill>
                  <a:schemeClr val="bg1"/>
                </a:solidFill>
              </a:rPr>
              <a:t>What type of gift is this for IHT and what is the value after deducting relevant lifetime exemptions.</a:t>
            </a:r>
          </a:p>
          <a:p>
            <a:pPr marL="0" lvl="2" indent="0">
              <a:buNone/>
            </a:pPr>
            <a:endParaRPr lang="en-GB" b="1" dirty="0"/>
          </a:p>
          <a:p>
            <a:pPr marL="0" lvl="2" indent="0">
              <a:buNone/>
            </a:pPr>
            <a:r>
              <a:rPr lang="en-GB" b="1" dirty="0">
                <a:solidFill>
                  <a:schemeClr val="bg1"/>
                </a:solidFill>
              </a:rPr>
              <a:t>The inheritance tax is paid by the executor, IHT only arises if the value of the chargeable estate exceeds the nil rate band at the time of the donors death. The nil rate band in 2016/17 is £325,000 and the death estate is £500,000.</a:t>
            </a:r>
          </a:p>
          <a:p>
            <a:pPr marL="0" lvl="2" indent="0">
              <a:buNone/>
            </a:pPr>
            <a:r>
              <a:rPr lang="en-GB" b="1" dirty="0">
                <a:solidFill>
                  <a:schemeClr val="bg1"/>
                </a:solidFill>
              </a:rPr>
              <a:t>IHT payable by the executor/ personal representative.</a:t>
            </a:r>
          </a:p>
          <a:p>
            <a:pPr marL="0" lvl="2" indent="0">
              <a:buNone/>
            </a:pPr>
            <a:r>
              <a:rPr lang="en-GB" b="1" dirty="0">
                <a:solidFill>
                  <a:schemeClr val="bg1"/>
                </a:solidFill>
              </a:rPr>
              <a:t>£70,000 (500,000 – 325,000) x 40% </a:t>
            </a:r>
          </a:p>
          <a:p>
            <a:pPr marL="0" lvl="2" indent="0">
              <a:buNone/>
            </a:pPr>
            <a:endParaRPr lang="en-GB" dirty="0">
              <a:solidFill>
                <a:schemeClr val="bg1"/>
              </a:solidFill>
            </a:endParaRPr>
          </a:p>
          <a:p>
            <a:pPr lvl="2"/>
            <a:r>
              <a:rPr lang="en-GB" dirty="0">
                <a:solidFill>
                  <a:schemeClr val="bg1"/>
                </a:solidFill>
              </a:rPr>
              <a:t>There are IHT implications on certain gifts made during a person’s lifetime, these are called lifetime transfers.</a:t>
            </a:r>
          </a:p>
          <a:p>
            <a:pPr lvl="2"/>
            <a:endParaRPr lang="en-GB" dirty="0">
              <a:solidFill>
                <a:schemeClr val="bg1"/>
              </a:solidFill>
            </a:endParaRPr>
          </a:p>
          <a:p>
            <a:pPr lvl="2"/>
            <a:r>
              <a:rPr lang="en-GB" dirty="0">
                <a:solidFill>
                  <a:schemeClr val="bg1"/>
                </a:solidFill>
              </a:rPr>
              <a:t>Lifetime gifts to a son, daughter, nephew, niece, grandson or grand-daughter are called potentially exempt transfers or PETs. </a:t>
            </a:r>
          </a:p>
        </p:txBody>
      </p:sp>
      <p:sp>
        <p:nvSpPr>
          <p:cNvPr id="4" name="Oval 3"/>
          <p:cNvSpPr/>
          <p:nvPr/>
        </p:nvSpPr>
        <p:spPr>
          <a:xfrm>
            <a:off x="6286500" y="3521552"/>
            <a:ext cx="3240360" cy="2571744"/>
          </a:xfrm>
          <a:prstGeom prst="ellipse">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The value of the remaining nil rate band is £131,000</a:t>
            </a:r>
          </a:p>
          <a:p>
            <a:pPr algn="ctr"/>
            <a:r>
              <a:rPr lang="en-GB" dirty="0">
                <a:solidFill>
                  <a:schemeClr val="tx1"/>
                </a:solidFill>
              </a:rPr>
              <a:t>(325,000 – 194,000)</a:t>
            </a:r>
          </a:p>
        </p:txBody>
      </p:sp>
      <p:pic>
        <p:nvPicPr>
          <p:cNvPr id="5" name="Picture 4">
            <a:extLst>
              <a:ext uri="{FF2B5EF4-FFF2-40B4-BE49-F238E27FC236}">
                <a16:creationId xmlns:a16="http://schemas.microsoft.com/office/drawing/2014/main" id="{F7ADC25A-EDC9-4ED7-880E-DB10AD0E8C3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3203472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Answer 3</a:t>
            </a:r>
          </a:p>
        </p:txBody>
      </p:sp>
      <p:sp>
        <p:nvSpPr>
          <p:cNvPr id="2" name="Content Placeholder 1"/>
          <p:cNvSpPr>
            <a:spLocks noGrp="1"/>
          </p:cNvSpPr>
          <p:nvPr>
            <p:ph type="body" sz="quarter" idx="13"/>
          </p:nvPr>
        </p:nvSpPr>
        <p:spPr>
          <a:xfrm>
            <a:off x="1936992" y="1916832"/>
            <a:ext cx="8426208" cy="6537174"/>
          </a:xfrm>
        </p:spPr>
        <p:txBody>
          <a:bodyPr/>
          <a:lstStyle/>
          <a:p>
            <a:pPr lvl="2"/>
            <a:r>
              <a:rPr lang="en-GB" dirty="0"/>
              <a:t>On 30 June 2016, Tom gave his son £200,000. </a:t>
            </a:r>
          </a:p>
          <a:p>
            <a:pPr marL="342900" lvl="2" indent="-342900">
              <a:buAutoNum type="alphaLcParenBoth"/>
            </a:pPr>
            <a:r>
              <a:rPr lang="en-GB" b="1" dirty="0">
                <a:solidFill>
                  <a:schemeClr val="bg1"/>
                </a:solidFill>
              </a:rPr>
              <a:t>How much IHT will be paid when Tom gives the cash to his son?</a:t>
            </a:r>
          </a:p>
          <a:p>
            <a:pPr marL="342900" lvl="2" indent="-342900">
              <a:buAutoNum type="alphaLcParenBoth"/>
            </a:pPr>
            <a:r>
              <a:rPr lang="en-GB" b="1" dirty="0">
                <a:solidFill>
                  <a:schemeClr val="bg1"/>
                </a:solidFill>
              </a:rPr>
              <a:t>What type of gift is this for IHT and what is the value after deducting relevant exemptions?</a:t>
            </a:r>
          </a:p>
          <a:p>
            <a:pPr marL="342900" lvl="2" indent="-342900">
              <a:buAutoNum type="alphaLcParenBoth"/>
            </a:pPr>
            <a:r>
              <a:rPr lang="en-GB" b="1" dirty="0"/>
              <a:t>What nil rate band is left to use in the death estate if Tom dies on 1 December 2018?</a:t>
            </a:r>
          </a:p>
          <a:p>
            <a:pPr marL="342900" lvl="2" indent="-342900">
              <a:buAutoNum type="alphaLcParenBoth"/>
            </a:pPr>
            <a:endParaRPr lang="en-GB" b="1" dirty="0"/>
          </a:p>
          <a:p>
            <a:pPr marL="342900" lvl="2" indent="-342900">
              <a:buAutoNum type="alphaLcParenBoth"/>
            </a:pPr>
            <a:r>
              <a:rPr lang="en-GB" b="1" dirty="0">
                <a:solidFill>
                  <a:schemeClr val="bg1"/>
                </a:solidFill>
              </a:rPr>
              <a:t>What type of gift is this for IHT and what is the value after deducting relevant lifetime exemptions.</a:t>
            </a:r>
          </a:p>
          <a:p>
            <a:pPr marL="0" lvl="2" indent="0">
              <a:buNone/>
            </a:pPr>
            <a:endParaRPr lang="en-GB" b="1" dirty="0"/>
          </a:p>
          <a:p>
            <a:pPr marL="0" lvl="2" indent="0">
              <a:buNone/>
            </a:pPr>
            <a:r>
              <a:rPr lang="en-GB" b="1" dirty="0">
                <a:solidFill>
                  <a:schemeClr val="bg1"/>
                </a:solidFill>
              </a:rPr>
              <a:t>The inheritance tax is paid by the executor, IHT only arises if the value of the chargeable estate exceeds the nil rate band at the time of the donors death. The nil rate band in 2016/17 is £325,000 and the death estate is £500,000.</a:t>
            </a:r>
          </a:p>
          <a:p>
            <a:pPr marL="0" lvl="2" indent="0">
              <a:buNone/>
            </a:pPr>
            <a:r>
              <a:rPr lang="en-GB" b="1" dirty="0">
                <a:solidFill>
                  <a:schemeClr val="bg1"/>
                </a:solidFill>
              </a:rPr>
              <a:t>IHT payable by the executor/ personal representative.</a:t>
            </a:r>
          </a:p>
          <a:p>
            <a:pPr marL="0" lvl="2" indent="0">
              <a:buNone/>
            </a:pPr>
            <a:r>
              <a:rPr lang="en-GB" b="1" dirty="0">
                <a:solidFill>
                  <a:schemeClr val="bg1"/>
                </a:solidFill>
              </a:rPr>
              <a:t>£70,000 (500,000 – 325,000) x 40% </a:t>
            </a:r>
          </a:p>
          <a:p>
            <a:pPr marL="0" lvl="2" indent="0">
              <a:buNone/>
            </a:pPr>
            <a:endParaRPr lang="en-GB" dirty="0">
              <a:solidFill>
                <a:schemeClr val="bg1"/>
              </a:solidFill>
            </a:endParaRPr>
          </a:p>
          <a:p>
            <a:pPr lvl="2"/>
            <a:r>
              <a:rPr lang="en-GB" dirty="0">
                <a:solidFill>
                  <a:schemeClr val="bg1"/>
                </a:solidFill>
              </a:rPr>
              <a:t>There are IHT implications on certain gifts made during a person’s lifetime, these are called lifetime transfers.</a:t>
            </a:r>
          </a:p>
          <a:p>
            <a:pPr lvl="2"/>
            <a:endParaRPr lang="en-GB" dirty="0">
              <a:solidFill>
                <a:schemeClr val="bg1"/>
              </a:solidFill>
            </a:endParaRPr>
          </a:p>
          <a:p>
            <a:pPr lvl="2"/>
            <a:r>
              <a:rPr lang="en-GB" dirty="0">
                <a:solidFill>
                  <a:schemeClr val="bg1"/>
                </a:solidFill>
              </a:rPr>
              <a:t>Lifetime gifts to a son, daughter, nephew, niece, grandson or grand-daughter are called potentially exempt transfers or PETs. </a:t>
            </a:r>
          </a:p>
        </p:txBody>
      </p:sp>
      <p:sp>
        <p:nvSpPr>
          <p:cNvPr id="5" name="Rectangle 4"/>
          <p:cNvSpPr/>
          <p:nvPr/>
        </p:nvSpPr>
        <p:spPr>
          <a:xfrm>
            <a:off x="6744072" y="3501008"/>
            <a:ext cx="2736304" cy="4320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t>£131,000</a:t>
            </a:r>
          </a:p>
        </p:txBody>
      </p:sp>
      <p:pic>
        <p:nvPicPr>
          <p:cNvPr id="6" name="Picture 5">
            <a:extLst>
              <a:ext uri="{FF2B5EF4-FFF2-40B4-BE49-F238E27FC236}">
                <a16:creationId xmlns:a16="http://schemas.microsoft.com/office/drawing/2014/main" id="{59C9C179-1509-4C67-B5BC-75C7E804564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3185478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IHT and the exam technique</a:t>
            </a:r>
          </a:p>
        </p:txBody>
      </p:sp>
      <p:grpSp>
        <p:nvGrpSpPr>
          <p:cNvPr id="5" name="Group 4"/>
          <p:cNvGrpSpPr/>
          <p:nvPr/>
        </p:nvGrpSpPr>
        <p:grpSpPr>
          <a:xfrm>
            <a:off x="12199782" y="1"/>
            <a:ext cx="4500563" cy="5904187"/>
            <a:chOff x="9151782" y="3978000"/>
            <a:chExt cx="4500563" cy="5904187"/>
          </a:xfrm>
        </p:grpSpPr>
        <p:sp>
          <p:nvSpPr>
            <p:cNvPr id="4" name="Folded Corner 3"/>
            <p:cNvSpPr/>
            <p:nvPr/>
          </p:nvSpPr>
          <p:spPr>
            <a:xfrm>
              <a:off x="9151782" y="3978000"/>
              <a:ext cx="2880000" cy="2880000"/>
            </a:xfrm>
            <a:prstGeom prst="foldedCorne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1600" b="1" dirty="0">
                  <a:solidFill>
                    <a:schemeClr val="tx1"/>
                  </a:solidFill>
                </a:rPr>
                <a:t>Contents slide 1 column</a:t>
              </a:r>
            </a:p>
            <a:p>
              <a:pPr marL="171450" indent="-171450">
                <a:spcAft>
                  <a:spcPts val="300"/>
                </a:spcAft>
                <a:buFont typeface="Arial" panose="020B0604020202020204" pitchFamily="34" charset="0"/>
                <a:buChar char="•"/>
              </a:pPr>
              <a:r>
                <a:rPr lang="en-GB" sz="1400" dirty="0">
                  <a:solidFill>
                    <a:schemeClr val="tx1"/>
                  </a:solidFill>
                </a:rPr>
                <a:t>Use this slide for text only slides.</a:t>
              </a:r>
            </a:p>
            <a:p>
              <a:pPr marL="171450" indent="-171450">
                <a:spcAft>
                  <a:spcPts val="300"/>
                </a:spcAft>
                <a:buFont typeface="Arial" panose="020B0604020202020204" pitchFamily="34" charset="0"/>
                <a:buChar char="•"/>
              </a:pPr>
              <a:r>
                <a:rPr lang="en-US" sz="1400" dirty="0">
                  <a:solidFill>
                    <a:schemeClr val="tx1"/>
                  </a:solidFill>
                </a:rPr>
                <a:t>Remember to keep text to a minimum for maximum impact.</a:t>
              </a:r>
            </a:p>
            <a:p>
              <a:pPr marL="171450" indent="-171450">
                <a:spcAft>
                  <a:spcPts val="300"/>
                </a:spcAft>
                <a:buFont typeface="Arial" panose="020B0604020202020204" pitchFamily="34" charset="0"/>
                <a:buChar char="•"/>
              </a:pPr>
              <a:r>
                <a:rPr lang="en-US" sz="1400" dirty="0">
                  <a:solidFill>
                    <a:schemeClr val="tx1"/>
                  </a:solidFill>
                </a:rPr>
                <a:t>Use the Decrease list level and Increase list level buttons to toggle between the levels of text and maintain the correct template formatting. Avoid manual text formatting.</a:t>
              </a:r>
              <a:endParaRPr lang="en-GB" sz="1400" dirty="0">
                <a:solidFill>
                  <a:schemeClr val="tx1"/>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1782" y="6858000"/>
              <a:ext cx="4500563" cy="302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6" name="Picture 5">
            <a:extLst>
              <a:ext uri="{FF2B5EF4-FFF2-40B4-BE49-F238E27FC236}">
                <a16:creationId xmlns:a16="http://schemas.microsoft.com/office/drawing/2014/main" id="{9F2E65E7-9CEE-4BA9-956F-43C8950D6D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634016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09800" y="288022"/>
            <a:ext cx="8153400" cy="1477962"/>
          </a:xfrm>
        </p:spPr>
        <p:txBody>
          <a:bodyPr/>
          <a:lstStyle/>
          <a:p>
            <a:r>
              <a:rPr lang="en-GB" dirty="0"/>
              <a:t>Exam technique for doing IHT tasks</a:t>
            </a:r>
          </a:p>
        </p:txBody>
      </p:sp>
      <p:graphicFrame>
        <p:nvGraphicFramePr>
          <p:cNvPr id="8" name="Content Placeholder 3"/>
          <p:cNvGraphicFramePr>
            <a:graphicFrameLocks noGrp="1"/>
          </p:cNvGraphicFramePr>
          <p:nvPr>
            <p:ph idx="4294967295"/>
            <p:extLst>
              <p:ext uri="{D42A27DB-BD31-4B8C-83A1-F6EECF244321}">
                <p14:modId xmlns:p14="http://schemas.microsoft.com/office/powerpoint/2010/main" val="1640007345"/>
              </p:ext>
            </p:extLst>
          </p:nvPr>
        </p:nvGraphicFramePr>
        <p:xfrm>
          <a:off x="2285296" y="1340768"/>
          <a:ext cx="7342584" cy="4705600"/>
        </p:xfrm>
        <a:graphic>
          <a:graphicData uri="http://schemas.openxmlformats.org/drawingml/2006/table">
            <a:tbl>
              <a:tblPr firstRow="1" bandRow="1">
                <a:tableStyleId>{5C22544A-7EE6-4342-B048-85BDC9FD1C3A}</a:tableStyleId>
              </a:tblPr>
              <a:tblGrid>
                <a:gridCol w="2230016">
                  <a:extLst>
                    <a:ext uri="{9D8B030D-6E8A-4147-A177-3AD203B41FA5}">
                      <a16:colId xmlns:a16="http://schemas.microsoft.com/office/drawing/2014/main" val="20000"/>
                    </a:ext>
                  </a:extLst>
                </a:gridCol>
                <a:gridCol w="5112568">
                  <a:extLst>
                    <a:ext uri="{9D8B030D-6E8A-4147-A177-3AD203B41FA5}">
                      <a16:colId xmlns:a16="http://schemas.microsoft.com/office/drawing/2014/main" val="20001"/>
                    </a:ext>
                  </a:extLst>
                </a:gridCol>
              </a:tblGrid>
              <a:tr h="370840">
                <a:tc>
                  <a:txBody>
                    <a:bodyPr/>
                    <a:lstStyle/>
                    <a:p>
                      <a:endParaRPr lang="en-GB" sz="1600" b="1" dirty="0">
                        <a:solidFill>
                          <a:schemeClr val="tx2"/>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600" dirty="0">
                        <a:solidFill>
                          <a:schemeClr val="tx2"/>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GB" sz="1600" dirty="0">
                          <a:latin typeface="Arial" pitchFamily="34" charset="0"/>
                          <a:cs typeface="Arial" pitchFamily="34" charset="0"/>
                        </a:rPr>
                        <a:t>Step</a:t>
                      </a:r>
                      <a:r>
                        <a:rPr lang="en-GB" sz="1600" baseline="0" dirty="0">
                          <a:latin typeface="Arial" pitchFamily="34" charset="0"/>
                          <a:cs typeface="Arial" pitchFamily="34" charset="0"/>
                        </a:rPr>
                        <a:t> 1</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latin typeface="Arial" pitchFamily="34" charset="0"/>
                          <a:cs typeface="Arial" pitchFamily="34" charset="0"/>
                        </a:rPr>
                        <a:t>Put</a:t>
                      </a:r>
                      <a:r>
                        <a:rPr lang="en-GB" sz="1600" baseline="0" dirty="0">
                          <a:latin typeface="Arial" pitchFamily="34" charset="0"/>
                          <a:cs typeface="Arial" pitchFamily="34" charset="0"/>
                        </a:rPr>
                        <a:t> a value on any lifetime gifts after deducting the annual exemptions</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r>
                        <a:rPr lang="en-GB" sz="1600" dirty="0">
                          <a:solidFill>
                            <a:schemeClr val="bg1"/>
                          </a:solidFill>
                          <a:latin typeface="Arial" pitchFamily="34" charset="0"/>
                          <a:cs typeface="Arial" pitchFamily="34" charset="0"/>
                        </a:rPr>
                        <a:t>Step</a:t>
                      </a:r>
                      <a:r>
                        <a:rPr lang="en-GB" sz="1600" baseline="0" dirty="0">
                          <a:solidFill>
                            <a:schemeClr val="bg1"/>
                          </a:solidFill>
                          <a:latin typeface="Arial" pitchFamily="34" charset="0"/>
                          <a:cs typeface="Arial" pitchFamily="34" charset="0"/>
                        </a:rPr>
                        <a:t> 2</a:t>
                      </a:r>
                      <a:endParaRPr lang="en-GB" sz="1600" dirty="0">
                        <a:solidFill>
                          <a:schemeClr val="bg1"/>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solidFill>
                            <a:schemeClr val="bg1"/>
                          </a:solidFill>
                          <a:latin typeface="Arial" pitchFamily="34" charset="0"/>
                          <a:cs typeface="Arial" pitchFamily="34" charset="0"/>
                        </a:rPr>
                        <a:t>Determine the remaining nil rate band to use</a:t>
                      </a:r>
                      <a:r>
                        <a:rPr lang="en-GB" sz="1600" baseline="0" dirty="0">
                          <a:solidFill>
                            <a:schemeClr val="bg1"/>
                          </a:solidFill>
                          <a:latin typeface="Arial" pitchFamily="34" charset="0"/>
                          <a:cs typeface="Arial" pitchFamily="34" charset="0"/>
                        </a:rPr>
                        <a:t> in the death estate</a:t>
                      </a:r>
                      <a:endParaRPr lang="en-GB" sz="1600" dirty="0">
                        <a:solidFill>
                          <a:schemeClr val="bg1"/>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r>
                        <a:rPr lang="en-GB" sz="1600" dirty="0">
                          <a:solidFill>
                            <a:schemeClr val="bg1"/>
                          </a:solidFill>
                          <a:latin typeface="Arial" pitchFamily="34" charset="0"/>
                          <a:cs typeface="Arial" pitchFamily="34" charset="0"/>
                        </a:rPr>
                        <a:t>Step</a:t>
                      </a:r>
                      <a:r>
                        <a:rPr lang="en-GB" sz="1600" baseline="0" dirty="0">
                          <a:solidFill>
                            <a:schemeClr val="bg1"/>
                          </a:solidFill>
                          <a:latin typeface="Arial" pitchFamily="34" charset="0"/>
                          <a:cs typeface="Arial" pitchFamily="34" charset="0"/>
                        </a:rPr>
                        <a:t> 3</a:t>
                      </a:r>
                      <a:endParaRPr lang="en-GB" sz="1600" dirty="0">
                        <a:solidFill>
                          <a:schemeClr val="bg1"/>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solidFill>
                            <a:schemeClr val="bg1"/>
                          </a:solidFill>
                          <a:latin typeface="Arial" pitchFamily="34" charset="0"/>
                          <a:cs typeface="Arial" pitchFamily="34" charset="0"/>
                        </a:rPr>
                        <a:t>Death</a:t>
                      </a:r>
                      <a:r>
                        <a:rPr lang="en-GB" sz="1600" baseline="0" dirty="0">
                          <a:solidFill>
                            <a:schemeClr val="bg1"/>
                          </a:solidFill>
                          <a:latin typeface="Arial" pitchFamily="34" charset="0"/>
                          <a:cs typeface="Arial" pitchFamily="34" charset="0"/>
                        </a:rPr>
                        <a:t> estate </a:t>
                      </a:r>
                      <a:endParaRPr lang="en-GB" sz="1600" dirty="0">
                        <a:solidFill>
                          <a:schemeClr val="bg1"/>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r>
                        <a:rPr lang="en-GB" sz="1600" dirty="0">
                          <a:solidFill>
                            <a:schemeClr val="bg1"/>
                          </a:solidFill>
                          <a:latin typeface="Arial" pitchFamily="34" charset="0"/>
                          <a:cs typeface="Arial" pitchFamily="34" charset="0"/>
                        </a:rPr>
                        <a:t>(a)</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solidFill>
                            <a:schemeClr val="bg1"/>
                          </a:solidFill>
                          <a:latin typeface="Arial" pitchFamily="34" charset="0"/>
                          <a:cs typeface="Arial" pitchFamily="34" charset="0"/>
                        </a:rPr>
                        <a:t>Include</a:t>
                      </a:r>
                      <a:r>
                        <a:rPr lang="en-GB" sz="1600" baseline="0" dirty="0">
                          <a:solidFill>
                            <a:schemeClr val="bg1"/>
                          </a:solidFill>
                          <a:latin typeface="Arial" pitchFamily="34" charset="0"/>
                          <a:cs typeface="Arial" pitchFamily="34" charset="0"/>
                        </a:rPr>
                        <a:t> all assets owned at death at probate value</a:t>
                      </a:r>
                      <a:endParaRPr lang="en-GB" sz="1600" dirty="0">
                        <a:solidFill>
                          <a:schemeClr val="bg1"/>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GB" sz="1600" dirty="0">
                          <a:solidFill>
                            <a:schemeClr val="bg1"/>
                          </a:solidFill>
                          <a:latin typeface="Arial" pitchFamily="34" charset="0"/>
                          <a:cs typeface="Arial" pitchFamily="34" charset="0"/>
                        </a:rPr>
                        <a:t>(b)</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solidFill>
                            <a:schemeClr val="bg1"/>
                          </a:solidFill>
                          <a:latin typeface="Arial" pitchFamily="34" charset="0"/>
                          <a:cs typeface="Arial" pitchFamily="34" charset="0"/>
                        </a:rPr>
                        <a:t>Deduct any outstanding</a:t>
                      </a:r>
                      <a:r>
                        <a:rPr lang="en-GB" sz="1600" baseline="0" dirty="0">
                          <a:solidFill>
                            <a:schemeClr val="bg1"/>
                          </a:solidFill>
                          <a:latin typeface="Arial" pitchFamily="34" charset="0"/>
                          <a:cs typeface="Arial" pitchFamily="34" charset="0"/>
                        </a:rPr>
                        <a:t> allowable expenses including funeral expenses, outstanding credit card bills and utility bills</a:t>
                      </a:r>
                      <a:endParaRPr lang="en-GB" sz="1600" dirty="0">
                        <a:solidFill>
                          <a:schemeClr val="bg1"/>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r>
                        <a:rPr lang="en-GB" sz="1600" dirty="0">
                          <a:solidFill>
                            <a:schemeClr val="bg1"/>
                          </a:solidFill>
                          <a:latin typeface="Arial" pitchFamily="34" charset="0"/>
                          <a:cs typeface="Arial" pitchFamily="34" charset="0"/>
                        </a:rPr>
                        <a:t>©</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solidFill>
                            <a:schemeClr val="bg1"/>
                          </a:solidFill>
                          <a:latin typeface="Arial" pitchFamily="34" charset="0"/>
                          <a:cs typeface="Arial" pitchFamily="34" charset="0"/>
                        </a:rPr>
                        <a:t>Deduct any exempt legacies to spouse,</a:t>
                      </a:r>
                      <a:r>
                        <a:rPr lang="en-GB" sz="1600" baseline="0" dirty="0">
                          <a:solidFill>
                            <a:schemeClr val="bg1"/>
                          </a:solidFill>
                          <a:latin typeface="Arial" pitchFamily="34" charset="0"/>
                          <a:cs typeface="Arial" pitchFamily="34" charset="0"/>
                        </a:rPr>
                        <a:t> charity, political parties</a:t>
                      </a:r>
                      <a:endParaRPr lang="en-GB" sz="1600" dirty="0">
                        <a:solidFill>
                          <a:schemeClr val="bg1"/>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GB" sz="1600" dirty="0">
                          <a:solidFill>
                            <a:schemeClr val="bg1"/>
                          </a:solidFill>
                          <a:latin typeface="Arial" pitchFamily="34" charset="0"/>
                          <a:cs typeface="Arial" pitchFamily="34" charset="0"/>
                        </a:rPr>
                        <a:t>(d)</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solidFill>
                            <a:schemeClr val="bg1"/>
                          </a:solidFill>
                          <a:latin typeface="Arial" pitchFamily="34" charset="0"/>
                          <a:cs typeface="Arial" pitchFamily="34" charset="0"/>
                        </a:rPr>
                        <a:t>Calculate</a:t>
                      </a:r>
                      <a:r>
                        <a:rPr lang="en-GB" sz="1600" baseline="0" dirty="0">
                          <a:solidFill>
                            <a:schemeClr val="bg1"/>
                          </a:solidFill>
                          <a:latin typeface="Arial" pitchFamily="34" charset="0"/>
                          <a:cs typeface="Arial" pitchFamily="34" charset="0"/>
                        </a:rPr>
                        <a:t> the chargeable estate</a:t>
                      </a:r>
                      <a:endParaRPr lang="en-GB" sz="1600" dirty="0">
                        <a:solidFill>
                          <a:schemeClr val="bg1"/>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r>
                        <a:rPr lang="en-GB" sz="1600" dirty="0">
                          <a:solidFill>
                            <a:schemeClr val="bg1"/>
                          </a:solidFill>
                          <a:latin typeface="Arial" pitchFamily="34" charset="0"/>
                          <a:cs typeface="Arial" pitchFamily="34" charset="0"/>
                        </a:rPr>
                        <a:t>(e)</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solidFill>
                            <a:schemeClr val="bg1"/>
                          </a:solidFill>
                          <a:latin typeface="Arial" pitchFamily="34" charset="0"/>
                          <a:cs typeface="Arial" pitchFamily="34" charset="0"/>
                        </a:rPr>
                        <a:t>Calculate</a:t>
                      </a:r>
                      <a:r>
                        <a:rPr lang="en-GB" sz="1600" baseline="0" dirty="0">
                          <a:solidFill>
                            <a:schemeClr val="bg1"/>
                          </a:solidFill>
                          <a:latin typeface="Arial" pitchFamily="34" charset="0"/>
                          <a:cs typeface="Arial" pitchFamily="34" charset="0"/>
                        </a:rPr>
                        <a:t> the IHT on the chargeable estate</a:t>
                      </a:r>
                    </a:p>
                    <a:p>
                      <a:r>
                        <a:rPr lang="en-GB" sz="1600" baseline="0" dirty="0">
                          <a:solidFill>
                            <a:schemeClr val="bg1"/>
                          </a:solidFill>
                          <a:latin typeface="Arial" pitchFamily="34" charset="0"/>
                          <a:cs typeface="Arial" pitchFamily="34" charset="0"/>
                        </a:rPr>
                        <a:t>(chargeable estate – remaining nil rate band) x 40%</a:t>
                      </a:r>
                      <a:endParaRPr lang="en-GB" sz="1600" dirty="0">
                        <a:solidFill>
                          <a:schemeClr val="bg1"/>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bl>
          </a:graphicData>
        </a:graphic>
      </p:graphicFrame>
      <p:sp>
        <p:nvSpPr>
          <p:cNvPr id="5" name="Folded Corner 4"/>
          <p:cNvSpPr/>
          <p:nvPr/>
        </p:nvSpPr>
        <p:spPr>
          <a:xfrm>
            <a:off x="12199782" y="0"/>
            <a:ext cx="2880000" cy="2880000"/>
          </a:xfrm>
          <a:prstGeom prst="foldedCorne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1600" b="1" dirty="0">
                <a:solidFill>
                  <a:schemeClr val="tx1"/>
                </a:solidFill>
              </a:rPr>
              <a:t>Guidance: tables</a:t>
            </a:r>
          </a:p>
          <a:p>
            <a:pPr marL="171450" indent="-171450">
              <a:spcAft>
                <a:spcPts val="300"/>
              </a:spcAft>
              <a:buFont typeface="Arial" panose="020B0604020202020204" pitchFamily="34" charset="0"/>
              <a:buChar char="•"/>
            </a:pPr>
            <a:r>
              <a:rPr lang="en-GB" sz="1400" dirty="0">
                <a:solidFill>
                  <a:schemeClr val="tx1"/>
                </a:solidFill>
              </a:rPr>
              <a:t>There are three table format options to choose from shown on these slides.</a:t>
            </a:r>
          </a:p>
          <a:p>
            <a:pPr marL="171450" indent="-171450">
              <a:spcAft>
                <a:spcPts val="300"/>
              </a:spcAft>
              <a:buFont typeface="Arial" panose="020B0604020202020204" pitchFamily="34" charset="0"/>
              <a:buChar char="•"/>
            </a:pPr>
            <a:r>
              <a:rPr lang="en-GB" sz="1400" dirty="0">
                <a:solidFill>
                  <a:schemeClr val="tx1"/>
                </a:solidFill>
              </a:rPr>
              <a:t>Copy and paste these tables so you know they are on brand.</a:t>
            </a:r>
          </a:p>
        </p:txBody>
      </p:sp>
      <p:pic>
        <p:nvPicPr>
          <p:cNvPr id="6" name="Picture 5">
            <a:extLst>
              <a:ext uri="{FF2B5EF4-FFF2-40B4-BE49-F238E27FC236}">
                <a16:creationId xmlns:a16="http://schemas.microsoft.com/office/drawing/2014/main" id="{05B0390A-E3C3-46F0-A1A2-84552E4C194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1024792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09800" y="288022"/>
            <a:ext cx="8153400" cy="1477962"/>
          </a:xfrm>
        </p:spPr>
        <p:txBody>
          <a:bodyPr/>
          <a:lstStyle/>
          <a:p>
            <a:r>
              <a:rPr lang="en-GB" dirty="0"/>
              <a:t>Exam technique for doing IHT tasks</a:t>
            </a:r>
          </a:p>
        </p:txBody>
      </p:sp>
      <p:graphicFrame>
        <p:nvGraphicFramePr>
          <p:cNvPr id="8" name="Content Placeholder 3"/>
          <p:cNvGraphicFramePr>
            <a:graphicFrameLocks noGrp="1"/>
          </p:cNvGraphicFramePr>
          <p:nvPr>
            <p:ph idx="4294967295"/>
            <p:extLst>
              <p:ext uri="{D42A27DB-BD31-4B8C-83A1-F6EECF244321}">
                <p14:modId xmlns:p14="http://schemas.microsoft.com/office/powerpoint/2010/main" val="3975742128"/>
              </p:ext>
            </p:extLst>
          </p:nvPr>
        </p:nvGraphicFramePr>
        <p:xfrm>
          <a:off x="2285296" y="1340768"/>
          <a:ext cx="7342584" cy="4705600"/>
        </p:xfrm>
        <a:graphic>
          <a:graphicData uri="http://schemas.openxmlformats.org/drawingml/2006/table">
            <a:tbl>
              <a:tblPr firstRow="1" bandRow="1">
                <a:tableStyleId>{5C22544A-7EE6-4342-B048-85BDC9FD1C3A}</a:tableStyleId>
              </a:tblPr>
              <a:tblGrid>
                <a:gridCol w="2230016">
                  <a:extLst>
                    <a:ext uri="{9D8B030D-6E8A-4147-A177-3AD203B41FA5}">
                      <a16:colId xmlns:a16="http://schemas.microsoft.com/office/drawing/2014/main" val="20000"/>
                    </a:ext>
                  </a:extLst>
                </a:gridCol>
                <a:gridCol w="5112568">
                  <a:extLst>
                    <a:ext uri="{9D8B030D-6E8A-4147-A177-3AD203B41FA5}">
                      <a16:colId xmlns:a16="http://schemas.microsoft.com/office/drawing/2014/main" val="20001"/>
                    </a:ext>
                  </a:extLst>
                </a:gridCol>
              </a:tblGrid>
              <a:tr h="370840">
                <a:tc>
                  <a:txBody>
                    <a:bodyPr/>
                    <a:lstStyle/>
                    <a:p>
                      <a:endParaRPr lang="en-GB" sz="1600" b="1" dirty="0">
                        <a:solidFill>
                          <a:schemeClr val="tx2"/>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600" dirty="0">
                        <a:solidFill>
                          <a:schemeClr val="tx2"/>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GB" sz="1600" dirty="0">
                          <a:latin typeface="Arial" pitchFamily="34" charset="0"/>
                          <a:cs typeface="Arial" pitchFamily="34" charset="0"/>
                        </a:rPr>
                        <a:t>Step</a:t>
                      </a:r>
                      <a:r>
                        <a:rPr lang="en-GB" sz="1600" baseline="0" dirty="0">
                          <a:latin typeface="Arial" pitchFamily="34" charset="0"/>
                          <a:cs typeface="Arial" pitchFamily="34" charset="0"/>
                        </a:rPr>
                        <a:t> 1</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latin typeface="Arial" pitchFamily="34" charset="0"/>
                          <a:cs typeface="Arial" pitchFamily="34" charset="0"/>
                        </a:rPr>
                        <a:t>Put</a:t>
                      </a:r>
                      <a:r>
                        <a:rPr lang="en-GB" sz="1600" baseline="0" dirty="0">
                          <a:latin typeface="Arial" pitchFamily="34" charset="0"/>
                          <a:cs typeface="Arial" pitchFamily="34" charset="0"/>
                        </a:rPr>
                        <a:t> a value on any lifetime gifts after deducting the annual exemptions</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r>
                        <a:rPr lang="en-GB" sz="1600" dirty="0">
                          <a:latin typeface="Arial" pitchFamily="34" charset="0"/>
                          <a:cs typeface="Arial" pitchFamily="34" charset="0"/>
                        </a:rPr>
                        <a:t>Step</a:t>
                      </a:r>
                      <a:r>
                        <a:rPr lang="en-GB" sz="1600" baseline="0" dirty="0">
                          <a:latin typeface="Arial" pitchFamily="34" charset="0"/>
                          <a:cs typeface="Arial" pitchFamily="34" charset="0"/>
                        </a:rPr>
                        <a:t> 2</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latin typeface="Arial" pitchFamily="34" charset="0"/>
                          <a:cs typeface="Arial" pitchFamily="34" charset="0"/>
                        </a:rPr>
                        <a:t>Determine the remaining nil rate band to use</a:t>
                      </a:r>
                      <a:r>
                        <a:rPr lang="en-GB" sz="1600" baseline="0" dirty="0">
                          <a:latin typeface="Arial" pitchFamily="34" charset="0"/>
                          <a:cs typeface="Arial" pitchFamily="34" charset="0"/>
                        </a:rPr>
                        <a:t> in the death estate</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r>
                        <a:rPr lang="en-GB" sz="1600" dirty="0">
                          <a:solidFill>
                            <a:schemeClr val="bg1"/>
                          </a:solidFill>
                          <a:latin typeface="Arial" pitchFamily="34" charset="0"/>
                          <a:cs typeface="Arial" pitchFamily="34" charset="0"/>
                        </a:rPr>
                        <a:t>Step</a:t>
                      </a:r>
                      <a:r>
                        <a:rPr lang="en-GB" sz="1600" baseline="0" dirty="0">
                          <a:solidFill>
                            <a:schemeClr val="bg1"/>
                          </a:solidFill>
                          <a:latin typeface="Arial" pitchFamily="34" charset="0"/>
                          <a:cs typeface="Arial" pitchFamily="34" charset="0"/>
                        </a:rPr>
                        <a:t> 3</a:t>
                      </a:r>
                      <a:endParaRPr lang="en-GB" sz="1600" dirty="0">
                        <a:solidFill>
                          <a:schemeClr val="bg1"/>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solidFill>
                            <a:schemeClr val="bg1"/>
                          </a:solidFill>
                          <a:latin typeface="Arial" pitchFamily="34" charset="0"/>
                          <a:cs typeface="Arial" pitchFamily="34" charset="0"/>
                        </a:rPr>
                        <a:t>Death</a:t>
                      </a:r>
                      <a:r>
                        <a:rPr lang="en-GB" sz="1600" baseline="0" dirty="0">
                          <a:solidFill>
                            <a:schemeClr val="bg1"/>
                          </a:solidFill>
                          <a:latin typeface="Arial" pitchFamily="34" charset="0"/>
                          <a:cs typeface="Arial" pitchFamily="34" charset="0"/>
                        </a:rPr>
                        <a:t> estate </a:t>
                      </a:r>
                      <a:endParaRPr lang="en-GB" sz="1600" dirty="0">
                        <a:solidFill>
                          <a:schemeClr val="bg1"/>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r>
                        <a:rPr lang="en-GB" sz="1600" dirty="0">
                          <a:solidFill>
                            <a:schemeClr val="bg1"/>
                          </a:solidFill>
                          <a:latin typeface="Arial" pitchFamily="34" charset="0"/>
                          <a:cs typeface="Arial" pitchFamily="34" charset="0"/>
                        </a:rPr>
                        <a:t>(a)</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solidFill>
                            <a:schemeClr val="bg1"/>
                          </a:solidFill>
                          <a:latin typeface="Arial" pitchFamily="34" charset="0"/>
                          <a:cs typeface="Arial" pitchFamily="34" charset="0"/>
                        </a:rPr>
                        <a:t>Include</a:t>
                      </a:r>
                      <a:r>
                        <a:rPr lang="en-GB" sz="1600" baseline="0" dirty="0">
                          <a:solidFill>
                            <a:schemeClr val="bg1"/>
                          </a:solidFill>
                          <a:latin typeface="Arial" pitchFamily="34" charset="0"/>
                          <a:cs typeface="Arial" pitchFamily="34" charset="0"/>
                        </a:rPr>
                        <a:t> all assets owned at death at probate value</a:t>
                      </a:r>
                      <a:endParaRPr lang="en-GB" sz="1600" dirty="0">
                        <a:solidFill>
                          <a:schemeClr val="bg1"/>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GB" sz="1600" dirty="0">
                          <a:solidFill>
                            <a:schemeClr val="bg1"/>
                          </a:solidFill>
                          <a:latin typeface="Arial" pitchFamily="34" charset="0"/>
                          <a:cs typeface="Arial" pitchFamily="34" charset="0"/>
                        </a:rPr>
                        <a:t>(b)</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solidFill>
                            <a:schemeClr val="bg1"/>
                          </a:solidFill>
                          <a:latin typeface="Arial" pitchFamily="34" charset="0"/>
                          <a:cs typeface="Arial" pitchFamily="34" charset="0"/>
                        </a:rPr>
                        <a:t>Deduct any outstanding</a:t>
                      </a:r>
                      <a:r>
                        <a:rPr lang="en-GB" sz="1600" baseline="0" dirty="0">
                          <a:solidFill>
                            <a:schemeClr val="bg1"/>
                          </a:solidFill>
                          <a:latin typeface="Arial" pitchFamily="34" charset="0"/>
                          <a:cs typeface="Arial" pitchFamily="34" charset="0"/>
                        </a:rPr>
                        <a:t> allowable expenses including funeral expenses, outstanding credit card bills and utility bills</a:t>
                      </a:r>
                      <a:endParaRPr lang="en-GB" sz="1600" dirty="0">
                        <a:solidFill>
                          <a:schemeClr val="bg1"/>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r>
                        <a:rPr lang="en-GB" sz="1600" dirty="0">
                          <a:solidFill>
                            <a:schemeClr val="bg1"/>
                          </a:solidFill>
                          <a:latin typeface="Arial" pitchFamily="34" charset="0"/>
                          <a:cs typeface="Arial" pitchFamily="34" charset="0"/>
                        </a:rPr>
                        <a:t>©</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solidFill>
                            <a:schemeClr val="bg1"/>
                          </a:solidFill>
                          <a:latin typeface="Arial" pitchFamily="34" charset="0"/>
                          <a:cs typeface="Arial" pitchFamily="34" charset="0"/>
                        </a:rPr>
                        <a:t>Deduct any exempt legacies to spouse,</a:t>
                      </a:r>
                      <a:r>
                        <a:rPr lang="en-GB" sz="1600" baseline="0" dirty="0">
                          <a:solidFill>
                            <a:schemeClr val="bg1"/>
                          </a:solidFill>
                          <a:latin typeface="Arial" pitchFamily="34" charset="0"/>
                          <a:cs typeface="Arial" pitchFamily="34" charset="0"/>
                        </a:rPr>
                        <a:t> charity, political parties</a:t>
                      </a:r>
                      <a:endParaRPr lang="en-GB" sz="1600" dirty="0">
                        <a:solidFill>
                          <a:schemeClr val="bg1"/>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GB" sz="1600" dirty="0">
                          <a:solidFill>
                            <a:schemeClr val="bg1"/>
                          </a:solidFill>
                          <a:latin typeface="Arial" pitchFamily="34" charset="0"/>
                          <a:cs typeface="Arial" pitchFamily="34" charset="0"/>
                        </a:rPr>
                        <a:t>(d)</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solidFill>
                            <a:schemeClr val="bg1"/>
                          </a:solidFill>
                          <a:latin typeface="Arial" pitchFamily="34" charset="0"/>
                          <a:cs typeface="Arial" pitchFamily="34" charset="0"/>
                        </a:rPr>
                        <a:t>Calculate</a:t>
                      </a:r>
                      <a:r>
                        <a:rPr lang="en-GB" sz="1600" baseline="0" dirty="0">
                          <a:solidFill>
                            <a:schemeClr val="bg1"/>
                          </a:solidFill>
                          <a:latin typeface="Arial" pitchFamily="34" charset="0"/>
                          <a:cs typeface="Arial" pitchFamily="34" charset="0"/>
                        </a:rPr>
                        <a:t> the chargeable estate</a:t>
                      </a:r>
                      <a:endParaRPr lang="en-GB" sz="1600" dirty="0">
                        <a:solidFill>
                          <a:schemeClr val="bg1"/>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r>
                        <a:rPr lang="en-GB" sz="1600" dirty="0">
                          <a:solidFill>
                            <a:schemeClr val="bg1"/>
                          </a:solidFill>
                          <a:latin typeface="Arial" pitchFamily="34" charset="0"/>
                          <a:cs typeface="Arial" pitchFamily="34" charset="0"/>
                        </a:rPr>
                        <a:t>(e)</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solidFill>
                            <a:schemeClr val="bg1"/>
                          </a:solidFill>
                          <a:latin typeface="Arial" pitchFamily="34" charset="0"/>
                          <a:cs typeface="Arial" pitchFamily="34" charset="0"/>
                        </a:rPr>
                        <a:t>Calculate</a:t>
                      </a:r>
                      <a:r>
                        <a:rPr lang="en-GB" sz="1600" baseline="0" dirty="0">
                          <a:solidFill>
                            <a:schemeClr val="bg1"/>
                          </a:solidFill>
                          <a:latin typeface="Arial" pitchFamily="34" charset="0"/>
                          <a:cs typeface="Arial" pitchFamily="34" charset="0"/>
                        </a:rPr>
                        <a:t> the IHT on the chargeable estate</a:t>
                      </a:r>
                    </a:p>
                    <a:p>
                      <a:r>
                        <a:rPr lang="en-GB" sz="1600" baseline="0" dirty="0">
                          <a:solidFill>
                            <a:schemeClr val="bg1"/>
                          </a:solidFill>
                          <a:latin typeface="Arial" pitchFamily="34" charset="0"/>
                          <a:cs typeface="Arial" pitchFamily="34" charset="0"/>
                        </a:rPr>
                        <a:t>(chargeable estate – remaining nil rate band) x 40%</a:t>
                      </a:r>
                      <a:endParaRPr lang="en-GB" sz="1600" dirty="0">
                        <a:solidFill>
                          <a:schemeClr val="bg1"/>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bl>
          </a:graphicData>
        </a:graphic>
      </p:graphicFrame>
      <p:sp>
        <p:nvSpPr>
          <p:cNvPr id="5" name="Folded Corner 4"/>
          <p:cNvSpPr/>
          <p:nvPr/>
        </p:nvSpPr>
        <p:spPr>
          <a:xfrm>
            <a:off x="12199782" y="0"/>
            <a:ext cx="2880000" cy="2880000"/>
          </a:xfrm>
          <a:prstGeom prst="foldedCorne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1600" b="1" dirty="0">
                <a:solidFill>
                  <a:schemeClr val="tx1"/>
                </a:solidFill>
              </a:rPr>
              <a:t>Guidance: tables</a:t>
            </a:r>
          </a:p>
          <a:p>
            <a:pPr marL="171450" indent="-171450">
              <a:spcAft>
                <a:spcPts val="300"/>
              </a:spcAft>
              <a:buFont typeface="Arial" panose="020B0604020202020204" pitchFamily="34" charset="0"/>
              <a:buChar char="•"/>
            </a:pPr>
            <a:r>
              <a:rPr lang="en-GB" sz="1400" dirty="0">
                <a:solidFill>
                  <a:schemeClr val="tx1"/>
                </a:solidFill>
              </a:rPr>
              <a:t>There are three table format options to choose from shown on these slides.</a:t>
            </a:r>
          </a:p>
          <a:p>
            <a:pPr marL="171450" indent="-171450">
              <a:spcAft>
                <a:spcPts val="300"/>
              </a:spcAft>
              <a:buFont typeface="Arial" panose="020B0604020202020204" pitchFamily="34" charset="0"/>
              <a:buChar char="•"/>
            </a:pPr>
            <a:r>
              <a:rPr lang="en-GB" sz="1400" dirty="0">
                <a:solidFill>
                  <a:schemeClr val="tx1"/>
                </a:solidFill>
              </a:rPr>
              <a:t>Copy and paste these tables so you know they are on brand.</a:t>
            </a:r>
          </a:p>
        </p:txBody>
      </p:sp>
      <p:pic>
        <p:nvPicPr>
          <p:cNvPr id="6" name="Picture 5">
            <a:extLst>
              <a:ext uri="{FF2B5EF4-FFF2-40B4-BE49-F238E27FC236}">
                <a16:creationId xmlns:a16="http://schemas.microsoft.com/office/drawing/2014/main" id="{DB7AF7C5-8596-483E-9DB1-124F02CD03B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4205464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09800" y="288022"/>
            <a:ext cx="8153400" cy="1477962"/>
          </a:xfrm>
        </p:spPr>
        <p:txBody>
          <a:bodyPr/>
          <a:lstStyle/>
          <a:p>
            <a:r>
              <a:rPr lang="en-GB" dirty="0"/>
              <a:t>Exam technique for doing IHT tasks</a:t>
            </a:r>
          </a:p>
        </p:txBody>
      </p:sp>
      <p:graphicFrame>
        <p:nvGraphicFramePr>
          <p:cNvPr id="8" name="Content Placeholder 3"/>
          <p:cNvGraphicFramePr>
            <a:graphicFrameLocks noGrp="1"/>
          </p:cNvGraphicFramePr>
          <p:nvPr>
            <p:ph idx="4294967295"/>
            <p:extLst>
              <p:ext uri="{D42A27DB-BD31-4B8C-83A1-F6EECF244321}">
                <p14:modId xmlns:p14="http://schemas.microsoft.com/office/powerpoint/2010/main" val="965901835"/>
              </p:ext>
            </p:extLst>
          </p:nvPr>
        </p:nvGraphicFramePr>
        <p:xfrm>
          <a:off x="2285296" y="1340768"/>
          <a:ext cx="7342584" cy="4705600"/>
        </p:xfrm>
        <a:graphic>
          <a:graphicData uri="http://schemas.openxmlformats.org/drawingml/2006/table">
            <a:tbl>
              <a:tblPr firstRow="1" bandRow="1">
                <a:tableStyleId>{5C22544A-7EE6-4342-B048-85BDC9FD1C3A}</a:tableStyleId>
              </a:tblPr>
              <a:tblGrid>
                <a:gridCol w="2230016">
                  <a:extLst>
                    <a:ext uri="{9D8B030D-6E8A-4147-A177-3AD203B41FA5}">
                      <a16:colId xmlns:a16="http://schemas.microsoft.com/office/drawing/2014/main" val="20000"/>
                    </a:ext>
                  </a:extLst>
                </a:gridCol>
                <a:gridCol w="5112568">
                  <a:extLst>
                    <a:ext uri="{9D8B030D-6E8A-4147-A177-3AD203B41FA5}">
                      <a16:colId xmlns:a16="http://schemas.microsoft.com/office/drawing/2014/main" val="20001"/>
                    </a:ext>
                  </a:extLst>
                </a:gridCol>
              </a:tblGrid>
              <a:tr h="370840">
                <a:tc>
                  <a:txBody>
                    <a:bodyPr/>
                    <a:lstStyle/>
                    <a:p>
                      <a:endParaRPr lang="en-GB" sz="1600" b="1" dirty="0">
                        <a:solidFill>
                          <a:schemeClr val="tx2"/>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600" dirty="0">
                        <a:solidFill>
                          <a:schemeClr val="tx2"/>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GB" sz="1600" dirty="0">
                          <a:latin typeface="Arial" pitchFamily="34" charset="0"/>
                          <a:cs typeface="Arial" pitchFamily="34" charset="0"/>
                        </a:rPr>
                        <a:t>Step</a:t>
                      </a:r>
                      <a:r>
                        <a:rPr lang="en-GB" sz="1600" baseline="0" dirty="0">
                          <a:latin typeface="Arial" pitchFamily="34" charset="0"/>
                          <a:cs typeface="Arial" pitchFamily="34" charset="0"/>
                        </a:rPr>
                        <a:t> 1</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latin typeface="Arial" pitchFamily="34" charset="0"/>
                          <a:cs typeface="Arial" pitchFamily="34" charset="0"/>
                        </a:rPr>
                        <a:t>Put</a:t>
                      </a:r>
                      <a:r>
                        <a:rPr lang="en-GB" sz="1600" baseline="0" dirty="0">
                          <a:latin typeface="Arial" pitchFamily="34" charset="0"/>
                          <a:cs typeface="Arial" pitchFamily="34" charset="0"/>
                        </a:rPr>
                        <a:t> a value on any lifetime gifts after deducting the annual exemptions</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r>
                        <a:rPr lang="en-GB" sz="1600" dirty="0">
                          <a:latin typeface="Arial" pitchFamily="34" charset="0"/>
                          <a:cs typeface="Arial" pitchFamily="34" charset="0"/>
                        </a:rPr>
                        <a:t>Step</a:t>
                      </a:r>
                      <a:r>
                        <a:rPr lang="en-GB" sz="1600" baseline="0" dirty="0">
                          <a:latin typeface="Arial" pitchFamily="34" charset="0"/>
                          <a:cs typeface="Arial" pitchFamily="34" charset="0"/>
                        </a:rPr>
                        <a:t> 2</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latin typeface="Arial" pitchFamily="34" charset="0"/>
                          <a:cs typeface="Arial" pitchFamily="34" charset="0"/>
                        </a:rPr>
                        <a:t>Determine the remaining nil rate band to use</a:t>
                      </a:r>
                      <a:r>
                        <a:rPr lang="en-GB" sz="1600" baseline="0" dirty="0">
                          <a:latin typeface="Arial" pitchFamily="34" charset="0"/>
                          <a:cs typeface="Arial" pitchFamily="34" charset="0"/>
                        </a:rPr>
                        <a:t> in the death estate</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r>
                        <a:rPr lang="en-GB" sz="1600" dirty="0">
                          <a:latin typeface="Arial" pitchFamily="34" charset="0"/>
                          <a:cs typeface="Arial" pitchFamily="34" charset="0"/>
                        </a:rPr>
                        <a:t>Step</a:t>
                      </a:r>
                      <a:r>
                        <a:rPr lang="en-GB" sz="1600" baseline="0" dirty="0">
                          <a:latin typeface="Arial" pitchFamily="34" charset="0"/>
                          <a:cs typeface="Arial" pitchFamily="34" charset="0"/>
                        </a:rPr>
                        <a:t> 3</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latin typeface="Arial" pitchFamily="34" charset="0"/>
                          <a:cs typeface="Arial" pitchFamily="34" charset="0"/>
                        </a:rPr>
                        <a:t>Death</a:t>
                      </a:r>
                      <a:r>
                        <a:rPr lang="en-GB" sz="1600" baseline="0" dirty="0">
                          <a:latin typeface="Arial" pitchFamily="34" charset="0"/>
                          <a:cs typeface="Arial" pitchFamily="34" charset="0"/>
                        </a:rPr>
                        <a:t> estate </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r>
                        <a:rPr lang="en-GB" sz="1600" dirty="0">
                          <a:solidFill>
                            <a:schemeClr val="bg1"/>
                          </a:solidFill>
                          <a:latin typeface="Arial" pitchFamily="34" charset="0"/>
                          <a:cs typeface="Arial" pitchFamily="34" charset="0"/>
                        </a:rPr>
                        <a:t>(a)</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solidFill>
                            <a:schemeClr val="bg1"/>
                          </a:solidFill>
                          <a:latin typeface="Arial" pitchFamily="34" charset="0"/>
                          <a:cs typeface="Arial" pitchFamily="34" charset="0"/>
                        </a:rPr>
                        <a:t>Include</a:t>
                      </a:r>
                      <a:r>
                        <a:rPr lang="en-GB" sz="1600" baseline="0" dirty="0">
                          <a:solidFill>
                            <a:schemeClr val="bg1"/>
                          </a:solidFill>
                          <a:latin typeface="Arial" pitchFamily="34" charset="0"/>
                          <a:cs typeface="Arial" pitchFamily="34" charset="0"/>
                        </a:rPr>
                        <a:t> all assets owned at death at probate value</a:t>
                      </a:r>
                      <a:endParaRPr lang="en-GB" sz="1600" dirty="0">
                        <a:solidFill>
                          <a:schemeClr val="bg1"/>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GB" sz="1600" dirty="0">
                          <a:solidFill>
                            <a:schemeClr val="bg1"/>
                          </a:solidFill>
                          <a:latin typeface="Arial" pitchFamily="34" charset="0"/>
                          <a:cs typeface="Arial" pitchFamily="34" charset="0"/>
                        </a:rPr>
                        <a:t>(b)</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solidFill>
                            <a:schemeClr val="bg1"/>
                          </a:solidFill>
                          <a:latin typeface="Arial" pitchFamily="34" charset="0"/>
                          <a:cs typeface="Arial" pitchFamily="34" charset="0"/>
                        </a:rPr>
                        <a:t>Deduct any outstanding</a:t>
                      </a:r>
                      <a:r>
                        <a:rPr lang="en-GB" sz="1600" baseline="0" dirty="0">
                          <a:solidFill>
                            <a:schemeClr val="bg1"/>
                          </a:solidFill>
                          <a:latin typeface="Arial" pitchFamily="34" charset="0"/>
                          <a:cs typeface="Arial" pitchFamily="34" charset="0"/>
                        </a:rPr>
                        <a:t> allowable expenses including funeral expenses, outstanding credit card bills and utility bills</a:t>
                      </a:r>
                      <a:endParaRPr lang="en-GB" sz="1600" dirty="0">
                        <a:solidFill>
                          <a:schemeClr val="bg1"/>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r>
                        <a:rPr lang="en-GB" sz="1600" dirty="0">
                          <a:solidFill>
                            <a:schemeClr val="bg1"/>
                          </a:solidFill>
                          <a:latin typeface="Arial" pitchFamily="34" charset="0"/>
                          <a:cs typeface="Arial" pitchFamily="34" charset="0"/>
                        </a:rPr>
                        <a:t>©</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solidFill>
                            <a:schemeClr val="bg1"/>
                          </a:solidFill>
                          <a:latin typeface="Arial" pitchFamily="34" charset="0"/>
                          <a:cs typeface="Arial" pitchFamily="34" charset="0"/>
                        </a:rPr>
                        <a:t>Deduct any exempt legacies to spouse,</a:t>
                      </a:r>
                      <a:r>
                        <a:rPr lang="en-GB" sz="1600" baseline="0" dirty="0">
                          <a:solidFill>
                            <a:schemeClr val="bg1"/>
                          </a:solidFill>
                          <a:latin typeface="Arial" pitchFamily="34" charset="0"/>
                          <a:cs typeface="Arial" pitchFamily="34" charset="0"/>
                        </a:rPr>
                        <a:t> charity, political parties</a:t>
                      </a:r>
                      <a:endParaRPr lang="en-GB" sz="1600" dirty="0">
                        <a:solidFill>
                          <a:schemeClr val="bg1"/>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GB" sz="1600" dirty="0">
                          <a:solidFill>
                            <a:schemeClr val="bg1"/>
                          </a:solidFill>
                          <a:latin typeface="Arial" pitchFamily="34" charset="0"/>
                          <a:cs typeface="Arial" pitchFamily="34" charset="0"/>
                        </a:rPr>
                        <a:t>(d)</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solidFill>
                            <a:schemeClr val="bg1"/>
                          </a:solidFill>
                          <a:latin typeface="Arial" pitchFamily="34" charset="0"/>
                          <a:cs typeface="Arial" pitchFamily="34" charset="0"/>
                        </a:rPr>
                        <a:t>Calculate</a:t>
                      </a:r>
                      <a:r>
                        <a:rPr lang="en-GB" sz="1600" baseline="0" dirty="0">
                          <a:solidFill>
                            <a:schemeClr val="bg1"/>
                          </a:solidFill>
                          <a:latin typeface="Arial" pitchFamily="34" charset="0"/>
                          <a:cs typeface="Arial" pitchFamily="34" charset="0"/>
                        </a:rPr>
                        <a:t> the chargeable estate</a:t>
                      </a:r>
                      <a:endParaRPr lang="en-GB" sz="1600" dirty="0">
                        <a:solidFill>
                          <a:schemeClr val="bg1"/>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r>
                        <a:rPr lang="en-GB" sz="1600" dirty="0">
                          <a:solidFill>
                            <a:schemeClr val="bg1"/>
                          </a:solidFill>
                          <a:latin typeface="Arial" pitchFamily="34" charset="0"/>
                          <a:cs typeface="Arial" pitchFamily="34" charset="0"/>
                        </a:rPr>
                        <a:t>(e)</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solidFill>
                            <a:schemeClr val="bg1"/>
                          </a:solidFill>
                          <a:latin typeface="Arial" pitchFamily="34" charset="0"/>
                          <a:cs typeface="Arial" pitchFamily="34" charset="0"/>
                        </a:rPr>
                        <a:t>Calculate</a:t>
                      </a:r>
                      <a:r>
                        <a:rPr lang="en-GB" sz="1600" baseline="0" dirty="0">
                          <a:solidFill>
                            <a:schemeClr val="bg1"/>
                          </a:solidFill>
                          <a:latin typeface="Arial" pitchFamily="34" charset="0"/>
                          <a:cs typeface="Arial" pitchFamily="34" charset="0"/>
                        </a:rPr>
                        <a:t> the IHT on the chargeable estate</a:t>
                      </a:r>
                    </a:p>
                    <a:p>
                      <a:r>
                        <a:rPr lang="en-GB" sz="1600" baseline="0" dirty="0">
                          <a:solidFill>
                            <a:schemeClr val="bg1"/>
                          </a:solidFill>
                          <a:latin typeface="Arial" pitchFamily="34" charset="0"/>
                          <a:cs typeface="Arial" pitchFamily="34" charset="0"/>
                        </a:rPr>
                        <a:t>(chargeable estate – remaining nil rate band) x 40%</a:t>
                      </a:r>
                      <a:endParaRPr lang="en-GB" sz="1600" dirty="0">
                        <a:solidFill>
                          <a:schemeClr val="bg1"/>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bl>
          </a:graphicData>
        </a:graphic>
      </p:graphicFrame>
      <p:sp>
        <p:nvSpPr>
          <p:cNvPr id="5" name="Folded Corner 4"/>
          <p:cNvSpPr/>
          <p:nvPr/>
        </p:nvSpPr>
        <p:spPr>
          <a:xfrm>
            <a:off x="12199782" y="0"/>
            <a:ext cx="2880000" cy="2880000"/>
          </a:xfrm>
          <a:prstGeom prst="foldedCorne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1600" b="1" dirty="0">
                <a:solidFill>
                  <a:schemeClr val="tx1"/>
                </a:solidFill>
              </a:rPr>
              <a:t>Guidance: tables</a:t>
            </a:r>
          </a:p>
          <a:p>
            <a:pPr marL="171450" indent="-171450">
              <a:spcAft>
                <a:spcPts val="300"/>
              </a:spcAft>
              <a:buFont typeface="Arial" panose="020B0604020202020204" pitchFamily="34" charset="0"/>
              <a:buChar char="•"/>
            </a:pPr>
            <a:r>
              <a:rPr lang="en-GB" sz="1400" dirty="0">
                <a:solidFill>
                  <a:schemeClr val="tx1"/>
                </a:solidFill>
              </a:rPr>
              <a:t>There are three table format options to choose from shown on these slides.</a:t>
            </a:r>
          </a:p>
          <a:p>
            <a:pPr marL="171450" indent="-171450">
              <a:spcAft>
                <a:spcPts val="300"/>
              </a:spcAft>
              <a:buFont typeface="Arial" panose="020B0604020202020204" pitchFamily="34" charset="0"/>
              <a:buChar char="•"/>
            </a:pPr>
            <a:r>
              <a:rPr lang="en-GB" sz="1400" dirty="0">
                <a:solidFill>
                  <a:schemeClr val="tx1"/>
                </a:solidFill>
              </a:rPr>
              <a:t>Copy and paste these tables so you know they are on brand.</a:t>
            </a:r>
          </a:p>
        </p:txBody>
      </p:sp>
      <p:pic>
        <p:nvPicPr>
          <p:cNvPr id="6" name="Picture 5">
            <a:extLst>
              <a:ext uri="{FF2B5EF4-FFF2-40B4-BE49-F238E27FC236}">
                <a16:creationId xmlns:a16="http://schemas.microsoft.com/office/drawing/2014/main" id="{8D6DD4E1-E60D-4A62-BFEA-8199F07321F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2564304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09800" y="288022"/>
            <a:ext cx="8153400" cy="1477962"/>
          </a:xfrm>
        </p:spPr>
        <p:txBody>
          <a:bodyPr/>
          <a:lstStyle/>
          <a:p>
            <a:r>
              <a:rPr lang="en-GB" dirty="0"/>
              <a:t>Exam technique for doing IHT tasks</a:t>
            </a:r>
          </a:p>
        </p:txBody>
      </p:sp>
      <p:graphicFrame>
        <p:nvGraphicFramePr>
          <p:cNvPr id="8" name="Content Placeholder 3"/>
          <p:cNvGraphicFramePr>
            <a:graphicFrameLocks noGrp="1"/>
          </p:cNvGraphicFramePr>
          <p:nvPr>
            <p:ph idx="4294967295"/>
            <p:extLst>
              <p:ext uri="{D42A27DB-BD31-4B8C-83A1-F6EECF244321}">
                <p14:modId xmlns:p14="http://schemas.microsoft.com/office/powerpoint/2010/main" val="2995483129"/>
              </p:ext>
            </p:extLst>
          </p:nvPr>
        </p:nvGraphicFramePr>
        <p:xfrm>
          <a:off x="2285296" y="1340768"/>
          <a:ext cx="7342584" cy="4705600"/>
        </p:xfrm>
        <a:graphic>
          <a:graphicData uri="http://schemas.openxmlformats.org/drawingml/2006/table">
            <a:tbl>
              <a:tblPr firstRow="1" bandRow="1">
                <a:tableStyleId>{5C22544A-7EE6-4342-B048-85BDC9FD1C3A}</a:tableStyleId>
              </a:tblPr>
              <a:tblGrid>
                <a:gridCol w="2230016">
                  <a:extLst>
                    <a:ext uri="{9D8B030D-6E8A-4147-A177-3AD203B41FA5}">
                      <a16:colId xmlns:a16="http://schemas.microsoft.com/office/drawing/2014/main" val="20000"/>
                    </a:ext>
                  </a:extLst>
                </a:gridCol>
                <a:gridCol w="5112568">
                  <a:extLst>
                    <a:ext uri="{9D8B030D-6E8A-4147-A177-3AD203B41FA5}">
                      <a16:colId xmlns:a16="http://schemas.microsoft.com/office/drawing/2014/main" val="20001"/>
                    </a:ext>
                  </a:extLst>
                </a:gridCol>
              </a:tblGrid>
              <a:tr h="370840">
                <a:tc>
                  <a:txBody>
                    <a:bodyPr/>
                    <a:lstStyle/>
                    <a:p>
                      <a:endParaRPr lang="en-GB" sz="1600" b="1" dirty="0">
                        <a:solidFill>
                          <a:schemeClr val="tx2"/>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600" dirty="0">
                        <a:solidFill>
                          <a:schemeClr val="tx2"/>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GB" sz="1600" dirty="0">
                          <a:latin typeface="Arial" pitchFamily="34" charset="0"/>
                          <a:cs typeface="Arial" pitchFamily="34" charset="0"/>
                        </a:rPr>
                        <a:t>Step</a:t>
                      </a:r>
                      <a:r>
                        <a:rPr lang="en-GB" sz="1600" baseline="0" dirty="0">
                          <a:latin typeface="Arial" pitchFamily="34" charset="0"/>
                          <a:cs typeface="Arial" pitchFamily="34" charset="0"/>
                        </a:rPr>
                        <a:t> 1</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latin typeface="Arial" pitchFamily="34" charset="0"/>
                          <a:cs typeface="Arial" pitchFamily="34" charset="0"/>
                        </a:rPr>
                        <a:t>Put</a:t>
                      </a:r>
                      <a:r>
                        <a:rPr lang="en-GB" sz="1600" baseline="0" dirty="0">
                          <a:latin typeface="Arial" pitchFamily="34" charset="0"/>
                          <a:cs typeface="Arial" pitchFamily="34" charset="0"/>
                        </a:rPr>
                        <a:t> a value on any lifetime gifts after deducting the annual exemptions</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r>
                        <a:rPr lang="en-GB" sz="1600" dirty="0">
                          <a:latin typeface="Arial" pitchFamily="34" charset="0"/>
                          <a:cs typeface="Arial" pitchFamily="34" charset="0"/>
                        </a:rPr>
                        <a:t>Step</a:t>
                      </a:r>
                      <a:r>
                        <a:rPr lang="en-GB" sz="1600" baseline="0" dirty="0">
                          <a:latin typeface="Arial" pitchFamily="34" charset="0"/>
                          <a:cs typeface="Arial" pitchFamily="34" charset="0"/>
                        </a:rPr>
                        <a:t> 2</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latin typeface="Arial" pitchFamily="34" charset="0"/>
                          <a:cs typeface="Arial" pitchFamily="34" charset="0"/>
                        </a:rPr>
                        <a:t>Determine the remaining nil rate band to use</a:t>
                      </a:r>
                      <a:r>
                        <a:rPr lang="en-GB" sz="1600" baseline="0" dirty="0">
                          <a:latin typeface="Arial" pitchFamily="34" charset="0"/>
                          <a:cs typeface="Arial" pitchFamily="34" charset="0"/>
                        </a:rPr>
                        <a:t> in the death estate</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r>
                        <a:rPr lang="en-GB" sz="1600" dirty="0">
                          <a:latin typeface="Arial" pitchFamily="34" charset="0"/>
                          <a:cs typeface="Arial" pitchFamily="34" charset="0"/>
                        </a:rPr>
                        <a:t>Step</a:t>
                      </a:r>
                      <a:r>
                        <a:rPr lang="en-GB" sz="1600" baseline="0" dirty="0">
                          <a:latin typeface="Arial" pitchFamily="34" charset="0"/>
                          <a:cs typeface="Arial" pitchFamily="34" charset="0"/>
                        </a:rPr>
                        <a:t> 3</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latin typeface="Arial" pitchFamily="34" charset="0"/>
                          <a:cs typeface="Arial" pitchFamily="34" charset="0"/>
                        </a:rPr>
                        <a:t>Death</a:t>
                      </a:r>
                      <a:r>
                        <a:rPr lang="en-GB" sz="1600" baseline="0" dirty="0">
                          <a:latin typeface="Arial" pitchFamily="34" charset="0"/>
                          <a:cs typeface="Arial" pitchFamily="34" charset="0"/>
                        </a:rPr>
                        <a:t> estate </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r>
                        <a:rPr lang="en-GB" sz="1600" dirty="0">
                          <a:latin typeface="Arial" pitchFamily="34" charset="0"/>
                          <a:cs typeface="Arial" pitchFamily="34" charset="0"/>
                        </a:rPr>
                        <a:t>(a)</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latin typeface="Arial" pitchFamily="34" charset="0"/>
                          <a:cs typeface="Arial" pitchFamily="34" charset="0"/>
                        </a:rPr>
                        <a:t>Include</a:t>
                      </a:r>
                      <a:r>
                        <a:rPr lang="en-GB" sz="1600" baseline="0" dirty="0">
                          <a:latin typeface="Arial" pitchFamily="34" charset="0"/>
                          <a:cs typeface="Arial" pitchFamily="34" charset="0"/>
                        </a:rPr>
                        <a:t> all assets owned at death at probate value</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GB" sz="1600" dirty="0">
                          <a:solidFill>
                            <a:schemeClr val="bg1"/>
                          </a:solidFill>
                          <a:latin typeface="Arial" pitchFamily="34" charset="0"/>
                          <a:cs typeface="Arial" pitchFamily="34" charset="0"/>
                        </a:rPr>
                        <a:t>(b)</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solidFill>
                            <a:schemeClr val="bg1"/>
                          </a:solidFill>
                          <a:latin typeface="Arial" pitchFamily="34" charset="0"/>
                          <a:cs typeface="Arial" pitchFamily="34" charset="0"/>
                        </a:rPr>
                        <a:t>Deduct any outstanding</a:t>
                      </a:r>
                      <a:r>
                        <a:rPr lang="en-GB" sz="1600" baseline="0" dirty="0">
                          <a:solidFill>
                            <a:schemeClr val="bg1"/>
                          </a:solidFill>
                          <a:latin typeface="Arial" pitchFamily="34" charset="0"/>
                          <a:cs typeface="Arial" pitchFamily="34" charset="0"/>
                        </a:rPr>
                        <a:t> allowable expenses including funeral expenses, outstanding credit card bills and utility bills</a:t>
                      </a:r>
                      <a:endParaRPr lang="en-GB" sz="1600" dirty="0">
                        <a:solidFill>
                          <a:schemeClr val="bg1"/>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r>
                        <a:rPr lang="en-GB" sz="1600" dirty="0">
                          <a:solidFill>
                            <a:schemeClr val="bg1"/>
                          </a:solidFill>
                          <a:latin typeface="Arial" pitchFamily="34" charset="0"/>
                          <a:cs typeface="Arial" pitchFamily="34" charset="0"/>
                        </a:rPr>
                        <a:t>©</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solidFill>
                            <a:schemeClr val="bg1"/>
                          </a:solidFill>
                          <a:latin typeface="Arial" pitchFamily="34" charset="0"/>
                          <a:cs typeface="Arial" pitchFamily="34" charset="0"/>
                        </a:rPr>
                        <a:t>Deduct any exempt legacies to spouse,</a:t>
                      </a:r>
                      <a:r>
                        <a:rPr lang="en-GB" sz="1600" baseline="0" dirty="0">
                          <a:solidFill>
                            <a:schemeClr val="bg1"/>
                          </a:solidFill>
                          <a:latin typeface="Arial" pitchFamily="34" charset="0"/>
                          <a:cs typeface="Arial" pitchFamily="34" charset="0"/>
                        </a:rPr>
                        <a:t> charity, political parties</a:t>
                      </a:r>
                      <a:endParaRPr lang="en-GB" sz="1600" dirty="0">
                        <a:solidFill>
                          <a:schemeClr val="bg1"/>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GB" sz="1600" dirty="0">
                          <a:solidFill>
                            <a:schemeClr val="bg1"/>
                          </a:solidFill>
                          <a:latin typeface="Arial" pitchFamily="34" charset="0"/>
                          <a:cs typeface="Arial" pitchFamily="34" charset="0"/>
                        </a:rPr>
                        <a:t>(d)</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solidFill>
                            <a:schemeClr val="bg1"/>
                          </a:solidFill>
                          <a:latin typeface="Arial" pitchFamily="34" charset="0"/>
                          <a:cs typeface="Arial" pitchFamily="34" charset="0"/>
                        </a:rPr>
                        <a:t>Calculate</a:t>
                      </a:r>
                      <a:r>
                        <a:rPr lang="en-GB" sz="1600" baseline="0" dirty="0">
                          <a:solidFill>
                            <a:schemeClr val="bg1"/>
                          </a:solidFill>
                          <a:latin typeface="Arial" pitchFamily="34" charset="0"/>
                          <a:cs typeface="Arial" pitchFamily="34" charset="0"/>
                        </a:rPr>
                        <a:t> the chargeable estate</a:t>
                      </a:r>
                      <a:endParaRPr lang="en-GB" sz="1600" dirty="0">
                        <a:solidFill>
                          <a:schemeClr val="bg1"/>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r>
                        <a:rPr lang="en-GB" sz="1600" dirty="0">
                          <a:solidFill>
                            <a:schemeClr val="bg1"/>
                          </a:solidFill>
                          <a:latin typeface="Arial" pitchFamily="34" charset="0"/>
                          <a:cs typeface="Arial" pitchFamily="34" charset="0"/>
                        </a:rPr>
                        <a:t>(e)</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solidFill>
                            <a:schemeClr val="bg1"/>
                          </a:solidFill>
                          <a:latin typeface="Arial" pitchFamily="34" charset="0"/>
                          <a:cs typeface="Arial" pitchFamily="34" charset="0"/>
                        </a:rPr>
                        <a:t>Calculate</a:t>
                      </a:r>
                      <a:r>
                        <a:rPr lang="en-GB" sz="1600" baseline="0" dirty="0">
                          <a:solidFill>
                            <a:schemeClr val="bg1"/>
                          </a:solidFill>
                          <a:latin typeface="Arial" pitchFamily="34" charset="0"/>
                          <a:cs typeface="Arial" pitchFamily="34" charset="0"/>
                        </a:rPr>
                        <a:t> the IHT on the chargeable estate</a:t>
                      </a:r>
                    </a:p>
                    <a:p>
                      <a:r>
                        <a:rPr lang="en-GB" sz="1600" baseline="0" dirty="0">
                          <a:solidFill>
                            <a:schemeClr val="bg1"/>
                          </a:solidFill>
                          <a:latin typeface="Arial" pitchFamily="34" charset="0"/>
                          <a:cs typeface="Arial" pitchFamily="34" charset="0"/>
                        </a:rPr>
                        <a:t>(chargeable estate – remaining nil rate band) x 40%</a:t>
                      </a:r>
                      <a:endParaRPr lang="en-GB" sz="1600" dirty="0">
                        <a:solidFill>
                          <a:schemeClr val="bg1"/>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bl>
          </a:graphicData>
        </a:graphic>
      </p:graphicFrame>
      <p:sp>
        <p:nvSpPr>
          <p:cNvPr id="5" name="Folded Corner 4"/>
          <p:cNvSpPr/>
          <p:nvPr/>
        </p:nvSpPr>
        <p:spPr>
          <a:xfrm>
            <a:off x="12199782" y="0"/>
            <a:ext cx="2880000" cy="2880000"/>
          </a:xfrm>
          <a:prstGeom prst="foldedCorne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1600" b="1" dirty="0">
                <a:solidFill>
                  <a:schemeClr val="tx1"/>
                </a:solidFill>
              </a:rPr>
              <a:t>Guidance: tables</a:t>
            </a:r>
          </a:p>
          <a:p>
            <a:pPr marL="171450" indent="-171450">
              <a:spcAft>
                <a:spcPts val="300"/>
              </a:spcAft>
              <a:buFont typeface="Arial" panose="020B0604020202020204" pitchFamily="34" charset="0"/>
              <a:buChar char="•"/>
            </a:pPr>
            <a:r>
              <a:rPr lang="en-GB" sz="1400" dirty="0">
                <a:solidFill>
                  <a:schemeClr val="tx1"/>
                </a:solidFill>
              </a:rPr>
              <a:t>There are three table format options to choose from shown on these slides.</a:t>
            </a:r>
          </a:p>
          <a:p>
            <a:pPr marL="171450" indent="-171450">
              <a:spcAft>
                <a:spcPts val="300"/>
              </a:spcAft>
              <a:buFont typeface="Arial" panose="020B0604020202020204" pitchFamily="34" charset="0"/>
              <a:buChar char="•"/>
            </a:pPr>
            <a:r>
              <a:rPr lang="en-GB" sz="1400" dirty="0">
                <a:solidFill>
                  <a:schemeClr val="tx1"/>
                </a:solidFill>
              </a:rPr>
              <a:t>Copy and paste these tables so you know they are on brand.</a:t>
            </a:r>
          </a:p>
        </p:txBody>
      </p:sp>
      <p:pic>
        <p:nvPicPr>
          <p:cNvPr id="6" name="Picture 5">
            <a:extLst>
              <a:ext uri="{FF2B5EF4-FFF2-40B4-BE49-F238E27FC236}">
                <a16:creationId xmlns:a16="http://schemas.microsoft.com/office/drawing/2014/main" id="{AAA69F5D-01AE-4002-862C-07F37FD9E9A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2278145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The scope of inheritance tax</a:t>
            </a:r>
          </a:p>
        </p:txBody>
      </p:sp>
      <p:sp>
        <p:nvSpPr>
          <p:cNvPr id="2" name="Content Placeholder 1"/>
          <p:cNvSpPr>
            <a:spLocks noGrp="1"/>
          </p:cNvSpPr>
          <p:nvPr>
            <p:ph type="body" sz="quarter" idx="13"/>
          </p:nvPr>
        </p:nvSpPr>
        <p:spPr>
          <a:xfrm>
            <a:off x="2209800" y="2057400"/>
            <a:ext cx="8153400" cy="3102388"/>
          </a:xfrm>
        </p:spPr>
        <p:txBody>
          <a:bodyPr/>
          <a:lstStyle/>
          <a:p>
            <a:pPr lvl="2"/>
            <a:r>
              <a:rPr lang="en-GB" dirty="0"/>
              <a:t>IHT is considered to be a tax which is paid when a person dies.</a:t>
            </a:r>
          </a:p>
          <a:p>
            <a:pPr marL="0" lvl="2" indent="0">
              <a:buNone/>
            </a:pPr>
            <a:endParaRPr lang="en-GB" dirty="0"/>
          </a:p>
          <a:p>
            <a:pPr lvl="2"/>
            <a:r>
              <a:rPr lang="en-GB" dirty="0"/>
              <a:t>If it was only payable on death gifts or legacies (i.e. according to the will) it would be easy to avoid IHT by making lifetime gifts just prior to death.</a:t>
            </a:r>
          </a:p>
          <a:p>
            <a:pPr lvl="2"/>
            <a:endParaRPr lang="en-GB" dirty="0">
              <a:solidFill>
                <a:schemeClr val="bg1"/>
              </a:solidFill>
            </a:endParaRPr>
          </a:p>
          <a:p>
            <a:pPr lvl="2"/>
            <a:r>
              <a:rPr lang="en-GB" dirty="0">
                <a:solidFill>
                  <a:schemeClr val="bg1"/>
                </a:solidFill>
              </a:rPr>
              <a:t>There are IHT implications on certain gifts made during a person’s lifetime, these are called lifetime transfers.</a:t>
            </a:r>
          </a:p>
          <a:p>
            <a:pPr lvl="2"/>
            <a:endParaRPr lang="en-GB" dirty="0">
              <a:solidFill>
                <a:schemeClr val="bg1"/>
              </a:solidFill>
            </a:endParaRPr>
          </a:p>
          <a:p>
            <a:pPr lvl="2"/>
            <a:r>
              <a:rPr lang="en-GB" dirty="0">
                <a:solidFill>
                  <a:schemeClr val="bg1"/>
                </a:solidFill>
              </a:rPr>
              <a:t>Lifetime gifts to a son, daughter, nephew, niece, grandson or grand-daughter are called potentially exempt transfers or PETs. </a:t>
            </a:r>
          </a:p>
        </p:txBody>
      </p:sp>
      <p:pic>
        <p:nvPicPr>
          <p:cNvPr id="4" name="Picture 3">
            <a:extLst>
              <a:ext uri="{FF2B5EF4-FFF2-40B4-BE49-F238E27FC236}">
                <a16:creationId xmlns:a16="http://schemas.microsoft.com/office/drawing/2014/main" id="{97E92002-8B65-4D5A-B319-849427790D9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1628175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09800" y="288022"/>
            <a:ext cx="8153400" cy="1477962"/>
          </a:xfrm>
        </p:spPr>
        <p:txBody>
          <a:bodyPr/>
          <a:lstStyle/>
          <a:p>
            <a:r>
              <a:rPr lang="en-GB" dirty="0"/>
              <a:t>Exam technique for doing IHT tasks</a:t>
            </a:r>
          </a:p>
        </p:txBody>
      </p:sp>
      <p:graphicFrame>
        <p:nvGraphicFramePr>
          <p:cNvPr id="8" name="Content Placeholder 3"/>
          <p:cNvGraphicFramePr>
            <a:graphicFrameLocks noGrp="1"/>
          </p:cNvGraphicFramePr>
          <p:nvPr>
            <p:ph idx="4294967295"/>
            <p:extLst>
              <p:ext uri="{D42A27DB-BD31-4B8C-83A1-F6EECF244321}">
                <p14:modId xmlns:p14="http://schemas.microsoft.com/office/powerpoint/2010/main" val="371870673"/>
              </p:ext>
            </p:extLst>
          </p:nvPr>
        </p:nvGraphicFramePr>
        <p:xfrm>
          <a:off x="2285296" y="1340768"/>
          <a:ext cx="7342584" cy="4705600"/>
        </p:xfrm>
        <a:graphic>
          <a:graphicData uri="http://schemas.openxmlformats.org/drawingml/2006/table">
            <a:tbl>
              <a:tblPr firstRow="1" bandRow="1">
                <a:tableStyleId>{5C22544A-7EE6-4342-B048-85BDC9FD1C3A}</a:tableStyleId>
              </a:tblPr>
              <a:tblGrid>
                <a:gridCol w="2230016">
                  <a:extLst>
                    <a:ext uri="{9D8B030D-6E8A-4147-A177-3AD203B41FA5}">
                      <a16:colId xmlns:a16="http://schemas.microsoft.com/office/drawing/2014/main" val="20000"/>
                    </a:ext>
                  </a:extLst>
                </a:gridCol>
                <a:gridCol w="5112568">
                  <a:extLst>
                    <a:ext uri="{9D8B030D-6E8A-4147-A177-3AD203B41FA5}">
                      <a16:colId xmlns:a16="http://schemas.microsoft.com/office/drawing/2014/main" val="20001"/>
                    </a:ext>
                  </a:extLst>
                </a:gridCol>
              </a:tblGrid>
              <a:tr h="370840">
                <a:tc>
                  <a:txBody>
                    <a:bodyPr/>
                    <a:lstStyle/>
                    <a:p>
                      <a:endParaRPr lang="en-GB" sz="1600" b="1" dirty="0">
                        <a:solidFill>
                          <a:schemeClr val="tx2"/>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600" dirty="0">
                        <a:solidFill>
                          <a:schemeClr val="tx2"/>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GB" sz="1600" dirty="0">
                          <a:latin typeface="Arial" pitchFamily="34" charset="0"/>
                          <a:cs typeface="Arial" pitchFamily="34" charset="0"/>
                        </a:rPr>
                        <a:t>Step</a:t>
                      </a:r>
                      <a:r>
                        <a:rPr lang="en-GB" sz="1600" baseline="0" dirty="0">
                          <a:latin typeface="Arial" pitchFamily="34" charset="0"/>
                          <a:cs typeface="Arial" pitchFamily="34" charset="0"/>
                        </a:rPr>
                        <a:t> 1</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latin typeface="Arial" pitchFamily="34" charset="0"/>
                          <a:cs typeface="Arial" pitchFamily="34" charset="0"/>
                        </a:rPr>
                        <a:t>Put</a:t>
                      </a:r>
                      <a:r>
                        <a:rPr lang="en-GB" sz="1600" baseline="0" dirty="0">
                          <a:latin typeface="Arial" pitchFamily="34" charset="0"/>
                          <a:cs typeface="Arial" pitchFamily="34" charset="0"/>
                        </a:rPr>
                        <a:t> a value on any lifetime gifts after deducting the annual exemptions</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r>
                        <a:rPr lang="en-GB" sz="1600" dirty="0">
                          <a:latin typeface="Arial" pitchFamily="34" charset="0"/>
                          <a:cs typeface="Arial" pitchFamily="34" charset="0"/>
                        </a:rPr>
                        <a:t>Step</a:t>
                      </a:r>
                      <a:r>
                        <a:rPr lang="en-GB" sz="1600" baseline="0" dirty="0">
                          <a:latin typeface="Arial" pitchFamily="34" charset="0"/>
                          <a:cs typeface="Arial" pitchFamily="34" charset="0"/>
                        </a:rPr>
                        <a:t> 2</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latin typeface="Arial" pitchFamily="34" charset="0"/>
                          <a:cs typeface="Arial" pitchFamily="34" charset="0"/>
                        </a:rPr>
                        <a:t>Determine the remaining nil rate band to use</a:t>
                      </a:r>
                      <a:r>
                        <a:rPr lang="en-GB" sz="1600" baseline="0" dirty="0">
                          <a:latin typeface="Arial" pitchFamily="34" charset="0"/>
                          <a:cs typeface="Arial" pitchFamily="34" charset="0"/>
                        </a:rPr>
                        <a:t> in the death estate</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r>
                        <a:rPr lang="en-GB" sz="1600" dirty="0">
                          <a:latin typeface="Arial" pitchFamily="34" charset="0"/>
                          <a:cs typeface="Arial" pitchFamily="34" charset="0"/>
                        </a:rPr>
                        <a:t>Step</a:t>
                      </a:r>
                      <a:r>
                        <a:rPr lang="en-GB" sz="1600" baseline="0" dirty="0">
                          <a:latin typeface="Arial" pitchFamily="34" charset="0"/>
                          <a:cs typeface="Arial" pitchFamily="34" charset="0"/>
                        </a:rPr>
                        <a:t> 3</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latin typeface="Arial" pitchFamily="34" charset="0"/>
                          <a:cs typeface="Arial" pitchFamily="34" charset="0"/>
                        </a:rPr>
                        <a:t>Death</a:t>
                      </a:r>
                      <a:r>
                        <a:rPr lang="en-GB" sz="1600" baseline="0" dirty="0">
                          <a:latin typeface="Arial" pitchFamily="34" charset="0"/>
                          <a:cs typeface="Arial" pitchFamily="34" charset="0"/>
                        </a:rPr>
                        <a:t> estate </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r>
                        <a:rPr lang="en-GB" sz="1600" dirty="0">
                          <a:latin typeface="Arial" pitchFamily="34" charset="0"/>
                          <a:cs typeface="Arial" pitchFamily="34" charset="0"/>
                        </a:rPr>
                        <a:t>(a)</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latin typeface="Arial" pitchFamily="34" charset="0"/>
                          <a:cs typeface="Arial" pitchFamily="34" charset="0"/>
                        </a:rPr>
                        <a:t>Include</a:t>
                      </a:r>
                      <a:r>
                        <a:rPr lang="en-GB" sz="1600" baseline="0" dirty="0">
                          <a:latin typeface="Arial" pitchFamily="34" charset="0"/>
                          <a:cs typeface="Arial" pitchFamily="34" charset="0"/>
                        </a:rPr>
                        <a:t> all assets owned at death at probate value</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GB" sz="1600" dirty="0">
                          <a:latin typeface="Arial" pitchFamily="34" charset="0"/>
                          <a:cs typeface="Arial" pitchFamily="34" charset="0"/>
                        </a:rPr>
                        <a:t>(b)</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latin typeface="Arial" pitchFamily="34" charset="0"/>
                          <a:cs typeface="Arial" pitchFamily="34" charset="0"/>
                        </a:rPr>
                        <a:t>Deduct any outstanding</a:t>
                      </a:r>
                      <a:r>
                        <a:rPr lang="en-GB" sz="1600" baseline="0" dirty="0">
                          <a:latin typeface="Arial" pitchFamily="34" charset="0"/>
                          <a:cs typeface="Arial" pitchFamily="34" charset="0"/>
                        </a:rPr>
                        <a:t> allowable expenses including funeral expenses, outstanding credit card bills and utility bills</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r>
                        <a:rPr lang="en-GB" sz="1600" dirty="0">
                          <a:solidFill>
                            <a:schemeClr val="bg1"/>
                          </a:solidFill>
                          <a:latin typeface="Arial" pitchFamily="34" charset="0"/>
                          <a:cs typeface="Arial" pitchFamily="34" charset="0"/>
                        </a:rPr>
                        <a:t>©</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solidFill>
                            <a:schemeClr val="bg1"/>
                          </a:solidFill>
                          <a:latin typeface="Arial" pitchFamily="34" charset="0"/>
                          <a:cs typeface="Arial" pitchFamily="34" charset="0"/>
                        </a:rPr>
                        <a:t>Deduct any exempt legacies to spouse,</a:t>
                      </a:r>
                      <a:r>
                        <a:rPr lang="en-GB" sz="1600" baseline="0" dirty="0">
                          <a:solidFill>
                            <a:schemeClr val="bg1"/>
                          </a:solidFill>
                          <a:latin typeface="Arial" pitchFamily="34" charset="0"/>
                          <a:cs typeface="Arial" pitchFamily="34" charset="0"/>
                        </a:rPr>
                        <a:t> charity, political parties</a:t>
                      </a:r>
                      <a:endParaRPr lang="en-GB" sz="1600" dirty="0">
                        <a:solidFill>
                          <a:schemeClr val="bg1"/>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GB" sz="1600" dirty="0">
                          <a:solidFill>
                            <a:schemeClr val="bg1"/>
                          </a:solidFill>
                          <a:latin typeface="Arial" pitchFamily="34" charset="0"/>
                          <a:cs typeface="Arial" pitchFamily="34" charset="0"/>
                        </a:rPr>
                        <a:t>(d)</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solidFill>
                            <a:schemeClr val="bg1"/>
                          </a:solidFill>
                          <a:latin typeface="Arial" pitchFamily="34" charset="0"/>
                          <a:cs typeface="Arial" pitchFamily="34" charset="0"/>
                        </a:rPr>
                        <a:t>Calculate</a:t>
                      </a:r>
                      <a:r>
                        <a:rPr lang="en-GB" sz="1600" baseline="0" dirty="0">
                          <a:solidFill>
                            <a:schemeClr val="bg1"/>
                          </a:solidFill>
                          <a:latin typeface="Arial" pitchFamily="34" charset="0"/>
                          <a:cs typeface="Arial" pitchFamily="34" charset="0"/>
                        </a:rPr>
                        <a:t> the chargeable estate</a:t>
                      </a:r>
                      <a:endParaRPr lang="en-GB" sz="1600" dirty="0">
                        <a:solidFill>
                          <a:schemeClr val="bg1"/>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r>
                        <a:rPr lang="en-GB" sz="1600" dirty="0">
                          <a:solidFill>
                            <a:schemeClr val="bg1"/>
                          </a:solidFill>
                          <a:latin typeface="Arial" pitchFamily="34" charset="0"/>
                          <a:cs typeface="Arial" pitchFamily="34" charset="0"/>
                        </a:rPr>
                        <a:t>(e)</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solidFill>
                            <a:schemeClr val="bg1"/>
                          </a:solidFill>
                          <a:latin typeface="Arial" pitchFamily="34" charset="0"/>
                          <a:cs typeface="Arial" pitchFamily="34" charset="0"/>
                        </a:rPr>
                        <a:t>Calculate</a:t>
                      </a:r>
                      <a:r>
                        <a:rPr lang="en-GB" sz="1600" baseline="0" dirty="0">
                          <a:solidFill>
                            <a:schemeClr val="bg1"/>
                          </a:solidFill>
                          <a:latin typeface="Arial" pitchFamily="34" charset="0"/>
                          <a:cs typeface="Arial" pitchFamily="34" charset="0"/>
                        </a:rPr>
                        <a:t> the IHT on the chargeable estate</a:t>
                      </a:r>
                    </a:p>
                    <a:p>
                      <a:r>
                        <a:rPr lang="en-GB" sz="1600" baseline="0" dirty="0">
                          <a:solidFill>
                            <a:schemeClr val="bg1"/>
                          </a:solidFill>
                          <a:latin typeface="Arial" pitchFamily="34" charset="0"/>
                          <a:cs typeface="Arial" pitchFamily="34" charset="0"/>
                        </a:rPr>
                        <a:t>(chargeable estate – remaining nil rate band) x 40%</a:t>
                      </a:r>
                      <a:endParaRPr lang="en-GB" sz="1600" dirty="0">
                        <a:solidFill>
                          <a:schemeClr val="bg1"/>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bl>
          </a:graphicData>
        </a:graphic>
      </p:graphicFrame>
      <p:sp>
        <p:nvSpPr>
          <p:cNvPr id="5" name="Folded Corner 4"/>
          <p:cNvSpPr/>
          <p:nvPr/>
        </p:nvSpPr>
        <p:spPr>
          <a:xfrm>
            <a:off x="12199782" y="0"/>
            <a:ext cx="2880000" cy="2880000"/>
          </a:xfrm>
          <a:prstGeom prst="foldedCorne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1600" b="1" dirty="0">
                <a:solidFill>
                  <a:schemeClr val="tx1"/>
                </a:solidFill>
              </a:rPr>
              <a:t>Guidance: tables</a:t>
            </a:r>
          </a:p>
          <a:p>
            <a:pPr marL="171450" indent="-171450">
              <a:spcAft>
                <a:spcPts val="300"/>
              </a:spcAft>
              <a:buFont typeface="Arial" panose="020B0604020202020204" pitchFamily="34" charset="0"/>
              <a:buChar char="•"/>
            </a:pPr>
            <a:r>
              <a:rPr lang="en-GB" sz="1400" dirty="0">
                <a:solidFill>
                  <a:schemeClr val="tx1"/>
                </a:solidFill>
              </a:rPr>
              <a:t>There are three table format options to choose from shown on these slides.</a:t>
            </a:r>
          </a:p>
          <a:p>
            <a:pPr marL="171450" indent="-171450">
              <a:spcAft>
                <a:spcPts val="300"/>
              </a:spcAft>
              <a:buFont typeface="Arial" panose="020B0604020202020204" pitchFamily="34" charset="0"/>
              <a:buChar char="•"/>
            </a:pPr>
            <a:r>
              <a:rPr lang="en-GB" sz="1400" dirty="0">
                <a:solidFill>
                  <a:schemeClr val="tx1"/>
                </a:solidFill>
              </a:rPr>
              <a:t>Copy and paste these tables so you know they are on brand.</a:t>
            </a:r>
          </a:p>
        </p:txBody>
      </p:sp>
      <p:pic>
        <p:nvPicPr>
          <p:cNvPr id="6" name="Picture 5">
            <a:extLst>
              <a:ext uri="{FF2B5EF4-FFF2-40B4-BE49-F238E27FC236}">
                <a16:creationId xmlns:a16="http://schemas.microsoft.com/office/drawing/2014/main" id="{18DD0A1C-D206-42AE-912A-6CC4C58BBCF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3663716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09800" y="288022"/>
            <a:ext cx="8153400" cy="1477962"/>
          </a:xfrm>
        </p:spPr>
        <p:txBody>
          <a:bodyPr/>
          <a:lstStyle/>
          <a:p>
            <a:r>
              <a:rPr lang="en-GB" dirty="0"/>
              <a:t>Exam technique for doing IHT tasks</a:t>
            </a:r>
          </a:p>
        </p:txBody>
      </p:sp>
      <p:graphicFrame>
        <p:nvGraphicFramePr>
          <p:cNvPr id="8" name="Content Placeholder 3"/>
          <p:cNvGraphicFramePr>
            <a:graphicFrameLocks noGrp="1"/>
          </p:cNvGraphicFramePr>
          <p:nvPr>
            <p:ph idx="4294967295"/>
            <p:extLst>
              <p:ext uri="{D42A27DB-BD31-4B8C-83A1-F6EECF244321}">
                <p14:modId xmlns:p14="http://schemas.microsoft.com/office/powerpoint/2010/main" val="1457371816"/>
              </p:ext>
            </p:extLst>
          </p:nvPr>
        </p:nvGraphicFramePr>
        <p:xfrm>
          <a:off x="2285296" y="1340768"/>
          <a:ext cx="7342584" cy="4705600"/>
        </p:xfrm>
        <a:graphic>
          <a:graphicData uri="http://schemas.openxmlformats.org/drawingml/2006/table">
            <a:tbl>
              <a:tblPr firstRow="1" bandRow="1">
                <a:tableStyleId>{5C22544A-7EE6-4342-B048-85BDC9FD1C3A}</a:tableStyleId>
              </a:tblPr>
              <a:tblGrid>
                <a:gridCol w="2230016">
                  <a:extLst>
                    <a:ext uri="{9D8B030D-6E8A-4147-A177-3AD203B41FA5}">
                      <a16:colId xmlns:a16="http://schemas.microsoft.com/office/drawing/2014/main" val="20000"/>
                    </a:ext>
                  </a:extLst>
                </a:gridCol>
                <a:gridCol w="5112568">
                  <a:extLst>
                    <a:ext uri="{9D8B030D-6E8A-4147-A177-3AD203B41FA5}">
                      <a16:colId xmlns:a16="http://schemas.microsoft.com/office/drawing/2014/main" val="20001"/>
                    </a:ext>
                  </a:extLst>
                </a:gridCol>
              </a:tblGrid>
              <a:tr h="370840">
                <a:tc>
                  <a:txBody>
                    <a:bodyPr/>
                    <a:lstStyle/>
                    <a:p>
                      <a:endParaRPr lang="en-GB" sz="1600" b="1" dirty="0">
                        <a:solidFill>
                          <a:schemeClr val="tx2"/>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600" dirty="0">
                        <a:solidFill>
                          <a:schemeClr val="tx2"/>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GB" sz="1600" dirty="0">
                          <a:latin typeface="Arial" pitchFamily="34" charset="0"/>
                          <a:cs typeface="Arial" pitchFamily="34" charset="0"/>
                        </a:rPr>
                        <a:t>Step</a:t>
                      </a:r>
                      <a:r>
                        <a:rPr lang="en-GB" sz="1600" baseline="0" dirty="0">
                          <a:latin typeface="Arial" pitchFamily="34" charset="0"/>
                          <a:cs typeface="Arial" pitchFamily="34" charset="0"/>
                        </a:rPr>
                        <a:t> 1</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latin typeface="Arial" pitchFamily="34" charset="0"/>
                          <a:cs typeface="Arial" pitchFamily="34" charset="0"/>
                        </a:rPr>
                        <a:t>Put</a:t>
                      </a:r>
                      <a:r>
                        <a:rPr lang="en-GB" sz="1600" baseline="0" dirty="0">
                          <a:latin typeface="Arial" pitchFamily="34" charset="0"/>
                          <a:cs typeface="Arial" pitchFamily="34" charset="0"/>
                        </a:rPr>
                        <a:t> a value on any lifetime gifts after deducting the annual exemptions</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r>
                        <a:rPr lang="en-GB" sz="1600" dirty="0">
                          <a:latin typeface="Arial" pitchFamily="34" charset="0"/>
                          <a:cs typeface="Arial" pitchFamily="34" charset="0"/>
                        </a:rPr>
                        <a:t>Step</a:t>
                      </a:r>
                      <a:r>
                        <a:rPr lang="en-GB" sz="1600" baseline="0" dirty="0">
                          <a:latin typeface="Arial" pitchFamily="34" charset="0"/>
                          <a:cs typeface="Arial" pitchFamily="34" charset="0"/>
                        </a:rPr>
                        <a:t> 2</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latin typeface="Arial" pitchFamily="34" charset="0"/>
                          <a:cs typeface="Arial" pitchFamily="34" charset="0"/>
                        </a:rPr>
                        <a:t>Determine the remaining nil rate band to use</a:t>
                      </a:r>
                      <a:r>
                        <a:rPr lang="en-GB" sz="1600" baseline="0" dirty="0">
                          <a:latin typeface="Arial" pitchFamily="34" charset="0"/>
                          <a:cs typeface="Arial" pitchFamily="34" charset="0"/>
                        </a:rPr>
                        <a:t> in the death estate</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r>
                        <a:rPr lang="en-GB" sz="1600" dirty="0">
                          <a:latin typeface="Arial" pitchFamily="34" charset="0"/>
                          <a:cs typeface="Arial" pitchFamily="34" charset="0"/>
                        </a:rPr>
                        <a:t>Step</a:t>
                      </a:r>
                      <a:r>
                        <a:rPr lang="en-GB" sz="1600" baseline="0" dirty="0">
                          <a:latin typeface="Arial" pitchFamily="34" charset="0"/>
                          <a:cs typeface="Arial" pitchFamily="34" charset="0"/>
                        </a:rPr>
                        <a:t> 3</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latin typeface="Arial" pitchFamily="34" charset="0"/>
                          <a:cs typeface="Arial" pitchFamily="34" charset="0"/>
                        </a:rPr>
                        <a:t>Death</a:t>
                      </a:r>
                      <a:r>
                        <a:rPr lang="en-GB" sz="1600" baseline="0" dirty="0">
                          <a:latin typeface="Arial" pitchFamily="34" charset="0"/>
                          <a:cs typeface="Arial" pitchFamily="34" charset="0"/>
                        </a:rPr>
                        <a:t> estate </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r>
                        <a:rPr lang="en-GB" sz="1600" dirty="0">
                          <a:latin typeface="Arial" pitchFamily="34" charset="0"/>
                          <a:cs typeface="Arial" pitchFamily="34" charset="0"/>
                        </a:rPr>
                        <a:t>(a)</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latin typeface="Arial" pitchFamily="34" charset="0"/>
                          <a:cs typeface="Arial" pitchFamily="34" charset="0"/>
                        </a:rPr>
                        <a:t>Include</a:t>
                      </a:r>
                      <a:r>
                        <a:rPr lang="en-GB" sz="1600" baseline="0" dirty="0">
                          <a:latin typeface="Arial" pitchFamily="34" charset="0"/>
                          <a:cs typeface="Arial" pitchFamily="34" charset="0"/>
                        </a:rPr>
                        <a:t> all assets owned at death at probate value</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GB" sz="1600" dirty="0">
                          <a:latin typeface="Arial" pitchFamily="34" charset="0"/>
                          <a:cs typeface="Arial" pitchFamily="34" charset="0"/>
                        </a:rPr>
                        <a:t>(b)</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latin typeface="Arial" pitchFamily="34" charset="0"/>
                          <a:cs typeface="Arial" pitchFamily="34" charset="0"/>
                        </a:rPr>
                        <a:t>Deduct any outstanding</a:t>
                      </a:r>
                      <a:r>
                        <a:rPr lang="en-GB" sz="1600" baseline="0" dirty="0">
                          <a:latin typeface="Arial" pitchFamily="34" charset="0"/>
                          <a:cs typeface="Arial" pitchFamily="34" charset="0"/>
                        </a:rPr>
                        <a:t> allowable expenses including funeral expenses, outstanding credit card bills and utility bills</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r>
                        <a:rPr lang="en-GB" sz="1600" dirty="0">
                          <a:latin typeface="Arial" pitchFamily="34" charset="0"/>
                          <a:cs typeface="Arial" pitchFamily="34" charset="0"/>
                        </a:rPr>
                        <a:t>©</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latin typeface="Arial" pitchFamily="34" charset="0"/>
                          <a:cs typeface="Arial" pitchFamily="34" charset="0"/>
                        </a:rPr>
                        <a:t>Deduct any exempt legacies to spouse,</a:t>
                      </a:r>
                      <a:r>
                        <a:rPr lang="en-GB" sz="1600" baseline="0" dirty="0">
                          <a:latin typeface="Arial" pitchFamily="34" charset="0"/>
                          <a:cs typeface="Arial" pitchFamily="34" charset="0"/>
                        </a:rPr>
                        <a:t> charity, political parties</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GB" sz="1600" dirty="0">
                          <a:solidFill>
                            <a:schemeClr val="bg1"/>
                          </a:solidFill>
                          <a:latin typeface="Arial" pitchFamily="34" charset="0"/>
                          <a:cs typeface="Arial" pitchFamily="34" charset="0"/>
                        </a:rPr>
                        <a:t>(d)</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solidFill>
                            <a:schemeClr val="bg1"/>
                          </a:solidFill>
                          <a:latin typeface="Arial" pitchFamily="34" charset="0"/>
                          <a:cs typeface="Arial" pitchFamily="34" charset="0"/>
                        </a:rPr>
                        <a:t>Calculate</a:t>
                      </a:r>
                      <a:r>
                        <a:rPr lang="en-GB" sz="1600" baseline="0" dirty="0">
                          <a:solidFill>
                            <a:schemeClr val="bg1"/>
                          </a:solidFill>
                          <a:latin typeface="Arial" pitchFamily="34" charset="0"/>
                          <a:cs typeface="Arial" pitchFamily="34" charset="0"/>
                        </a:rPr>
                        <a:t> the chargeable estate</a:t>
                      </a:r>
                      <a:endParaRPr lang="en-GB" sz="1600" dirty="0">
                        <a:solidFill>
                          <a:schemeClr val="bg1"/>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r>
                        <a:rPr lang="en-GB" sz="1600" dirty="0">
                          <a:solidFill>
                            <a:schemeClr val="bg1"/>
                          </a:solidFill>
                          <a:latin typeface="Arial" pitchFamily="34" charset="0"/>
                          <a:cs typeface="Arial" pitchFamily="34" charset="0"/>
                        </a:rPr>
                        <a:t>(e)</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solidFill>
                            <a:schemeClr val="bg1"/>
                          </a:solidFill>
                          <a:latin typeface="Arial" pitchFamily="34" charset="0"/>
                          <a:cs typeface="Arial" pitchFamily="34" charset="0"/>
                        </a:rPr>
                        <a:t>Calculate</a:t>
                      </a:r>
                      <a:r>
                        <a:rPr lang="en-GB" sz="1600" baseline="0" dirty="0">
                          <a:solidFill>
                            <a:schemeClr val="bg1"/>
                          </a:solidFill>
                          <a:latin typeface="Arial" pitchFamily="34" charset="0"/>
                          <a:cs typeface="Arial" pitchFamily="34" charset="0"/>
                        </a:rPr>
                        <a:t> the IHT on the chargeable estate</a:t>
                      </a:r>
                    </a:p>
                    <a:p>
                      <a:r>
                        <a:rPr lang="en-GB" sz="1600" baseline="0" dirty="0">
                          <a:solidFill>
                            <a:schemeClr val="bg1"/>
                          </a:solidFill>
                          <a:latin typeface="Arial" pitchFamily="34" charset="0"/>
                          <a:cs typeface="Arial" pitchFamily="34" charset="0"/>
                        </a:rPr>
                        <a:t>(chargeable estate – remaining nil rate band) x 40%</a:t>
                      </a:r>
                      <a:endParaRPr lang="en-GB" sz="1600" dirty="0">
                        <a:solidFill>
                          <a:schemeClr val="bg1"/>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bl>
          </a:graphicData>
        </a:graphic>
      </p:graphicFrame>
      <p:sp>
        <p:nvSpPr>
          <p:cNvPr id="5" name="Folded Corner 4"/>
          <p:cNvSpPr/>
          <p:nvPr/>
        </p:nvSpPr>
        <p:spPr>
          <a:xfrm>
            <a:off x="12199782" y="0"/>
            <a:ext cx="2880000" cy="2880000"/>
          </a:xfrm>
          <a:prstGeom prst="foldedCorne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1600" b="1" dirty="0">
                <a:solidFill>
                  <a:schemeClr val="tx1"/>
                </a:solidFill>
              </a:rPr>
              <a:t>Guidance: tables</a:t>
            </a:r>
          </a:p>
          <a:p>
            <a:pPr marL="171450" indent="-171450">
              <a:spcAft>
                <a:spcPts val="300"/>
              </a:spcAft>
              <a:buFont typeface="Arial" panose="020B0604020202020204" pitchFamily="34" charset="0"/>
              <a:buChar char="•"/>
            </a:pPr>
            <a:r>
              <a:rPr lang="en-GB" sz="1400" dirty="0">
                <a:solidFill>
                  <a:schemeClr val="tx1"/>
                </a:solidFill>
              </a:rPr>
              <a:t>There are three table format options to choose from shown on these slides.</a:t>
            </a:r>
          </a:p>
          <a:p>
            <a:pPr marL="171450" indent="-171450">
              <a:spcAft>
                <a:spcPts val="300"/>
              </a:spcAft>
              <a:buFont typeface="Arial" panose="020B0604020202020204" pitchFamily="34" charset="0"/>
              <a:buChar char="•"/>
            </a:pPr>
            <a:r>
              <a:rPr lang="en-GB" sz="1400" dirty="0">
                <a:solidFill>
                  <a:schemeClr val="tx1"/>
                </a:solidFill>
              </a:rPr>
              <a:t>Copy and paste these tables so you know they are on brand.</a:t>
            </a:r>
          </a:p>
        </p:txBody>
      </p:sp>
      <p:pic>
        <p:nvPicPr>
          <p:cNvPr id="6" name="Picture 5">
            <a:extLst>
              <a:ext uri="{FF2B5EF4-FFF2-40B4-BE49-F238E27FC236}">
                <a16:creationId xmlns:a16="http://schemas.microsoft.com/office/drawing/2014/main" id="{6B5A4166-40FA-43EC-9EC9-D22A73DD79E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3965698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09800" y="288022"/>
            <a:ext cx="8153400" cy="1477962"/>
          </a:xfrm>
        </p:spPr>
        <p:txBody>
          <a:bodyPr/>
          <a:lstStyle/>
          <a:p>
            <a:r>
              <a:rPr lang="en-GB" dirty="0"/>
              <a:t>Exam technique for doing IHT tasks</a:t>
            </a:r>
          </a:p>
        </p:txBody>
      </p:sp>
      <p:graphicFrame>
        <p:nvGraphicFramePr>
          <p:cNvPr id="8" name="Content Placeholder 3"/>
          <p:cNvGraphicFramePr>
            <a:graphicFrameLocks noGrp="1"/>
          </p:cNvGraphicFramePr>
          <p:nvPr>
            <p:ph idx="4294967295"/>
            <p:extLst>
              <p:ext uri="{D42A27DB-BD31-4B8C-83A1-F6EECF244321}">
                <p14:modId xmlns:p14="http://schemas.microsoft.com/office/powerpoint/2010/main" val="2876102955"/>
              </p:ext>
            </p:extLst>
          </p:nvPr>
        </p:nvGraphicFramePr>
        <p:xfrm>
          <a:off x="2285296" y="1340768"/>
          <a:ext cx="7342584" cy="4705600"/>
        </p:xfrm>
        <a:graphic>
          <a:graphicData uri="http://schemas.openxmlformats.org/drawingml/2006/table">
            <a:tbl>
              <a:tblPr firstRow="1" bandRow="1">
                <a:tableStyleId>{5C22544A-7EE6-4342-B048-85BDC9FD1C3A}</a:tableStyleId>
              </a:tblPr>
              <a:tblGrid>
                <a:gridCol w="2230016">
                  <a:extLst>
                    <a:ext uri="{9D8B030D-6E8A-4147-A177-3AD203B41FA5}">
                      <a16:colId xmlns:a16="http://schemas.microsoft.com/office/drawing/2014/main" val="20000"/>
                    </a:ext>
                  </a:extLst>
                </a:gridCol>
                <a:gridCol w="5112568">
                  <a:extLst>
                    <a:ext uri="{9D8B030D-6E8A-4147-A177-3AD203B41FA5}">
                      <a16:colId xmlns:a16="http://schemas.microsoft.com/office/drawing/2014/main" val="20001"/>
                    </a:ext>
                  </a:extLst>
                </a:gridCol>
              </a:tblGrid>
              <a:tr h="370840">
                <a:tc>
                  <a:txBody>
                    <a:bodyPr/>
                    <a:lstStyle/>
                    <a:p>
                      <a:endParaRPr lang="en-GB" sz="1600" b="1" dirty="0">
                        <a:solidFill>
                          <a:schemeClr val="tx2"/>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600" dirty="0">
                        <a:solidFill>
                          <a:schemeClr val="tx2"/>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GB" sz="1600" dirty="0">
                          <a:latin typeface="Arial" pitchFamily="34" charset="0"/>
                          <a:cs typeface="Arial" pitchFamily="34" charset="0"/>
                        </a:rPr>
                        <a:t>Step</a:t>
                      </a:r>
                      <a:r>
                        <a:rPr lang="en-GB" sz="1600" baseline="0" dirty="0">
                          <a:latin typeface="Arial" pitchFamily="34" charset="0"/>
                          <a:cs typeface="Arial" pitchFamily="34" charset="0"/>
                        </a:rPr>
                        <a:t> 1</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latin typeface="Arial" pitchFamily="34" charset="0"/>
                          <a:cs typeface="Arial" pitchFamily="34" charset="0"/>
                        </a:rPr>
                        <a:t>Put</a:t>
                      </a:r>
                      <a:r>
                        <a:rPr lang="en-GB" sz="1600" baseline="0" dirty="0">
                          <a:latin typeface="Arial" pitchFamily="34" charset="0"/>
                          <a:cs typeface="Arial" pitchFamily="34" charset="0"/>
                        </a:rPr>
                        <a:t> a value on any lifetime gifts after deducting the annual exemptions</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r>
                        <a:rPr lang="en-GB" sz="1600" dirty="0">
                          <a:latin typeface="Arial" pitchFamily="34" charset="0"/>
                          <a:cs typeface="Arial" pitchFamily="34" charset="0"/>
                        </a:rPr>
                        <a:t>Step</a:t>
                      </a:r>
                      <a:r>
                        <a:rPr lang="en-GB" sz="1600" baseline="0" dirty="0">
                          <a:latin typeface="Arial" pitchFamily="34" charset="0"/>
                          <a:cs typeface="Arial" pitchFamily="34" charset="0"/>
                        </a:rPr>
                        <a:t> 2</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latin typeface="Arial" pitchFamily="34" charset="0"/>
                          <a:cs typeface="Arial" pitchFamily="34" charset="0"/>
                        </a:rPr>
                        <a:t>Determine the remaining nil rate band to use</a:t>
                      </a:r>
                      <a:r>
                        <a:rPr lang="en-GB" sz="1600" baseline="0" dirty="0">
                          <a:latin typeface="Arial" pitchFamily="34" charset="0"/>
                          <a:cs typeface="Arial" pitchFamily="34" charset="0"/>
                        </a:rPr>
                        <a:t> in the death estate</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r>
                        <a:rPr lang="en-GB" sz="1600" dirty="0">
                          <a:latin typeface="Arial" pitchFamily="34" charset="0"/>
                          <a:cs typeface="Arial" pitchFamily="34" charset="0"/>
                        </a:rPr>
                        <a:t>Step</a:t>
                      </a:r>
                      <a:r>
                        <a:rPr lang="en-GB" sz="1600" baseline="0" dirty="0">
                          <a:latin typeface="Arial" pitchFamily="34" charset="0"/>
                          <a:cs typeface="Arial" pitchFamily="34" charset="0"/>
                        </a:rPr>
                        <a:t> 3</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latin typeface="Arial" pitchFamily="34" charset="0"/>
                          <a:cs typeface="Arial" pitchFamily="34" charset="0"/>
                        </a:rPr>
                        <a:t>Death</a:t>
                      </a:r>
                      <a:r>
                        <a:rPr lang="en-GB" sz="1600" baseline="0" dirty="0">
                          <a:latin typeface="Arial" pitchFamily="34" charset="0"/>
                          <a:cs typeface="Arial" pitchFamily="34" charset="0"/>
                        </a:rPr>
                        <a:t> estate </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r>
                        <a:rPr lang="en-GB" sz="1600" dirty="0">
                          <a:latin typeface="Arial" pitchFamily="34" charset="0"/>
                          <a:cs typeface="Arial" pitchFamily="34" charset="0"/>
                        </a:rPr>
                        <a:t>(a)</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latin typeface="Arial" pitchFamily="34" charset="0"/>
                          <a:cs typeface="Arial" pitchFamily="34" charset="0"/>
                        </a:rPr>
                        <a:t>Include</a:t>
                      </a:r>
                      <a:r>
                        <a:rPr lang="en-GB" sz="1600" baseline="0" dirty="0">
                          <a:latin typeface="Arial" pitchFamily="34" charset="0"/>
                          <a:cs typeface="Arial" pitchFamily="34" charset="0"/>
                        </a:rPr>
                        <a:t> all assets owned at death at probate value</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GB" sz="1600" dirty="0">
                          <a:latin typeface="Arial" pitchFamily="34" charset="0"/>
                          <a:cs typeface="Arial" pitchFamily="34" charset="0"/>
                        </a:rPr>
                        <a:t>(b)</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latin typeface="Arial" pitchFamily="34" charset="0"/>
                          <a:cs typeface="Arial" pitchFamily="34" charset="0"/>
                        </a:rPr>
                        <a:t>Deduct any outstanding</a:t>
                      </a:r>
                      <a:r>
                        <a:rPr lang="en-GB" sz="1600" baseline="0" dirty="0">
                          <a:latin typeface="Arial" pitchFamily="34" charset="0"/>
                          <a:cs typeface="Arial" pitchFamily="34" charset="0"/>
                        </a:rPr>
                        <a:t> allowable expenses including funeral expenses, outstanding credit card bills and utility bills</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r>
                        <a:rPr lang="en-GB" sz="1600" dirty="0">
                          <a:latin typeface="Arial" pitchFamily="34" charset="0"/>
                          <a:cs typeface="Arial" pitchFamily="34" charset="0"/>
                        </a:rPr>
                        <a:t>©</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latin typeface="Arial" pitchFamily="34" charset="0"/>
                          <a:cs typeface="Arial" pitchFamily="34" charset="0"/>
                        </a:rPr>
                        <a:t>Deduct any exempt legacies to spouse,</a:t>
                      </a:r>
                      <a:r>
                        <a:rPr lang="en-GB" sz="1600" baseline="0" dirty="0">
                          <a:latin typeface="Arial" pitchFamily="34" charset="0"/>
                          <a:cs typeface="Arial" pitchFamily="34" charset="0"/>
                        </a:rPr>
                        <a:t> charity, political parties</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GB" sz="1600" dirty="0">
                          <a:latin typeface="Arial" pitchFamily="34" charset="0"/>
                          <a:cs typeface="Arial" pitchFamily="34" charset="0"/>
                        </a:rPr>
                        <a:t>(d)</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latin typeface="Arial" pitchFamily="34" charset="0"/>
                          <a:cs typeface="Arial" pitchFamily="34" charset="0"/>
                        </a:rPr>
                        <a:t>Calculate</a:t>
                      </a:r>
                      <a:r>
                        <a:rPr lang="en-GB" sz="1600" baseline="0" dirty="0">
                          <a:latin typeface="Arial" pitchFamily="34" charset="0"/>
                          <a:cs typeface="Arial" pitchFamily="34" charset="0"/>
                        </a:rPr>
                        <a:t> the chargeable estate</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r>
                        <a:rPr lang="en-GB" sz="1600" dirty="0">
                          <a:solidFill>
                            <a:schemeClr val="bg1"/>
                          </a:solidFill>
                          <a:latin typeface="Arial" pitchFamily="34" charset="0"/>
                          <a:cs typeface="Arial" pitchFamily="34" charset="0"/>
                        </a:rPr>
                        <a:t>(e)</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solidFill>
                            <a:schemeClr val="bg1"/>
                          </a:solidFill>
                          <a:latin typeface="Arial" pitchFamily="34" charset="0"/>
                          <a:cs typeface="Arial" pitchFamily="34" charset="0"/>
                        </a:rPr>
                        <a:t>Calculate</a:t>
                      </a:r>
                      <a:r>
                        <a:rPr lang="en-GB" sz="1600" baseline="0" dirty="0">
                          <a:solidFill>
                            <a:schemeClr val="bg1"/>
                          </a:solidFill>
                          <a:latin typeface="Arial" pitchFamily="34" charset="0"/>
                          <a:cs typeface="Arial" pitchFamily="34" charset="0"/>
                        </a:rPr>
                        <a:t> the IHT on the chargeable estate</a:t>
                      </a:r>
                    </a:p>
                    <a:p>
                      <a:r>
                        <a:rPr lang="en-GB" sz="1600" baseline="0" dirty="0">
                          <a:solidFill>
                            <a:schemeClr val="bg1"/>
                          </a:solidFill>
                          <a:latin typeface="Arial" pitchFamily="34" charset="0"/>
                          <a:cs typeface="Arial" pitchFamily="34" charset="0"/>
                        </a:rPr>
                        <a:t>(chargeable estate – remaining nil rate band) x 40%</a:t>
                      </a:r>
                      <a:endParaRPr lang="en-GB" sz="1600" dirty="0">
                        <a:solidFill>
                          <a:schemeClr val="bg1"/>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bl>
          </a:graphicData>
        </a:graphic>
      </p:graphicFrame>
      <p:sp>
        <p:nvSpPr>
          <p:cNvPr id="5" name="Folded Corner 4"/>
          <p:cNvSpPr/>
          <p:nvPr/>
        </p:nvSpPr>
        <p:spPr>
          <a:xfrm>
            <a:off x="12199782" y="0"/>
            <a:ext cx="2880000" cy="2880000"/>
          </a:xfrm>
          <a:prstGeom prst="foldedCorne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1600" b="1" dirty="0">
                <a:solidFill>
                  <a:schemeClr val="tx1"/>
                </a:solidFill>
              </a:rPr>
              <a:t>Guidance: tables</a:t>
            </a:r>
          </a:p>
          <a:p>
            <a:pPr marL="171450" indent="-171450">
              <a:spcAft>
                <a:spcPts val="300"/>
              </a:spcAft>
              <a:buFont typeface="Arial" panose="020B0604020202020204" pitchFamily="34" charset="0"/>
              <a:buChar char="•"/>
            </a:pPr>
            <a:r>
              <a:rPr lang="en-GB" sz="1400" dirty="0">
                <a:solidFill>
                  <a:schemeClr val="tx1"/>
                </a:solidFill>
              </a:rPr>
              <a:t>There are three table format options to choose from shown on these slides.</a:t>
            </a:r>
          </a:p>
          <a:p>
            <a:pPr marL="171450" indent="-171450">
              <a:spcAft>
                <a:spcPts val="300"/>
              </a:spcAft>
              <a:buFont typeface="Arial" panose="020B0604020202020204" pitchFamily="34" charset="0"/>
              <a:buChar char="•"/>
            </a:pPr>
            <a:r>
              <a:rPr lang="en-GB" sz="1400" dirty="0">
                <a:solidFill>
                  <a:schemeClr val="tx1"/>
                </a:solidFill>
              </a:rPr>
              <a:t>Copy and paste these tables so you know they are on brand.</a:t>
            </a:r>
          </a:p>
        </p:txBody>
      </p:sp>
      <p:pic>
        <p:nvPicPr>
          <p:cNvPr id="6" name="Picture 5">
            <a:extLst>
              <a:ext uri="{FF2B5EF4-FFF2-40B4-BE49-F238E27FC236}">
                <a16:creationId xmlns:a16="http://schemas.microsoft.com/office/drawing/2014/main" id="{AAC4D138-DEFB-4A76-8DEF-94D10A969BD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18131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09800" y="288022"/>
            <a:ext cx="8153400" cy="1477962"/>
          </a:xfrm>
        </p:spPr>
        <p:txBody>
          <a:bodyPr/>
          <a:lstStyle/>
          <a:p>
            <a:r>
              <a:rPr lang="en-GB" dirty="0"/>
              <a:t>Exam technique for doing IHT tasks</a:t>
            </a:r>
          </a:p>
        </p:txBody>
      </p:sp>
      <p:graphicFrame>
        <p:nvGraphicFramePr>
          <p:cNvPr id="8" name="Content Placeholder 3"/>
          <p:cNvGraphicFramePr>
            <a:graphicFrameLocks noGrp="1"/>
          </p:cNvGraphicFramePr>
          <p:nvPr>
            <p:ph idx="4294967295"/>
            <p:extLst/>
          </p:nvPr>
        </p:nvGraphicFramePr>
        <p:xfrm>
          <a:off x="2285296" y="1340768"/>
          <a:ext cx="7342584" cy="4705600"/>
        </p:xfrm>
        <a:graphic>
          <a:graphicData uri="http://schemas.openxmlformats.org/drawingml/2006/table">
            <a:tbl>
              <a:tblPr firstRow="1" bandRow="1">
                <a:tableStyleId>{5C22544A-7EE6-4342-B048-85BDC9FD1C3A}</a:tableStyleId>
              </a:tblPr>
              <a:tblGrid>
                <a:gridCol w="2230016">
                  <a:extLst>
                    <a:ext uri="{9D8B030D-6E8A-4147-A177-3AD203B41FA5}">
                      <a16:colId xmlns:a16="http://schemas.microsoft.com/office/drawing/2014/main" val="20000"/>
                    </a:ext>
                  </a:extLst>
                </a:gridCol>
                <a:gridCol w="5112568">
                  <a:extLst>
                    <a:ext uri="{9D8B030D-6E8A-4147-A177-3AD203B41FA5}">
                      <a16:colId xmlns:a16="http://schemas.microsoft.com/office/drawing/2014/main" val="20001"/>
                    </a:ext>
                  </a:extLst>
                </a:gridCol>
              </a:tblGrid>
              <a:tr h="370840">
                <a:tc>
                  <a:txBody>
                    <a:bodyPr/>
                    <a:lstStyle/>
                    <a:p>
                      <a:endParaRPr lang="en-GB" sz="1600" b="1" dirty="0">
                        <a:solidFill>
                          <a:schemeClr val="tx2"/>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600" dirty="0">
                        <a:solidFill>
                          <a:schemeClr val="tx2"/>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GB" sz="1600" dirty="0">
                          <a:latin typeface="Arial" pitchFamily="34" charset="0"/>
                          <a:cs typeface="Arial" pitchFamily="34" charset="0"/>
                        </a:rPr>
                        <a:t>Step</a:t>
                      </a:r>
                      <a:r>
                        <a:rPr lang="en-GB" sz="1600" baseline="0" dirty="0">
                          <a:latin typeface="Arial" pitchFamily="34" charset="0"/>
                          <a:cs typeface="Arial" pitchFamily="34" charset="0"/>
                        </a:rPr>
                        <a:t> 1</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latin typeface="Arial" pitchFamily="34" charset="0"/>
                          <a:cs typeface="Arial" pitchFamily="34" charset="0"/>
                        </a:rPr>
                        <a:t>Put</a:t>
                      </a:r>
                      <a:r>
                        <a:rPr lang="en-GB" sz="1600" baseline="0" dirty="0">
                          <a:latin typeface="Arial" pitchFamily="34" charset="0"/>
                          <a:cs typeface="Arial" pitchFamily="34" charset="0"/>
                        </a:rPr>
                        <a:t> a value on any lifetime gifts after deducting the annual exemptions</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r>
                        <a:rPr lang="en-GB" sz="1600" dirty="0">
                          <a:latin typeface="Arial" pitchFamily="34" charset="0"/>
                          <a:cs typeface="Arial" pitchFamily="34" charset="0"/>
                        </a:rPr>
                        <a:t>Step</a:t>
                      </a:r>
                      <a:r>
                        <a:rPr lang="en-GB" sz="1600" baseline="0" dirty="0">
                          <a:latin typeface="Arial" pitchFamily="34" charset="0"/>
                          <a:cs typeface="Arial" pitchFamily="34" charset="0"/>
                        </a:rPr>
                        <a:t> 2</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latin typeface="Arial" pitchFamily="34" charset="0"/>
                          <a:cs typeface="Arial" pitchFamily="34" charset="0"/>
                        </a:rPr>
                        <a:t>Determine the remaining nil rate band to use</a:t>
                      </a:r>
                      <a:r>
                        <a:rPr lang="en-GB" sz="1600" baseline="0" dirty="0">
                          <a:latin typeface="Arial" pitchFamily="34" charset="0"/>
                          <a:cs typeface="Arial" pitchFamily="34" charset="0"/>
                        </a:rPr>
                        <a:t> in the death estate</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r>
                        <a:rPr lang="en-GB" sz="1600" dirty="0">
                          <a:latin typeface="Arial" pitchFamily="34" charset="0"/>
                          <a:cs typeface="Arial" pitchFamily="34" charset="0"/>
                        </a:rPr>
                        <a:t>Step</a:t>
                      </a:r>
                      <a:r>
                        <a:rPr lang="en-GB" sz="1600" baseline="0" dirty="0">
                          <a:latin typeface="Arial" pitchFamily="34" charset="0"/>
                          <a:cs typeface="Arial" pitchFamily="34" charset="0"/>
                        </a:rPr>
                        <a:t> 3</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latin typeface="Arial" pitchFamily="34" charset="0"/>
                          <a:cs typeface="Arial" pitchFamily="34" charset="0"/>
                        </a:rPr>
                        <a:t>Death</a:t>
                      </a:r>
                      <a:r>
                        <a:rPr lang="en-GB" sz="1600" baseline="0" dirty="0">
                          <a:latin typeface="Arial" pitchFamily="34" charset="0"/>
                          <a:cs typeface="Arial" pitchFamily="34" charset="0"/>
                        </a:rPr>
                        <a:t> estate </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r>
                        <a:rPr lang="en-GB" sz="1600" dirty="0">
                          <a:latin typeface="Arial" pitchFamily="34" charset="0"/>
                          <a:cs typeface="Arial" pitchFamily="34" charset="0"/>
                        </a:rPr>
                        <a:t>(a)</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latin typeface="Arial" pitchFamily="34" charset="0"/>
                          <a:cs typeface="Arial" pitchFamily="34" charset="0"/>
                        </a:rPr>
                        <a:t>Include</a:t>
                      </a:r>
                      <a:r>
                        <a:rPr lang="en-GB" sz="1600" baseline="0" dirty="0">
                          <a:latin typeface="Arial" pitchFamily="34" charset="0"/>
                          <a:cs typeface="Arial" pitchFamily="34" charset="0"/>
                        </a:rPr>
                        <a:t> all assets owned at death at probate value</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GB" sz="1600" dirty="0">
                          <a:latin typeface="Arial" pitchFamily="34" charset="0"/>
                          <a:cs typeface="Arial" pitchFamily="34" charset="0"/>
                        </a:rPr>
                        <a:t>(b)</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latin typeface="Arial" pitchFamily="34" charset="0"/>
                          <a:cs typeface="Arial" pitchFamily="34" charset="0"/>
                        </a:rPr>
                        <a:t>Deduct any outstanding</a:t>
                      </a:r>
                      <a:r>
                        <a:rPr lang="en-GB" sz="1600" baseline="0" dirty="0">
                          <a:latin typeface="Arial" pitchFamily="34" charset="0"/>
                          <a:cs typeface="Arial" pitchFamily="34" charset="0"/>
                        </a:rPr>
                        <a:t> allowable expenses including funeral expenses, outstanding credit card bills and utility bills</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r>
                        <a:rPr lang="en-GB" sz="1600" dirty="0">
                          <a:latin typeface="Arial" pitchFamily="34" charset="0"/>
                          <a:cs typeface="Arial" pitchFamily="34" charset="0"/>
                        </a:rPr>
                        <a:t>©</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latin typeface="Arial" pitchFamily="34" charset="0"/>
                          <a:cs typeface="Arial" pitchFamily="34" charset="0"/>
                        </a:rPr>
                        <a:t>Deduct any exempt legacies to spouse,</a:t>
                      </a:r>
                      <a:r>
                        <a:rPr lang="en-GB" sz="1600" baseline="0" dirty="0">
                          <a:latin typeface="Arial" pitchFamily="34" charset="0"/>
                          <a:cs typeface="Arial" pitchFamily="34" charset="0"/>
                        </a:rPr>
                        <a:t> charity, political parties</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GB" sz="1600" dirty="0">
                          <a:latin typeface="Arial" pitchFamily="34" charset="0"/>
                          <a:cs typeface="Arial" pitchFamily="34" charset="0"/>
                        </a:rPr>
                        <a:t>(d)</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latin typeface="Arial" pitchFamily="34" charset="0"/>
                          <a:cs typeface="Arial" pitchFamily="34" charset="0"/>
                        </a:rPr>
                        <a:t>Calculate</a:t>
                      </a:r>
                      <a:r>
                        <a:rPr lang="en-GB" sz="1600" baseline="0" dirty="0">
                          <a:latin typeface="Arial" pitchFamily="34" charset="0"/>
                          <a:cs typeface="Arial" pitchFamily="34" charset="0"/>
                        </a:rPr>
                        <a:t> the chargeable estate</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r>
                        <a:rPr lang="en-GB" sz="1600" dirty="0">
                          <a:latin typeface="Arial" pitchFamily="34" charset="0"/>
                          <a:cs typeface="Arial" pitchFamily="34" charset="0"/>
                        </a:rPr>
                        <a:t>(e)</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latin typeface="Arial" pitchFamily="34" charset="0"/>
                          <a:cs typeface="Arial" pitchFamily="34" charset="0"/>
                        </a:rPr>
                        <a:t>Calculate</a:t>
                      </a:r>
                      <a:r>
                        <a:rPr lang="en-GB" sz="1600" baseline="0" dirty="0">
                          <a:latin typeface="Arial" pitchFamily="34" charset="0"/>
                          <a:cs typeface="Arial" pitchFamily="34" charset="0"/>
                        </a:rPr>
                        <a:t> the IHT on the chargeable estate</a:t>
                      </a:r>
                    </a:p>
                    <a:p>
                      <a:r>
                        <a:rPr lang="en-GB" sz="1600" baseline="0" dirty="0">
                          <a:latin typeface="Arial" pitchFamily="34" charset="0"/>
                          <a:cs typeface="Arial" pitchFamily="34" charset="0"/>
                        </a:rPr>
                        <a:t>(chargeable estate – remaining nil rate band) x 40%</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bl>
          </a:graphicData>
        </a:graphic>
      </p:graphicFrame>
      <p:sp>
        <p:nvSpPr>
          <p:cNvPr id="5" name="Folded Corner 4"/>
          <p:cNvSpPr/>
          <p:nvPr/>
        </p:nvSpPr>
        <p:spPr>
          <a:xfrm>
            <a:off x="12199782" y="0"/>
            <a:ext cx="2880000" cy="2880000"/>
          </a:xfrm>
          <a:prstGeom prst="foldedCorne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1600" b="1" dirty="0">
                <a:solidFill>
                  <a:schemeClr val="tx1"/>
                </a:solidFill>
              </a:rPr>
              <a:t>Guidance: tables</a:t>
            </a:r>
          </a:p>
          <a:p>
            <a:pPr marL="171450" indent="-171450">
              <a:spcAft>
                <a:spcPts val="300"/>
              </a:spcAft>
              <a:buFont typeface="Arial" panose="020B0604020202020204" pitchFamily="34" charset="0"/>
              <a:buChar char="•"/>
            </a:pPr>
            <a:r>
              <a:rPr lang="en-GB" sz="1400" dirty="0">
                <a:solidFill>
                  <a:schemeClr val="tx1"/>
                </a:solidFill>
              </a:rPr>
              <a:t>There are three table format options to choose from shown on these slides.</a:t>
            </a:r>
          </a:p>
          <a:p>
            <a:pPr marL="171450" indent="-171450">
              <a:spcAft>
                <a:spcPts val="300"/>
              </a:spcAft>
              <a:buFont typeface="Arial" panose="020B0604020202020204" pitchFamily="34" charset="0"/>
              <a:buChar char="•"/>
            </a:pPr>
            <a:r>
              <a:rPr lang="en-GB" sz="1400" dirty="0">
                <a:solidFill>
                  <a:schemeClr val="tx1"/>
                </a:solidFill>
              </a:rPr>
              <a:t>Copy and paste these tables so you know they are on brand.</a:t>
            </a:r>
          </a:p>
        </p:txBody>
      </p:sp>
      <p:pic>
        <p:nvPicPr>
          <p:cNvPr id="6" name="Picture 5">
            <a:extLst>
              <a:ext uri="{FF2B5EF4-FFF2-40B4-BE49-F238E27FC236}">
                <a16:creationId xmlns:a16="http://schemas.microsoft.com/office/drawing/2014/main" id="{65B6B68D-FAB7-48BF-9A9E-7D1A24254F5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2836096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Inheritance Tax tasks</a:t>
            </a:r>
          </a:p>
        </p:txBody>
      </p:sp>
      <p:grpSp>
        <p:nvGrpSpPr>
          <p:cNvPr id="5" name="Group 4"/>
          <p:cNvGrpSpPr/>
          <p:nvPr/>
        </p:nvGrpSpPr>
        <p:grpSpPr>
          <a:xfrm>
            <a:off x="12199782" y="1"/>
            <a:ext cx="4500563" cy="5904187"/>
            <a:chOff x="9151782" y="3978000"/>
            <a:chExt cx="4500563" cy="5904187"/>
          </a:xfrm>
        </p:grpSpPr>
        <p:sp>
          <p:nvSpPr>
            <p:cNvPr id="4" name="Folded Corner 3"/>
            <p:cNvSpPr/>
            <p:nvPr/>
          </p:nvSpPr>
          <p:spPr>
            <a:xfrm>
              <a:off x="9151782" y="3978000"/>
              <a:ext cx="2880000" cy="2880000"/>
            </a:xfrm>
            <a:prstGeom prst="foldedCorne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1600" b="1" dirty="0">
                  <a:solidFill>
                    <a:schemeClr val="tx1"/>
                  </a:solidFill>
                </a:rPr>
                <a:t>Contents slide 1 column</a:t>
              </a:r>
            </a:p>
            <a:p>
              <a:pPr marL="171450" indent="-171450">
                <a:spcAft>
                  <a:spcPts val="300"/>
                </a:spcAft>
                <a:buFont typeface="Arial" panose="020B0604020202020204" pitchFamily="34" charset="0"/>
                <a:buChar char="•"/>
              </a:pPr>
              <a:r>
                <a:rPr lang="en-GB" sz="1400" dirty="0">
                  <a:solidFill>
                    <a:schemeClr val="tx1"/>
                  </a:solidFill>
                </a:rPr>
                <a:t>Use this slide for text only slides.</a:t>
              </a:r>
            </a:p>
            <a:p>
              <a:pPr marL="171450" indent="-171450">
                <a:spcAft>
                  <a:spcPts val="300"/>
                </a:spcAft>
                <a:buFont typeface="Arial" panose="020B0604020202020204" pitchFamily="34" charset="0"/>
                <a:buChar char="•"/>
              </a:pPr>
              <a:r>
                <a:rPr lang="en-US" sz="1400" dirty="0">
                  <a:solidFill>
                    <a:schemeClr val="tx1"/>
                  </a:solidFill>
                </a:rPr>
                <a:t>Remember to keep text to a minimum for maximum impact.</a:t>
              </a:r>
            </a:p>
            <a:p>
              <a:pPr marL="171450" indent="-171450">
                <a:spcAft>
                  <a:spcPts val="300"/>
                </a:spcAft>
                <a:buFont typeface="Arial" panose="020B0604020202020204" pitchFamily="34" charset="0"/>
                <a:buChar char="•"/>
              </a:pPr>
              <a:r>
                <a:rPr lang="en-US" sz="1400" dirty="0">
                  <a:solidFill>
                    <a:schemeClr val="tx1"/>
                  </a:solidFill>
                </a:rPr>
                <a:t>Use the Decrease list level and Increase list level buttons to toggle between the levels of text and maintain the correct template formatting. Avoid manual text formatting.</a:t>
              </a:r>
              <a:endParaRPr lang="en-GB" sz="1400" dirty="0">
                <a:solidFill>
                  <a:schemeClr val="tx1"/>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1782" y="6858000"/>
              <a:ext cx="4500563" cy="302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6" name="Picture 5">
            <a:extLst>
              <a:ext uri="{FF2B5EF4-FFF2-40B4-BE49-F238E27FC236}">
                <a16:creationId xmlns:a16="http://schemas.microsoft.com/office/drawing/2014/main" id="{D82AA26A-A919-42F0-9823-04DD7927239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3058032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Task 9 of </a:t>
            </a:r>
            <a:r>
              <a:rPr lang="en-GB" dirty="0" err="1"/>
              <a:t>Trupti</a:t>
            </a:r>
            <a:r>
              <a:rPr lang="en-GB" dirty="0"/>
              <a:t> Patel</a:t>
            </a:r>
          </a:p>
        </p:txBody>
      </p:sp>
      <p:sp>
        <p:nvSpPr>
          <p:cNvPr id="2" name="Content Placeholder 1"/>
          <p:cNvSpPr>
            <a:spLocks noGrp="1"/>
          </p:cNvSpPr>
          <p:nvPr>
            <p:ph type="body" sz="quarter" idx="13"/>
          </p:nvPr>
        </p:nvSpPr>
        <p:spPr>
          <a:xfrm>
            <a:off x="2209800" y="1916832"/>
            <a:ext cx="8153400" cy="6038576"/>
          </a:xfrm>
        </p:spPr>
        <p:txBody>
          <a:bodyPr/>
          <a:lstStyle/>
          <a:p>
            <a:pPr lvl="2"/>
            <a:r>
              <a:rPr lang="en-GB" dirty="0" err="1"/>
              <a:t>Trupti’s</a:t>
            </a:r>
            <a:r>
              <a:rPr lang="en-GB" dirty="0"/>
              <a:t> mother past away on 31 May 2016. </a:t>
            </a:r>
            <a:r>
              <a:rPr lang="en-GB" dirty="0" err="1"/>
              <a:t>Trupti</a:t>
            </a:r>
            <a:r>
              <a:rPr lang="en-GB" dirty="0"/>
              <a:t> was made the executor. Her estate was left as follows: £180,000 to her husband, the family home, worth £350,000 to </a:t>
            </a:r>
            <a:r>
              <a:rPr lang="en-GB" dirty="0" err="1"/>
              <a:t>Trupti</a:t>
            </a:r>
            <a:r>
              <a:rPr lang="en-GB" dirty="0"/>
              <a:t> and the residue of the estate to </a:t>
            </a:r>
            <a:r>
              <a:rPr lang="en-GB" dirty="0" err="1"/>
              <a:t>Trupti’s</a:t>
            </a:r>
            <a:r>
              <a:rPr lang="en-GB" dirty="0"/>
              <a:t> sister Gita. The residue of the estate was valued at £340,000 and funeral expenses were £4,000. </a:t>
            </a:r>
            <a:r>
              <a:rPr lang="en-GB" dirty="0" err="1"/>
              <a:t>Trupti’s</a:t>
            </a:r>
            <a:r>
              <a:rPr lang="en-GB" dirty="0"/>
              <a:t> mother had made no lifetime gifts.</a:t>
            </a:r>
          </a:p>
          <a:p>
            <a:pPr lvl="2"/>
            <a:r>
              <a:rPr lang="en-GB" dirty="0"/>
              <a:t>Task9</a:t>
            </a:r>
          </a:p>
          <a:p>
            <a:pPr marL="0" lvl="2" indent="0">
              <a:buNone/>
            </a:pPr>
            <a:r>
              <a:rPr lang="en-GB" dirty="0"/>
              <a:t>Calculate the inheritance tax that will be payable as a result of </a:t>
            </a:r>
            <a:r>
              <a:rPr lang="en-GB" dirty="0" err="1"/>
              <a:t>Trupi’s</a:t>
            </a:r>
            <a:r>
              <a:rPr lang="en-GB" dirty="0"/>
              <a:t> mother’s death.</a:t>
            </a:r>
            <a:endParaRPr lang="en-GB" b="1" dirty="0"/>
          </a:p>
          <a:p>
            <a:pPr marL="0" lvl="2" indent="0">
              <a:buNone/>
            </a:pPr>
            <a:r>
              <a:rPr lang="en-GB" b="1" dirty="0">
                <a:solidFill>
                  <a:schemeClr val="bg1"/>
                </a:solidFill>
              </a:rPr>
              <a:t>The inheritance tax is paid by the executor, IHT only arises if the value of the chargeable estate exceeds the nil rate band at the time of the donors death. The nil rate band in 2016/17 is £325,000 and the death estate is £500,000.</a:t>
            </a:r>
          </a:p>
          <a:p>
            <a:pPr marL="0" lvl="2" indent="0">
              <a:buNone/>
            </a:pPr>
            <a:r>
              <a:rPr lang="en-GB" b="1" dirty="0">
                <a:solidFill>
                  <a:schemeClr val="bg1"/>
                </a:solidFill>
              </a:rPr>
              <a:t>IHT payable by the executor/ personal representative.</a:t>
            </a:r>
          </a:p>
          <a:p>
            <a:pPr marL="0" lvl="2" indent="0">
              <a:buNone/>
            </a:pPr>
            <a:r>
              <a:rPr lang="en-GB" b="1" dirty="0">
                <a:solidFill>
                  <a:schemeClr val="bg1"/>
                </a:solidFill>
              </a:rPr>
              <a:t>£70,000 (500,000 – 325,000) x 40% </a:t>
            </a:r>
          </a:p>
          <a:p>
            <a:pPr marL="0" lvl="2" indent="0">
              <a:buNone/>
            </a:pPr>
            <a:endParaRPr lang="en-GB" dirty="0">
              <a:solidFill>
                <a:schemeClr val="bg1"/>
              </a:solidFill>
            </a:endParaRPr>
          </a:p>
          <a:p>
            <a:pPr lvl="2"/>
            <a:r>
              <a:rPr lang="en-GB" dirty="0">
                <a:solidFill>
                  <a:schemeClr val="bg1"/>
                </a:solidFill>
              </a:rPr>
              <a:t>There are IHT implications on certain gifts made during a person’s lifetime, these are called lifetime transfers.</a:t>
            </a:r>
          </a:p>
          <a:p>
            <a:pPr lvl="2"/>
            <a:endParaRPr lang="en-GB" dirty="0">
              <a:solidFill>
                <a:schemeClr val="bg1"/>
              </a:solidFill>
            </a:endParaRPr>
          </a:p>
          <a:p>
            <a:pPr lvl="2"/>
            <a:r>
              <a:rPr lang="en-GB" dirty="0">
                <a:solidFill>
                  <a:schemeClr val="bg1"/>
                </a:solidFill>
              </a:rPr>
              <a:t>Lifetime gifts to a son, daughter, nephew, niece, grandson or grand-daughter are called potentially exempt transfers or PETs. </a:t>
            </a:r>
          </a:p>
        </p:txBody>
      </p:sp>
      <p:pic>
        <p:nvPicPr>
          <p:cNvPr id="4" name="Picture 3">
            <a:extLst>
              <a:ext uri="{FF2B5EF4-FFF2-40B4-BE49-F238E27FC236}">
                <a16:creationId xmlns:a16="http://schemas.microsoft.com/office/drawing/2014/main" id="{694A18FB-572A-4F2B-8B0E-E1E602B9B2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1897379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Answer to task 9</a:t>
            </a:r>
            <a:br>
              <a:rPr lang="en-GB" dirty="0"/>
            </a:br>
            <a:endParaRPr lang="en-GB" dirty="0"/>
          </a:p>
        </p:txBody>
      </p:sp>
      <p:sp>
        <p:nvSpPr>
          <p:cNvPr id="2" name="Content Placeholder 1"/>
          <p:cNvSpPr>
            <a:spLocks noGrp="1"/>
          </p:cNvSpPr>
          <p:nvPr>
            <p:ph type="body" sz="quarter" idx="13"/>
          </p:nvPr>
        </p:nvSpPr>
        <p:spPr>
          <a:xfrm>
            <a:off x="1936992" y="1916833"/>
            <a:ext cx="8426208" cy="9916561"/>
          </a:xfrm>
        </p:spPr>
        <p:txBody>
          <a:bodyPr/>
          <a:lstStyle/>
          <a:p>
            <a:pPr lvl="2"/>
            <a:endParaRPr lang="en-GB" dirty="0"/>
          </a:p>
          <a:p>
            <a:pPr lvl="2"/>
            <a:endParaRPr lang="en-GB" dirty="0"/>
          </a:p>
          <a:p>
            <a:pPr lvl="2"/>
            <a:endParaRPr lang="en-GB" dirty="0"/>
          </a:p>
          <a:p>
            <a:pPr lvl="2"/>
            <a:endParaRPr lang="en-GB" dirty="0"/>
          </a:p>
          <a:p>
            <a:pPr lvl="2"/>
            <a:endParaRPr lang="en-GB" dirty="0"/>
          </a:p>
          <a:p>
            <a:pPr lvl="2"/>
            <a:r>
              <a:rPr lang="en-GB" dirty="0"/>
              <a:t>Step 1</a:t>
            </a:r>
          </a:p>
          <a:p>
            <a:pPr marL="0" lvl="2" indent="0">
              <a:buNone/>
            </a:pPr>
            <a:r>
              <a:rPr lang="en-GB" u="sng" dirty="0"/>
              <a:t>Value of lifetime gifts, </a:t>
            </a:r>
            <a:r>
              <a:rPr lang="en-GB" u="sng" dirty="0" err="1"/>
              <a:t>Trupti</a:t>
            </a:r>
            <a:r>
              <a:rPr lang="en-GB" u="sng" dirty="0"/>
              <a:t> did not make any lifetime gifts</a:t>
            </a:r>
            <a:r>
              <a:rPr lang="en-GB" b="1" dirty="0">
                <a:solidFill>
                  <a:schemeClr val="bg1"/>
                </a:solidFill>
              </a:rPr>
              <a:t>.</a:t>
            </a:r>
          </a:p>
          <a:p>
            <a:pPr lvl="2"/>
            <a:r>
              <a:rPr lang="en-GB" dirty="0">
                <a:solidFill>
                  <a:schemeClr val="bg1"/>
                </a:solidFill>
              </a:rPr>
              <a:t>Step 2</a:t>
            </a:r>
          </a:p>
          <a:p>
            <a:pPr marL="0" lvl="2" indent="0">
              <a:buNone/>
            </a:pPr>
            <a:r>
              <a:rPr lang="en-GB" u="sng" dirty="0">
                <a:solidFill>
                  <a:schemeClr val="bg1"/>
                </a:solidFill>
              </a:rPr>
              <a:t>The available nil rate band on the deceased’s death is £325,000</a:t>
            </a:r>
          </a:p>
          <a:p>
            <a:pPr lvl="2"/>
            <a:r>
              <a:rPr lang="en-GB" dirty="0">
                <a:solidFill>
                  <a:schemeClr val="bg1"/>
                </a:solidFill>
              </a:rPr>
              <a:t>Step 3</a:t>
            </a:r>
          </a:p>
          <a:p>
            <a:pPr marL="0" lvl="2" indent="0">
              <a:buNone/>
            </a:pPr>
            <a:r>
              <a:rPr lang="en-GB" u="sng" dirty="0">
                <a:solidFill>
                  <a:schemeClr val="bg1"/>
                </a:solidFill>
              </a:rPr>
              <a:t>The death estate</a:t>
            </a:r>
          </a:p>
          <a:p>
            <a:pPr lvl="2"/>
            <a:endParaRPr lang="en-GB" dirty="0"/>
          </a:p>
          <a:p>
            <a:pPr marL="0" lvl="2" indent="0">
              <a:buNone/>
            </a:pPr>
            <a:r>
              <a:rPr lang="en-GB" dirty="0"/>
              <a:t> </a:t>
            </a:r>
            <a:endParaRPr lang="en-GB" b="1" dirty="0">
              <a:solidFill>
                <a:schemeClr val="bg1"/>
              </a:solidFill>
            </a:endParaRPr>
          </a:p>
          <a:p>
            <a:pPr marL="0" lvl="2" indent="0">
              <a:buNone/>
            </a:pPr>
            <a:endParaRPr lang="en-GB" b="1" dirty="0">
              <a:solidFill>
                <a:schemeClr val="bg1"/>
              </a:solidFill>
            </a:endParaRPr>
          </a:p>
          <a:p>
            <a:pPr marL="0" lvl="2" indent="0">
              <a:buNone/>
            </a:pPr>
            <a:r>
              <a:rPr lang="en-GB" b="1" dirty="0">
                <a:solidFill>
                  <a:schemeClr val="bg1"/>
                </a:solidFill>
              </a:rPr>
              <a:t>e paid when Tom gives the cash to his son?</a:t>
            </a:r>
          </a:p>
          <a:p>
            <a:pPr marL="342900" lvl="2" indent="-342900">
              <a:buAutoNum type="alphaLcParenBoth"/>
            </a:pPr>
            <a:r>
              <a:rPr lang="en-GB" b="1" dirty="0">
                <a:solidFill>
                  <a:schemeClr val="bg1"/>
                </a:solidFill>
              </a:rPr>
              <a:t>What type of gift is this for IHT and what is the value after deducting relevant exemptions?</a:t>
            </a:r>
            <a:endParaRPr lang="en-GB" b="1" dirty="0"/>
          </a:p>
          <a:p>
            <a:pPr marL="342900" lvl="2" indent="-342900">
              <a:buAutoNum type="alphaLcParenBoth"/>
            </a:pPr>
            <a:r>
              <a:rPr lang="en-GB" b="1" dirty="0">
                <a:solidFill>
                  <a:schemeClr val="bg1"/>
                </a:solidFill>
              </a:rPr>
              <a:t>What type of gift is this for IHT and what is the value after deducting relevant lifetime exemptions.</a:t>
            </a:r>
          </a:p>
          <a:p>
            <a:pPr marL="0" lvl="2" indent="0">
              <a:buNone/>
            </a:pPr>
            <a:endParaRPr lang="en-GB" b="1" dirty="0"/>
          </a:p>
          <a:p>
            <a:pPr marL="0" lvl="2" indent="0">
              <a:buNone/>
            </a:pPr>
            <a:r>
              <a:rPr lang="en-GB" b="1" dirty="0">
                <a:solidFill>
                  <a:schemeClr val="bg1"/>
                </a:solidFill>
              </a:rPr>
              <a:t>The inheritance tax is paid by the executor, IHT only arises if the value of the chargeable estate exceeds the nil rate band at the time of the donors death. The nil rate band in 2016/17 is £325,000 and the death estate is £500,000.</a:t>
            </a:r>
          </a:p>
          <a:p>
            <a:pPr marL="0" lvl="2" indent="0">
              <a:buNone/>
            </a:pPr>
            <a:r>
              <a:rPr lang="en-GB" b="1" dirty="0">
                <a:solidFill>
                  <a:schemeClr val="bg1"/>
                </a:solidFill>
              </a:rPr>
              <a:t>IHT payable by the executor/ personal representative.</a:t>
            </a:r>
          </a:p>
          <a:p>
            <a:pPr marL="0" lvl="2" indent="0">
              <a:buNone/>
            </a:pPr>
            <a:r>
              <a:rPr lang="en-GB" b="1" dirty="0">
                <a:solidFill>
                  <a:schemeClr val="bg1"/>
                </a:solidFill>
              </a:rPr>
              <a:t>£70,000 (500,000 – 325,000) x 40% </a:t>
            </a:r>
          </a:p>
          <a:p>
            <a:pPr marL="0" lvl="2" indent="0">
              <a:buNone/>
            </a:pPr>
            <a:endParaRPr lang="en-GB" dirty="0">
              <a:solidFill>
                <a:schemeClr val="bg1"/>
              </a:solidFill>
            </a:endParaRPr>
          </a:p>
          <a:p>
            <a:pPr lvl="2"/>
            <a:r>
              <a:rPr lang="en-GB" dirty="0">
                <a:solidFill>
                  <a:schemeClr val="bg1"/>
                </a:solidFill>
              </a:rPr>
              <a:t>There are IHT implications on certain gifts made during a person’s lifetime, these are called lifetime transfers.</a:t>
            </a:r>
          </a:p>
          <a:p>
            <a:pPr lvl="2"/>
            <a:endParaRPr lang="en-GB" dirty="0">
              <a:solidFill>
                <a:schemeClr val="bg1"/>
              </a:solidFill>
            </a:endParaRPr>
          </a:p>
          <a:p>
            <a:pPr lvl="2"/>
            <a:r>
              <a:rPr lang="en-GB" dirty="0">
                <a:solidFill>
                  <a:schemeClr val="bg1"/>
                </a:solidFill>
              </a:rPr>
              <a:t>Lifetime gifts to a son, daughter, nephew, niece, grandson or grand-daughter are called potentially exempt transfers or PETs. </a:t>
            </a:r>
          </a:p>
        </p:txBody>
      </p:sp>
      <p:sp>
        <p:nvSpPr>
          <p:cNvPr id="5" name="Rectangle 4"/>
          <p:cNvSpPr/>
          <p:nvPr/>
        </p:nvSpPr>
        <p:spPr>
          <a:xfrm>
            <a:off x="2093283" y="1196752"/>
            <a:ext cx="8426208" cy="18451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t>Her estate was left as follows: £180,000 to her husband, the family home, worth £350,000 to </a:t>
            </a:r>
            <a:r>
              <a:rPr lang="en-GB" b="1" dirty="0" err="1"/>
              <a:t>Trupti</a:t>
            </a:r>
            <a:r>
              <a:rPr lang="en-GB" b="1" dirty="0"/>
              <a:t> and the residue of the estate to </a:t>
            </a:r>
            <a:r>
              <a:rPr lang="en-GB" b="1" dirty="0" err="1"/>
              <a:t>Trupti’s</a:t>
            </a:r>
            <a:r>
              <a:rPr lang="en-GB" b="1" dirty="0"/>
              <a:t> sister Gita. The residue of the estate was valued at £340,000 and funeral expenses worth £4,000. </a:t>
            </a:r>
            <a:r>
              <a:rPr lang="en-GB" b="1" dirty="0" err="1"/>
              <a:t>Trupti’s</a:t>
            </a:r>
            <a:r>
              <a:rPr lang="en-GB" b="1" dirty="0"/>
              <a:t> mother had made no lifetime gifts</a:t>
            </a:r>
          </a:p>
          <a:p>
            <a:r>
              <a:rPr lang="en-GB" b="1" dirty="0"/>
              <a:t>Calculate the inheritance tax that will be payable as a result of </a:t>
            </a:r>
            <a:r>
              <a:rPr lang="en-GB" b="1" dirty="0" err="1"/>
              <a:t>Trupti’s</a:t>
            </a:r>
            <a:r>
              <a:rPr lang="en-GB" b="1" dirty="0"/>
              <a:t> mother’s death.</a:t>
            </a:r>
          </a:p>
        </p:txBody>
      </p:sp>
      <p:pic>
        <p:nvPicPr>
          <p:cNvPr id="6" name="Picture 5">
            <a:extLst>
              <a:ext uri="{FF2B5EF4-FFF2-40B4-BE49-F238E27FC236}">
                <a16:creationId xmlns:a16="http://schemas.microsoft.com/office/drawing/2014/main" id="{682F4D62-5F31-4F23-B66A-6DFF4B2D71C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2984460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Answer to task 9</a:t>
            </a:r>
            <a:br>
              <a:rPr lang="en-GB" dirty="0"/>
            </a:br>
            <a:endParaRPr lang="en-GB" dirty="0"/>
          </a:p>
        </p:txBody>
      </p:sp>
      <p:sp>
        <p:nvSpPr>
          <p:cNvPr id="2" name="Content Placeholder 1"/>
          <p:cNvSpPr>
            <a:spLocks noGrp="1"/>
          </p:cNvSpPr>
          <p:nvPr>
            <p:ph type="body" sz="quarter" idx="13"/>
          </p:nvPr>
        </p:nvSpPr>
        <p:spPr>
          <a:xfrm>
            <a:off x="1936992" y="1916833"/>
            <a:ext cx="8426208" cy="9916561"/>
          </a:xfrm>
        </p:spPr>
        <p:txBody>
          <a:bodyPr/>
          <a:lstStyle/>
          <a:p>
            <a:pPr lvl="2"/>
            <a:endParaRPr lang="en-GB" dirty="0"/>
          </a:p>
          <a:p>
            <a:pPr lvl="2"/>
            <a:endParaRPr lang="en-GB" dirty="0"/>
          </a:p>
          <a:p>
            <a:pPr lvl="2"/>
            <a:endParaRPr lang="en-GB" dirty="0"/>
          </a:p>
          <a:p>
            <a:pPr lvl="2"/>
            <a:endParaRPr lang="en-GB" dirty="0"/>
          </a:p>
          <a:p>
            <a:pPr lvl="2"/>
            <a:endParaRPr lang="en-GB" dirty="0"/>
          </a:p>
          <a:p>
            <a:pPr lvl="2"/>
            <a:r>
              <a:rPr lang="en-GB" dirty="0"/>
              <a:t>Step 1</a:t>
            </a:r>
          </a:p>
          <a:p>
            <a:pPr marL="0" lvl="2" indent="0">
              <a:buNone/>
            </a:pPr>
            <a:r>
              <a:rPr lang="en-GB" u="sng" dirty="0"/>
              <a:t>Value of lifetime gifts, </a:t>
            </a:r>
            <a:r>
              <a:rPr lang="en-GB" u="sng" dirty="0" err="1"/>
              <a:t>Trupti</a:t>
            </a:r>
            <a:r>
              <a:rPr lang="en-GB" u="sng" dirty="0"/>
              <a:t> did not make any lifetime gifts</a:t>
            </a:r>
            <a:r>
              <a:rPr lang="en-GB" b="1" dirty="0">
                <a:solidFill>
                  <a:schemeClr val="bg1"/>
                </a:solidFill>
              </a:rPr>
              <a:t>.</a:t>
            </a:r>
          </a:p>
          <a:p>
            <a:pPr lvl="2"/>
            <a:r>
              <a:rPr lang="en-GB" dirty="0"/>
              <a:t>Step 2</a:t>
            </a:r>
          </a:p>
          <a:p>
            <a:pPr marL="0" lvl="2" indent="0">
              <a:buNone/>
            </a:pPr>
            <a:r>
              <a:rPr lang="en-GB" u="sng" dirty="0"/>
              <a:t>The available nil rate band on the deceased’s death is £325,000</a:t>
            </a:r>
          </a:p>
          <a:p>
            <a:pPr lvl="2"/>
            <a:r>
              <a:rPr lang="en-GB" dirty="0">
                <a:solidFill>
                  <a:schemeClr val="bg1"/>
                </a:solidFill>
              </a:rPr>
              <a:t>Step 3</a:t>
            </a:r>
          </a:p>
          <a:p>
            <a:pPr marL="0" lvl="2" indent="0">
              <a:buNone/>
            </a:pPr>
            <a:r>
              <a:rPr lang="en-GB" u="sng" dirty="0">
                <a:solidFill>
                  <a:schemeClr val="bg1"/>
                </a:solidFill>
              </a:rPr>
              <a:t>The death estate</a:t>
            </a:r>
          </a:p>
          <a:p>
            <a:pPr lvl="2"/>
            <a:endParaRPr lang="en-GB" dirty="0"/>
          </a:p>
          <a:p>
            <a:pPr marL="0" lvl="2" indent="0">
              <a:buNone/>
            </a:pPr>
            <a:r>
              <a:rPr lang="en-GB" dirty="0"/>
              <a:t> </a:t>
            </a:r>
            <a:endParaRPr lang="en-GB" b="1" dirty="0">
              <a:solidFill>
                <a:schemeClr val="bg1"/>
              </a:solidFill>
            </a:endParaRPr>
          </a:p>
          <a:p>
            <a:pPr marL="0" lvl="2" indent="0">
              <a:buNone/>
            </a:pPr>
            <a:endParaRPr lang="en-GB" b="1" dirty="0">
              <a:solidFill>
                <a:schemeClr val="bg1"/>
              </a:solidFill>
            </a:endParaRPr>
          </a:p>
          <a:p>
            <a:pPr marL="0" lvl="2" indent="0">
              <a:buNone/>
            </a:pPr>
            <a:r>
              <a:rPr lang="en-GB" b="1" dirty="0">
                <a:solidFill>
                  <a:schemeClr val="bg1"/>
                </a:solidFill>
              </a:rPr>
              <a:t>e paid when Tom gives the cash to his son?</a:t>
            </a:r>
          </a:p>
          <a:p>
            <a:pPr marL="342900" lvl="2" indent="-342900">
              <a:buAutoNum type="alphaLcParenBoth"/>
            </a:pPr>
            <a:r>
              <a:rPr lang="en-GB" b="1" dirty="0">
                <a:solidFill>
                  <a:schemeClr val="bg1"/>
                </a:solidFill>
              </a:rPr>
              <a:t>What type of gift is this for IHT and what is the value after deducting relevant exemptions?</a:t>
            </a:r>
            <a:endParaRPr lang="en-GB" b="1" dirty="0"/>
          </a:p>
          <a:p>
            <a:pPr marL="342900" lvl="2" indent="-342900">
              <a:buAutoNum type="alphaLcParenBoth"/>
            </a:pPr>
            <a:r>
              <a:rPr lang="en-GB" b="1" dirty="0">
                <a:solidFill>
                  <a:schemeClr val="bg1"/>
                </a:solidFill>
              </a:rPr>
              <a:t>What type of gift is this for IHT and what is the value after deducting relevant lifetime exemptions.</a:t>
            </a:r>
          </a:p>
          <a:p>
            <a:pPr marL="0" lvl="2" indent="0">
              <a:buNone/>
            </a:pPr>
            <a:endParaRPr lang="en-GB" b="1" dirty="0"/>
          </a:p>
          <a:p>
            <a:pPr marL="0" lvl="2" indent="0">
              <a:buNone/>
            </a:pPr>
            <a:r>
              <a:rPr lang="en-GB" b="1" dirty="0">
                <a:solidFill>
                  <a:schemeClr val="bg1"/>
                </a:solidFill>
              </a:rPr>
              <a:t>The inheritance tax is paid by the executor, IHT only arises if the value of the chargeable estate exceeds the nil rate band at the time of the donors death. The nil rate band in 2016/17 is £325,000 and the death estate is £500,000.</a:t>
            </a:r>
          </a:p>
          <a:p>
            <a:pPr marL="0" lvl="2" indent="0">
              <a:buNone/>
            </a:pPr>
            <a:r>
              <a:rPr lang="en-GB" b="1" dirty="0">
                <a:solidFill>
                  <a:schemeClr val="bg1"/>
                </a:solidFill>
              </a:rPr>
              <a:t>IHT payable by the executor/ personal representative.</a:t>
            </a:r>
          </a:p>
          <a:p>
            <a:pPr marL="0" lvl="2" indent="0">
              <a:buNone/>
            </a:pPr>
            <a:r>
              <a:rPr lang="en-GB" b="1" dirty="0">
                <a:solidFill>
                  <a:schemeClr val="bg1"/>
                </a:solidFill>
              </a:rPr>
              <a:t>£70,000 (500,000 – 325,000) x 40% </a:t>
            </a:r>
          </a:p>
          <a:p>
            <a:pPr marL="0" lvl="2" indent="0">
              <a:buNone/>
            </a:pPr>
            <a:endParaRPr lang="en-GB" dirty="0">
              <a:solidFill>
                <a:schemeClr val="bg1"/>
              </a:solidFill>
            </a:endParaRPr>
          </a:p>
          <a:p>
            <a:pPr lvl="2"/>
            <a:r>
              <a:rPr lang="en-GB" dirty="0">
                <a:solidFill>
                  <a:schemeClr val="bg1"/>
                </a:solidFill>
              </a:rPr>
              <a:t>There are IHT implications on certain gifts made during a person’s lifetime, these are called lifetime transfers.</a:t>
            </a:r>
          </a:p>
          <a:p>
            <a:pPr lvl="2"/>
            <a:endParaRPr lang="en-GB" dirty="0">
              <a:solidFill>
                <a:schemeClr val="bg1"/>
              </a:solidFill>
            </a:endParaRPr>
          </a:p>
          <a:p>
            <a:pPr lvl="2"/>
            <a:r>
              <a:rPr lang="en-GB" dirty="0">
                <a:solidFill>
                  <a:schemeClr val="bg1"/>
                </a:solidFill>
              </a:rPr>
              <a:t>Lifetime gifts to a son, daughter, nephew, niece, grandson or grand-daughter are called potentially exempt transfers or PETs. </a:t>
            </a:r>
          </a:p>
        </p:txBody>
      </p:sp>
      <p:sp>
        <p:nvSpPr>
          <p:cNvPr id="5" name="Rectangle 4"/>
          <p:cNvSpPr/>
          <p:nvPr/>
        </p:nvSpPr>
        <p:spPr>
          <a:xfrm>
            <a:off x="2093283" y="1196752"/>
            <a:ext cx="8426208" cy="18451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t>Her estate was left as follows: £180,000 to her husband, the family home, worth £350,000 to </a:t>
            </a:r>
            <a:r>
              <a:rPr lang="en-GB" b="1" dirty="0" err="1"/>
              <a:t>Trupti</a:t>
            </a:r>
            <a:r>
              <a:rPr lang="en-GB" b="1" dirty="0"/>
              <a:t> and the residue of the estate to </a:t>
            </a:r>
            <a:r>
              <a:rPr lang="en-GB" b="1" dirty="0" err="1"/>
              <a:t>Trupti’s</a:t>
            </a:r>
            <a:r>
              <a:rPr lang="en-GB" b="1" dirty="0"/>
              <a:t> sister Gita. The residue of the estate was valued at £340,000 and funeral expenses worth £4,000. </a:t>
            </a:r>
            <a:r>
              <a:rPr lang="en-GB" b="1" dirty="0" err="1"/>
              <a:t>Trupti’s</a:t>
            </a:r>
            <a:r>
              <a:rPr lang="en-GB" b="1" dirty="0"/>
              <a:t> mother had made no lifetime gifts</a:t>
            </a:r>
          </a:p>
          <a:p>
            <a:r>
              <a:rPr lang="en-GB" b="1" dirty="0"/>
              <a:t>Calculate the inheritance tax that will be payable as a result of </a:t>
            </a:r>
            <a:r>
              <a:rPr lang="en-GB" b="1" dirty="0" err="1"/>
              <a:t>Trupti’s</a:t>
            </a:r>
            <a:r>
              <a:rPr lang="en-GB" b="1" dirty="0"/>
              <a:t> mother’s death.</a:t>
            </a:r>
          </a:p>
        </p:txBody>
      </p:sp>
      <p:pic>
        <p:nvPicPr>
          <p:cNvPr id="6" name="Picture 5">
            <a:extLst>
              <a:ext uri="{FF2B5EF4-FFF2-40B4-BE49-F238E27FC236}">
                <a16:creationId xmlns:a16="http://schemas.microsoft.com/office/drawing/2014/main" id="{798DFC19-455B-494A-B7CD-8B4310569E8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3766194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Answer to task 9</a:t>
            </a:r>
            <a:br>
              <a:rPr lang="en-GB" dirty="0"/>
            </a:br>
            <a:endParaRPr lang="en-GB" dirty="0"/>
          </a:p>
        </p:txBody>
      </p:sp>
      <p:sp>
        <p:nvSpPr>
          <p:cNvPr id="2" name="Content Placeholder 1"/>
          <p:cNvSpPr>
            <a:spLocks noGrp="1"/>
          </p:cNvSpPr>
          <p:nvPr>
            <p:ph type="body" sz="quarter" idx="13"/>
          </p:nvPr>
        </p:nvSpPr>
        <p:spPr>
          <a:xfrm>
            <a:off x="1936992" y="1916833"/>
            <a:ext cx="8426208" cy="9916561"/>
          </a:xfrm>
        </p:spPr>
        <p:txBody>
          <a:bodyPr/>
          <a:lstStyle/>
          <a:p>
            <a:pPr lvl="2"/>
            <a:endParaRPr lang="en-GB" dirty="0"/>
          </a:p>
          <a:p>
            <a:pPr lvl="2"/>
            <a:endParaRPr lang="en-GB" dirty="0"/>
          </a:p>
          <a:p>
            <a:pPr lvl="2"/>
            <a:endParaRPr lang="en-GB" dirty="0"/>
          </a:p>
          <a:p>
            <a:pPr lvl="2"/>
            <a:endParaRPr lang="en-GB" dirty="0"/>
          </a:p>
          <a:p>
            <a:pPr lvl="2"/>
            <a:endParaRPr lang="en-GB" dirty="0"/>
          </a:p>
          <a:p>
            <a:pPr lvl="2"/>
            <a:r>
              <a:rPr lang="en-GB" dirty="0"/>
              <a:t>Step 1</a:t>
            </a:r>
          </a:p>
          <a:p>
            <a:pPr marL="0" lvl="2" indent="0">
              <a:buNone/>
            </a:pPr>
            <a:r>
              <a:rPr lang="en-GB" u="sng" dirty="0"/>
              <a:t>Value of lifetime gifts, </a:t>
            </a:r>
            <a:r>
              <a:rPr lang="en-GB" u="sng" dirty="0" err="1"/>
              <a:t>Trupti</a:t>
            </a:r>
            <a:r>
              <a:rPr lang="en-GB" u="sng" dirty="0"/>
              <a:t> did not make any lifetime gifts</a:t>
            </a:r>
            <a:r>
              <a:rPr lang="en-GB" b="1" dirty="0">
                <a:solidFill>
                  <a:schemeClr val="bg1"/>
                </a:solidFill>
              </a:rPr>
              <a:t>.</a:t>
            </a:r>
          </a:p>
          <a:p>
            <a:pPr lvl="2"/>
            <a:r>
              <a:rPr lang="en-GB" dirty="0"/>
              <a:t>Step 2</a:t>
            </a:r>
          </a:p>
          <a:p>
            <a:pPr marL="0" lvl="2" indent="0">
              <a:buNone/>
            </a:pPr>
            <a:r>
              <a:rPr lang="en-GB" u="sng" dirty="0"/>
              <a:t>The available nil rate band on the deceased’s death is £325,000</a:t>
            </a:r>
          </a:p>
          <a:p>
            <a:pPr lvl="2"/>
            <a:r>
              <a:rPr lang="en-GB" dirty="0"/>
              <a:t>Step 3</a:t>
            </a:r>
          </a:p>
          <a:p>
            <a:pPr marL="0" lvl="2" indent="0">
              <a:buNone/>
            </a:pPr>
            <a:r>
              <a:rPr lang="en-GB" u="sng" dirty="0"/>
              <a:t>The death estate</a:t>
            </a:r>
          </a:p>
          <a:p>
            <a:pPr lvl="2"/>
            <a:endParaRPr lang="en-GB" dirty="0"/>
          </a:p>
          <a:p>
            <a:pPr marL="0" lvl="2" indent="0">
              <a:buNone/>
            </a:pPr>
            <a:r>
              <a:rPr lang="en-GB" dirty="0"/>
              <a:t> </a:t>
            </a:r>
            <a:endParaRPr lang="en-GB" b="1" dirty="0">
              <a:solidFill>
                <a:schemeClr val="bg1"/>
              </a:solidFill>
            </a:endParaRPr>
          </a:p>
          <a:p>
            <a:pPr marL="0" lvl="2" indent="0">
              <a:buNone/>
            </a:pPr>
            <a:endParaRPr lang="en-GB" b="1" dirty="0">
              <a:solidFill>
                <a:schemeClr val="bg1"/>
              </a:solidFill>
            </a:endParaRPr>
          </a:p>
          <a:p>
            <a:pPr marL="0" lvl="2" indent="0">
              <a:buNone/>
            </a:pPr>
            <a:r>
              <a:rPr lang="en-GB" b="1" dirty="0">
                <a:solidFill>
                  <a:schemeClr val="bg1"/>
                </a:solidFill>
              </a:rPr>
              <a:t>e paid when Tom gives the cash to his son?</a:t>
            </a:r>
          </a:p>
          <a:p>
            <a:pPr marL="342900" lvl="2" indent="-342900">
              <a:buAutoNum type="alphaLcParenBoth"/>
            </a:pPr>
            <a:r>
              <a:rPr lang="en-GB" b="1" dirty="0">
                <a:solidFill>
                  <a:schemeClr val="bg1"/>
                </a:solidFill>
              </a:rPr>
              <a:t>What type of gift is this for IHT and what is the value after deducting relevant exemptions?</a:t>
            </a:r>
            <a:endParaRPr lang="en-GB" b="1" dirty="0"/>
          </a:p>
          <a:p>
            <a:pPr marL="342900" lvl="2" indent="-342900">
              <a:buAutoNum type="alphaLcParenBoth"/>
            </a:pPr>
            <a:r>
              <a:rPr lang="en-GB" b="1" dirty="0">
                <a:solidFill>
                  <a:schemeClr val="bg1"/>
                </a:solidFill>
              </a:rPr>
              <a:t>What type of gift is this for IHT and what is the value after deducting relevant lifetime exemptions.</a:t>
            </a:r>
          </a:p>
          <a:p>
            <a:pPr marL="0" lvl="2" indent="0">
              <a:buNone/>
            </a:pPr>
            <a:endParaRPr lang="en-GB" b="1" dirty="0"/>
          </a:p>
          <a:p>
            <a:pPr marL="0" lvl="2" indent="0">
              <a:buNone/>
            </a:pPr>
            <a:r>
              <a:rPr lang="en-GB" b="1" dirty="0">
                <a:solidFill>
                  <a:schemeClr val="bg1"/>
                </a:solidFill>
              </a:rPr>
              <a:t>The inheritance tax is paid by the executor, IHT only arises if the value of the chargeable estate exceeds the nil rate band at the time of the donors death. The nil rate band in 2016/17 is £325,000 and the death estate is £500,000.</a:t>
            </a:r>
          </a:p>
          <a:p>
            <a:pPr marL="0" lvl="2" indent="0">
              <a:buNone/>
            </a:pPr>
            <a:r>
              <a:rPr lang="en-GB" b="1" dirty="0">
                <a:solidFill>
                  <a:schemeClr val="bg1"/>
                </a:solidFill>
              </a:rPr>
              <a:t>IHT payable by the executor/ personal representative.</a:t>
            </a:r>
          </a:p>
          <a:p>
            <a:pPr marL="0" lvl="2" indent="0">
              <a:buNone/>
            </a:pPr>
            <a:r>
              <a:rPr lang="en-GB" b="1" dirty="0">
                <a:solidFill>
                  <a:schemeClr val="bg1"/>
                </a:solidFill>
              </a:rPr>
              <a:t>£70,000 (500,000 – 325,000) x 40% </a:t>
            </a:r>
          </a:p>
          <a:p>
            <a:pPr marL="0" lvl="2" indent="0">
              <a:buNone/>
            </a:pPr>
            <a:endParaRPr lang="en-GB" dirty="0">
              <a:solidFill>
                <a:schemeClr val="bg1"/>
              </a:solidFill>
            </a:endParaRPr>
          </a:p>
          <a:p>
            <a:pPr lvl="2"/>
            <a:r>
              <a:rPr lang="en-GB" dirty="0">
                <a:solidFill>
                  <a:schemeClr val="bg1"/>
                </a:solidFill>
              </a:rPr>
              <a:t>There are IHT implications on certain gifts made during a person’s lifetime, these are called lifetime transfers.</a:t>
            </a:r>
          </a:p>
          <a:p>
            <a:pPr lvl="2"/>
            <a:endParaRPr lang="en-GB" dirty="0">
              <a:solidFill>
                <a:schemeClr val="bg1"/>
              </a:solidFill>
            </a:endParaRPr>
          </a:p>
          <a:p>
            <a:pPr lvl="2"/>
            <a:r>
              <a:rPr lang="en-GB" dirty="0">
                <a:solidFill>
                  <a:schemeClr val="bg1"/>
                </a:solidFill>
              </a:rPr>
              <a:t>Lifetime gifts to a son, daughter, nephew, niece, grandson or grand-daughter are called potentially exempt transfers or PETs. </a:t>
            </a:r>
          </a:p>
        </p:txBody>
      </p:sp>
      <p:sp>
        <p:nvSpPr>
          <p:cNvPr id="5" name="Rectangle 4"/>
          <p:cNvSpPr/>
          <p:nvPr/>
        </p:nvSpPr>
        <p:spPr>
          <a:xfrm>
            <a:off x="2093283" y="1196752"/>
            <a:ext cx="8426208" cy="18451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t>Her estate was left as follows: £180,000 to her husband, the family home, worth £350,000 to </a:t>
            </a:r>
            <a:r>
              <a:rPr lang="en-GB" b="1" dirty="0" err="1"/>
              <a:t>Trupti</a:t>
            </a:r>
            <a:r>
              <a:rPr lang="en-GB" b="1" dirty="0"/>
              <a:t> and the residue of the estate to </a:t>
            </a:r>
            <a:r>
              <a:rPr lang="en-GB" b="1" dirty="0" err="1"/>
              <a:t>Trupti’s</a:t>
            </a:r>
            <a:r>
              <a:rPr lang="en-GB" b="1" dirty="0"/>
              <a:t> sister Gita. The residue of the estate was valued at £340,000 and funeral expenses worth £4,000. </a:t>
            </a:r>
            <a:r>
              <a:rPr lang="en-GB" b="1" dirty="0" err="1"/>
              <a:t>Trupti’s</a:t>
            </a:r>
            <a:r>
              <a:rPr lang="en-GB" b="1" dirty="0"/>
              <a:t> mother had made no lifetime gifts</a:t>
            </a:r>
          </a:p>
          <a:p>
            <a:r>
              <a:rPr lang="en-GB" b="1" dirty="0"/>
              <a:t>Calculate the inheritance tax that will be payable as a result of </a:t>
            </a:r>
            <a:r>
              <a:rPr lang="en-GB" b="1" dirty="0" err="1"/>
              <a:t>Trupti’s</a:t>
            </a:r>
            <a:r>
              <a:rPr lang="en-GB" b="1" dirty="0"/>
              <a:t> mother’s death.</a:t>
            </a:r>
          </a:p>
        </p:txBody>
      </p:sp>
      <p:pic>
        <p:nvPicPr>
          <p:cNvPr id="6" name="Picture 5">
            <a:extLst>
              <a:ext uri="{FF2B5EF4-FFF2-40B4-BE49-F238E27FC236}">
                <a16:creationId xmlns:a16="http://schemas.microsoft.com/office/drawing/2014/main" id="{C5979574-B23A-41C2-8058-83EB74A5968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3480493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09800" y="288022"/>
            <a:ext cx="8153400" cy="1477962"/>
          </a:xfrm>
        </p:spPr>
        <p:txBody>
          <a:bodyPr/>
          <a:lstStyle/>
          <a:p>
            <a:br>
              <a:rPr lang="en-GB" dirty="0"/>
            </a:br>
            <a:r>
              <a:rPr lang="en-GB" dirty="0"/>
              <a:t>Answer to task 9</a:t>
            </a:r>
            <a:br>
              <a:rPr lang="en-GB" dirty="0"/>
            </a:br>
            <a:br>
              <a:rPr lang="en-GB" dirty="0"/>
            </a:br>
            <a:endParaRPr lang="en-GB" dirty="0"/>
          </a:p>
        </p:txBody>
      </p:sp>
      <p:graphicFrame>
        <p:nvGraphicFramePr>
          <p:cNvPr id="8" name="Content Placeholder 3"/>
          <p:cNvGraphicFramePr>
            <a:graphicFrameLocks noGrp="1"/>
          </p:cNvGraphicFramePr>
          <p:nvPr>
            <p:ph idx="4294967295"/>
            <p:extLst>
              <p:ext uri="{D42A27DB-BD31-4B8C-83A1-F6EECF244321}">
                <p14:modId xmlns:p14="http://schemas.microsoft.com/office/powerpoint/2010/main" val="3122860085"/>
              </p:ext>
            </p:extLst>
          </p:nvPr>
        </p:nvGraphicFramePr>
        <p:xfrm>
          <a:off x="2563087" y="3041897"/>
          <a:ext cx="7486600" cy="3161273"/>
        </p:xfrm>
        <a:graphic>
          <a:graphicData uri="http://schemas.openxmlformats.org/drawingml/2006/table">
            <a:tbl>
              <a:tblPr firstRow="1" bandRow="1">
                <a:tableStyleId>{5C22544A-7EE6-4342-B048-85BDC9FD1C3A}</a:tableStyleId>
              </a:tblPr>
              <a:tblGrid>
                <a:gridCol w="4505458">
                  <a:extLst>
                    <a:ext uri="{9D8B030D-6E8A-4147-A177-3AD203B41FA5}">
                      <a16:colId xmlns:a16="http://schemas.microsoft.com/office/drawing/2014/main" val="20000"/>
                    </a:ext>
                  </a:extLst>
                </a:gridCol>
                <a:gridCol w="2981142">
                  <a:extLst>
                    <a:ext uri="{9D8B030D-6E8A-4147-A177-3AD203B41FA5}">
                      <a16:colId xmlns:a16="http://schemas.microsoft.com/office/drawing/2014/main" val="20001"/>
                    </a:ext>
                  </a:extLst>
                </a:gridCol>
              </a:tblGrid>
              <a:tr h="324834">
                <a:tc>
                  <a:txBody>
                    <a:bodyPr/>
                    <a:lstStyle/>
                    <a:p>
                      <a:r>
                        <a:rPr lang="en-GB" sz="1600" b="1" dirty="0">
                          <a:solidFill>
                            <a:schemeClr val="tx2"/>
                          </a:solidFill>
                          <a:latin typeface="Arial" pitchFamily="34" charset="0"/>
                          <a:cs typeface="Arial" pitchFamily="34" charset="0"/>
                        </a:rPr>
                        <a:t>The</a:t>
                      </a:r>
                      <a:r>
                        <a:rPr lang="en-GB" sz="1600" b="1" baseline="0" dirty="0">
                          <a:solidFill>
                            <a:schemeClr val="tx2"/>
                          </a:solidFill>
                          <a:latin typeface="Arial" pitchFamily="34" charset="0"/>
                          <a:cs typeface="Arial" pitchFamily="34" charset="0"/>
                        </a:rPr>
                        <a:t> death estate</a:t>
                      </a:r>
                      <a:endParaRPr lang="en-GB" sz="1600" b="1" dirty="0">
                        <a:solidFill>
                          <a:schemeClr val="tx2"/>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solidFill>
                            <a:schemeClr val="tx2"/>
                          </a:solidFill>
                          <a:latin typeface="Arial" pitchFamily="34" charset="0"/>
                          <a:cs typeface="Arial" pitchFamily="34" charset="0"/>
                        </a:rPr>
                        <a:t>                         £</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39143">
                <a:tc>
                  <a:txBody>
                    <a:bodyPr/>
                    <a:lstStyle/>
                    <a:p>
                      <a:r>
                        <a:rPr lang="en-GB" sz="1600" dirty="0">
                          <a:solidFill>
                            <a:schemeClr val="bg1"/>
                          </a:solidFill>
                          <a:latin typeface="Arial" pitchFamily="34" charset="0"/>
                          <a:cs typeface="Arial" pitchFamily="34" charset="0"/>
                        </a:rPr>
                        <a:t>Cash</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dirty="0">
                          <a:solidFill>
                            <a:schemeClr val="bg1"/>
                          </a:solidFill>
                          <a:latin typeface="Arial" pitchFamily="34" charset="0"/>
                          <a:cs typeface="Arial" pitchFamily="34" charset="0"/>
                        </a:rPr>
                        <a:t>180,000</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21767">
                <a:tc>
                  <a:txBody>
                    <a:bodyPr/>
                    <a:lstStyle/>
                    <a:p>
                      <a:r>
                        <a:rPr lang="en-GB" sz="1600" dirty="0">
                          <a:solidFill>
                            <a:schemeClr val="bg1"/>
                          </a:solidFill>
                          <a:latin typeface="Arial" pitchFamily="34" charset="0"/>
                          <a:cs typeface="Arial" pitchFamily="34" charset="0"/>
                        </a:rPr>
                        <a:t>Family home</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dirty="0">
                          <a:solidFill>
                            <a:schemeClr val="bg1"/>
                          </a:solidFill>
                          <a:latin typeface="Arial" pitchFamily="34" charset="0"/>
                          <a:cs typeface="Arial" pitchFamily="34" charset="0"/>
                        </a:rPr>
                        <a:t>350,000</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105753">
                <a:tc>
                  <a:txBody>
                    <a:bodyPr/>
                    <a:lstStyle/>
                    <a:p>
                      <a:r>
                        <a:rPr lang="en-GB" sz="1600" dirty="0">
                          <a:solidFill>
                            <a:schemeClr val="bg1"/>
                          </a:solidFill>
                          <a:latin typeface="Arial" pitchFamily="34" charset="0"/>
                          <a:cs typeface="Arial" pitchFamily="34" charset="0"/>
                        </a:rPr>
                        <a:t>Other assets</a:t>
                      </a:r>
                    </a:p>
                    <a:p>
                      <a:r>
                        <a:rPr lang="en-GB" sz="1600" dirty="0">
                          <a:solidFill>
                            <a:schemeClr val="bg1"/>
                          </a:solidFill>
                          <a:latin typeface="Arial" pitchFamily="34" charset="0"/>
                          <a:cs typeface="Arial" pitchFamily="34" charset="0"/>
                        </a:rPr>
                        <a:t>Less:</a:t>
                      </a:r>
                      <a:r>
                        <a:rPr lang="en-GB" sz="1600" baseline="0" dirty="0">
                          <a:solidFill>
                            <a:schemeClr val="bg1"/>
                          </a:solidFill>
                          <a:latin typeface="Arial" pitchFamily="34" charset="0"/>
                          <a:cs typeface="Arial" pitchFamily="34" charset="0"/>
                        </a:rPr>
                        <a:t> Allowable expenses</a:t>
                      </a:r>
                    </a:p>
                    <a:p>
                      <a:r>
                        <a:rPr lang="en-GB" sz="1600" baseline="0" dirty="0">
                          <a:solidFill>
                            <a:schemeClr val="bg1"/>
                          </a:solidFill>
                          <a:latin typeface="Arial" pitchFamily="34" charset="0"/>
                          <a:cs typeface="Arial" pitchFamily="34" charset="0"/>
                        </a:rPr>
                        <a:t>Funeral expenses</a:t>
                      </a:r>
                    </a:p>
                    <a:p>
                      <a:r>
                        <a:rPr lang="en-GB" sz="1600" baseline="0" dirty="0">
                          <a:solidFill>
                            <a:schemeClr val="bg1"/>
                          </a:solidFill>
                          <a:latin typeface="Arial" pitchFamily="34" charset="0"/>
                          <a:cs typeface="Arial" pitchFamily="34" charset="0"/>
                        </a:rPr>
                        <a:t>Less: Exempt legacies</a:t>
                      </a:r>
                    </a:p>
                    <a:p>
                      <a:r>
                        <a:rPr lang="en-GB" sz="1600" baseline="0" dirty="0">
                          <a:solidFill>
                            <a:schemeClr val="bg1"/>
                          </a:solidFill>
                          <a:latin typeface="Arial" pitchFamily="34" charset="0"/>
                          <a:cs typeface="Arial" pitchFamily="34" charset="0"/>
                        </a:rPr>
                        <a:t>Legacy to her husband</a:t>
                      </a:r>
                    </a:p>
                    <a:p>
                      <a:endParaRPr lang="en-GB" sz="1600" baseline="0" dirty="0">
                        <a:solidFill>
                          <a:schemeClr val="bg1"/>
                        </a:solidFill>
                        <a:latin typeface="Arial" pitchFamily="34" charset="0"/>
                        <a:cs typeface="Arial" pitchFamily="34" charset="0"/>
                      </a:endParaRPr>
                    </a:p>
                    <a:p>
                      <a:r>
                        <a:rPr lang="en-GB" sz="1600" baseline="0" dirty="0">
                          <a:solidFill>
                            <a:schemeClr val="bg1"/>
                          </a:solidFill>
                          <a:latin typeface="Arial" pitchFamily="34" charset="0"/>
                          <a:cs typeface="Arial" pitchFamily="34" charset="0"/>
                        </a:rPr>
                        <a:t>Chargeable estate</a:t>
                      </a:r>
                      <a:endParaRPr lang="en-GB" sz="1600" dirty="0">
                        <a:solidFill>
                          <a:schemeClr val="bg1"/>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dirty="0">
                          <a:solidFill>
                            <a:schemeClr val="bg1"/>
                          </a:solidFill>
                          <a:latin typeface="Arial" pitchFamily="34" charset="0"/>
                          <a:cs typeface="Arial" pitchFamily="34" charset="0"/>
                        </a:rPr>
                        <a:t>340,000</a:t>
                      </a:r>
                    </a:p>
                    <a:p>
                      <a:pPr algn="ctr"/>
                      <a:endParaRPr lang="en-GB" sz="1600" dirty="0">
                        <a:solidFill>
                          <a:schemeClr val="bg1"/>
                        </a:solidFill>
                        <a:latin typeface="Arial" pitchFamily="34" charset="0"/>
                        <a:cs typeface="Arial" pitchFamily="34" charset="0"/>
                      </a:endParaRPr>
                    </a:p>
                    <a:p>
                      <a:pPr algn="ctr"/>
                      <a:r>
                        <a:rPr lang="en-GB" sz="1600" dirty="0">
                          <a:solidFill>
                            <a:schemeClr val="bg1"/>
                          </a:solidFill>
                          <a:latin typeface="Arial" pitchFamily="34" charset="0"/>
                          <a:cs typeface="Arial" pitchFamily="34" charset="0"/>
                        </a:rPr>
                        <a:t>(4,000)</a:t>
                      </a:r>
                    </a:p>
                    <a:p>
                      <a:pPr algn="ctr"/>
                      <a:endParaRPr lang="en-GB" sz="1600" dirty="0">
                        <a:solidFill>
                          <a:schemeClr val="bg1"/>
                        </a:solidFill>
                        <a:latin typeface="Arial" pitchFamily="34" charset="0"/>
                        <a:cs typeface="Arial" pitchFamily="34" charset="0"/>
                      </a:endParaRPr>
                    </a:p>
                    <a:p>
                      <a:pPr algn="ctr"/>
                      <a:r>
                        <a:rPr lang="en-GB" sz="1600" dirty="0">
                          <a:solidFill>
                            <a:schemeClr val="bg1"/>
                          </a:solidFill>
                          <a:latin typeface="Arial" pitchFamily="34" charset="0"/>
                          <a:cs typeface="Arial" pitchFamily="34" charset="0"/>
                        </a:rPr>
                        <a:t>(180,000)</a:t>
                      </a:r>
                    </a:p>
                    <a:p>
                      <a:pPr algn="ctr"/>
                      <a:r>
                        <a:rPr lang="en-GB" sz="1600" dirty="0">
                          <a:solidFill>
                            <a:schemeClr val="bg1"/>
                          </a:solidFill>
                          <a:latin typeface="Arial" pitchFamily="34" charset="0"/>
                          <a:cs typeface="Arial" pitchFamily="34" charset="0"/>
                        </a:rPr>
                        <a:t>------------</a:t>
                      </a:r>
                    </a:p>
                    <a:p>
                      <a:pPr algn="ctr"/>
                      <a:r>
                        <a:rPr lang="en-GB" sz="1600" dirty="0">
                          <a:solidFill>
                            <a:schemeClr val="bg1"/>
                          </a:solidFill>
                          <a:latin typeface="Arial" pitchFamily="34" charset="0"/>
                          <a:cs typeface="Arial" pitchFamily="34" charset="0"/>
                        </a:rPr>
                        <a:t>686,000</a:t>
                      </a:r>
                    </a:p>
                    <a:p>
                      <a:pPr algn="ctr"/>
                      <a:r>
                        <a:rPr lang="en-GB" sz="1600" dirty="0">
                          <a:solidFill>
                            <a:schemeClr val="bg1"/>
                          </a:solidFill>
                          <a:latin typeface="Arial" pitchFamily="34" charset="0"/>
                          <a:cs typeface="Arial" pitchFamily="34" charset="0"/>
                        </a:rPr>
                        <a:t>------------</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6" name="Rectangle 5"/>
          <p:cNvSpPr/>
          <p:nvPr/>
        </p:nvSpPr>
        <p:spPr>
          <a:xfrm>
            <a:off x="2093283" y="1196752"/>
            <a:ext cx="8426208" cy="18451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t>Her estate was left as follows: £180,000 to her husband, the family home, worth £350,000 to </a:t>
            </a:r>
            <a:r>
              <a:rPr lang="en-GB" b="1" dirty="0" err="1"/>
              <a:t>Trupti</a:t>
            </a:r>
            <a:r>
              <a:rPr lang="en-GB" b="1" dirty="0"/>
              <a:t> and the residue of the estate to </a:t>
            </a:r>
            <a:r>
              <a:rPr lang="en-GB" b="1" dirty="0" err="1"/>
              <a:t>Trupti’s</a:t>
            </a:r>
            <a:r>
              <a:rPr lang="en-GB" b="1" dirty="0"/>
              <a:t> sister Gita. The residue of the estate was valued at £340,000 and funeral expenses worth £4,000. </a:t>
            </a:r>
            <a:r>
              <a:rPr lang="en-GB" b="1" dirty="0" err="1"/>
              <a:t>Trupti’s</a:t>
            </a:r>
            <a:r>
              <a:rPr lang="en-GB" b="1" dirty="0"/>
              <a:t> mother had made no lifetime gifts</a:t>
            </a:r>
          </a:p>
          <a:p>
            <a:r>
              <a:rPr lang="en-GB" b="1" dirty="0"/>
              <a:t>Calculate the inheritance tax that will be payable as a result of </a:t>
            </a:r>
            <a:r>
              <a:rPr lang="en-GB" b="1" dirty="0" err="1"/>
              <a:t>Trupti’s</a:t>
            </a:r>
            <a:r>
              <a:rPr lang="en-GB" b="1" dirty="0"/>
              <a:t> mother’s death.</a:t>
            </a:r>
          </a:p>
        </p:txBody>
      </p:sp>
      <p:sp>
        <p:nvSpPr>
          <p:cNvPr id="7" name="Oval Callout 6"/>
          <p:cNvSpPr/>
          <p:nvPr/>
        </p:nvSpPr>
        <p:spPr>
          <a:xfrm>
            <a:off x="3791744" y="3212976"/>
            <a:ext cx="2843848" cy="1981740"/>
          </a:xfrm>
          <a:prstGeom prst="wedgeEllipseCallout">
            <a:avLst>
              <a:gd name="adj1" fmla="val -42996"/>
              <a:gd name="adj2" fmla="val 5979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bg1"/>
                </a:solidFill>
                <a:latin typeface="Arial" pitchFamily="34" charset="0"/>
                <a:cs typeface="Arial" pitchFamily="34" charset="0"/>
              </a:rPr>
              <a:t>Step 3 (a)</a:t>
            </a:r>
          </a:p>
          <a:p>
            <a:pPr algn="ctr"/>
            <a:r>
              <a:rPr lang="en-GB" sz="2000" dirty="0">
                <a:solidFill>
                  <a:schemeClr val="bg1"/>
                </a:solidFill>
                <a:latin typeface="Arial" pitchFamily="34" charset="0"/>
                <a:cs typeface="Arial" pitchFamily="34" charset="0"/>
              </a:rPr>
              <a:t>Include all assets owned at the date of death</a:t>
            </a:r>
          </a:p>
        </p:txBody>
      </p:sp>
      <p:pic>
        <p:nvPicPr>
          <p:cNvPr id="9" name="Picture 8">
            <a:extLst>
              <a:ext uri="{FF2B5EF4-FFF2-40B4-BE49-F238E27FC236}">
                <a16:creationId xmlns:a16="http://schemas.microsoft.com/office/drawing/2014/main" id="{0421FEEF-49A6-4514-A448-8807DBCE15B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3950359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The scope of inheritance tax</a:t>
            </a:r>
          </a:p>
        </p:txBody>
      </p:sp>
      <p:sp>
        <p:nvSpPr>
          <p:cNvPr id="2" name="Content Placeholder 1"/>
          <p:cNvSpPr>
            <a:spLocks noGrp="1"/>
          </p:cNvSpPr>
          <p:nvPr>
            <p:ph type="body" sz="quarter" idx="13"/>
          </p:nvPr>
        </p:nvSpPr>
        <p:spPr>
          <a:xfrm>
            <a:off x="2209800" y="2057400"/>
            <a:ext cx="8153400" cy="3102388"/>
          </a:xfrm>
        </p:spPr>
        <p:txBody>
          <a:bodyPr/>
          <a:lstStyle/>
          <a:p>
            <a:pPr lvl="2"/>
            <a:r>
              <a:rPr lang="en-GB" dirty="0"/>
              <a:t>IHT is considered to be a tax which is paid when a person dies.</a:t>
            </a:r>
          </a:p>
          <a:p>
            <a:pPr marL="0" lvl="2" indent="0">
              <a:buNone/>
            </a:pPr>
            <a:endParaRPr lang="en-GB" dirty="0"/>
          </a:p>
          <a:p>
            <a:pPr lvl="2"/>
            <a:r>
              <a:rPr lang="en-GB" dirty="0"/>
              <a:t>If it was only payable on death gifts or legacies (i.e. according to the will) it would be easy to avoid IHT by making lifetime gifts just prior to death.</a:t>
            </a:r>
          </a:p>
          <a:p>
            <a:pPr lvl="2"/>
            <a:endParaRPr lang="en-GB" dirty="0"/>
          </a:p>
          <a:p>
            <a:pPr lvl="2"/>
            <a:r>
              <a:rPr lang="en-GB" dirty="0"/>
              <a:t>There are IHT implications on certain gifts made during a person’s lifetime, these are called lifetime transfers.</a:t>
            </a:r>
          </a:p>
          <a:p>
            <a:pPr lvl="2"/>
            <a:endParaRPr lang="en-GB" dirty="0"/>
          </a:p>
          <a:p>
            <a:pPr lvl="2"/>
            <a:r>
              <a:rPr lang="en-GB" dirty="0">
                <a:solidFill>
                  <a:schemeClr val="bg1"/>
                </a:solidFill>
              </a:rPr>
              <a:t>Lifetime gifts to a son, daughter, nephew, niece, grandson or grand-daughter are called potentially exempt transfers or PETs. </a:t>
            </a:r>
          </a:p>
        </p:txBody>
      </p:sp>
      <p:pic>
        <p:nvPicPr>
          <p:cNvPr id="4" name="Picture 3">
            <a:extLst>
              <a:ext uri="{FF2B5EF4-FFF2-40B4-BE49-F238E27FC236}">
                <a16:creationId xmlns:a16="http://schemas.microsoft.com/office/drawing/2014/main" id="{54ED828C-0198-4E4C-86BC-D954DA198CF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10366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09800" y="288022"/>
            <a:ext cx="8153400" cy="1477962"/>
          </a:xfrm>
        </p:spPr>
        <p:txBody>
          <a:bodyPr/>
          <a:lstStyle/>
          <a:p>
            <a:br>
              <a:rPr lang="en-GB" dirty="0"/>
            </a:br>
            <a:r>
              <a:rPr lang="en-GB" dirty="0"/>
              <a:t>Answer to task 9</a:t>
            </a:r>
            <a:br>
              <a:rPr lang="en-GB" dirty="0"/>
            </a:br>
            <a:br>
              <a:rPr lang="en-GB" dirty="0"/>
            </a:br>
            <a:endParaRPr lang="en-GB" dirty="0"/>
          </a:p>
        </p:txBody>
      </p:sp>
      <p:graphicFrame>
        <p:nvGraphicFramePr>
          <p:cNvPr id="8" name="Content Placeholder 3"/>
          <p:cNvGraphicFramePr>
            <a:graphicFrameLocks noGrp="1"/>
          </p:cNvGraphicFramePr>
          <p:nvPr>
            <p:ph idx="4294967295"/>
            <p:extLst/>
          </p:nvPr>
        </p:nvGraphicFramePr>
        <p:xfrm>
          <a:off x="2563087" y="3041897"/>
          <a:ext cx="7486600" cy="3161273"/>
        </p:xfrm>
        <a:graphic>
          <a:graphicData uri="http://schemas.openxmlformats.org/drawingml/2006/table">
            <a:tbl>
              <a:tblPr firstRow="1" bandRow="1">
                <a:tableStyleId>{5C22544A-7EE6-4342-B048-85BDC9FD1C3A}</a:tableStyleId>
              </a:tblPr>
              <a:tblGrid>
                <a:gridCol w="4505458">
                  <a:extLst>
                    <a:ext uri="{9D8B030D-6E8A-4147-A177-3AD203B41FA5}">
                      <a16:colId xmlns:a16="http://schemas.microsoft.com/office/drawing/2014/main" val="20000"/>
                    </a:ext>
                  </a:extLst>
                </a:gridCol>
                <a:gridCol w="2981142">
                  <a:extLst>
                    <a:ext uri="{9D8B030D-6E8A-4147-A177-3AD203B41FA5}">
                      <a16:colId xmlns:a16="http://schemas.microsoft.com/office/drawing/2014/main" val="20001"/>
                    </a:ext>
                  </a:extLst>
                </a:gridCol>
              </a:tblGrid>
              <a:tr h="324834">
                <a:tc>
                  <a:txBody>
                    <a:bodyPr/>
                    <a:lstStyle/>
                    <a:p>
                      <a:r>
                        <a:rPr lang="en-GB" sz="1600" b="1" dirty="0">
                          <a:solidFill>
                            <a:schemeClr val="tx2"/>
                          </a:solidFill>
                          <a:latin typeface="Arial" pitchFamily="34" charset="0"/>
                          <a:cs typeface="Arial" pitchFamily="34" charset="0"/>
                        </a:rPr>
                        <a:t>The</a:t>
                      </a:r>
                      <a:r>
                        <a:rPr lang="en-GB" sz="1600" b="1" baseline="0" dirty="0">
                          <a:solidFill>
                            <a:schemeClr val="tx2"/>
                          </a:solidFill>
                          <a:latin typeface="Arial" pitchFamily="34" charset="0"/>
                          <a:cs typeface="Arial" pitchFamily="34" charset="0"/>
                        </a:rPr>
                        <a:t> death estate</a:t>
                      </a:r>
                      <a:endParaRPr lang="en-GB" sz="1600" b="1" dirty="0">
                        <a:solidFill>
                          <a:schemeClr val="tx2"/>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solidFill>
                            <a:schemeClr val="tx2"/>
                          </a:solidFill>
                          <a:latin typeface="Arial" pitchFamily="34" charset="0"/>
                          <a:cs typeface="Arial" pitchFamily="34" charset="0"/>
                        </a:rPr>
                        <a:t>                         £</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39143">
                <a:tc>
                  <a:txBody>
                    <a:bodyPr/>
                    <a:lstStyle/>
                    <a:p>
                      <a:r>
                        <a:rPr lang="en-GB" sz="1600" dirty="0">
                          <a:latin typeface="Arial" pitchFamily="34" charset="0"/>
                          <a:cs typeface="Arial" pitchFamily="34" charset="0"/>
                        </a:rPr>
                        <a:t>Cash</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dirty="0">
                          <a:latin typeface="Arial" pitchFamily="34" charset="0"/>
                          <a:cs typeface="Arial" pitchFamily="34" charset="0"/>
                        </a:rPr>
                        <a:t>180,000</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21767">
                <a:tc>
                  <a:txBody>
                    <a:bodyPr/>
                    <a:lstStyle/>
                    <a:p>
                      <a:r>
                        <a:rPr lang="en-GB" sz="1600" dirty="0">
                          <a:solidFill>
                            <a:schemeClr val="bg1"/>
                          </a:solidFill>
                          <a:latin typeface="Arial" pitchFamily="34" charset="0"/>
                          <a:cs typeface="Arial" pitchFamily="34" charset="0"/>
                        </a:rPr>
                        <a:t>Family home</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dirty="0">
                          <a:solidFill>
                            <a:schemeClr val="bg1"/>
                          </a:solidFill>
                          <a:latin typeface="Arial" pitchFamily="34" charset="0"/>
                          <a:cs typeface="Arial" pitchFamily="34" charset="0"/>
                        </a:rPr>
                        <a:t>350,000</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105753">
                <a:tc>
                  <a:txBody>
                    <a:bodyPr/>
                    <a:lstStyle/>
                    <a:p>
                      <a:r>
                        <a:rPr lang="en-GB" sz="1600" dirty="0">
                          <a:solidFill>
                            <a:schemeClr val="bg1"/>
                          </a:solidFill>
                          <a:latin typeface="Arial" pitchFamily="34" charset="0"/>
                          <a:cs typeface="Arial" pitchFamily="34" charset="0"/>
                        </a:rPr>
                        <a:t>Other assets</a:t>
                      </a:r>
                    </a:p>
                    <a:p>
                      <a:r>
                        <a:rPr lang="en-GB" sz="1600" dirty="0">
                          <a:solidFill>
                            <a:schemeClr val="bg1"/>
                          </a:solidFill>
                          <a:latin typeface="Arial" pitchFamily="34" charset="0"/>
                          <a:cs typeface="Arial" pitchFamily="34" charset="0"/>
                        </a:rPr>
                        <a:t>Less:</a:t>
                      </a:r>
                      <a:r>
                        <a:rPr lang="en-GB" sz="1600" baseline="0" dirty="0">
                          <a:solidFill>
                            <a:schemeClr val="bg1"/>
                          </a:solidFill>
                          <a:latin typeface="Arial" pitchFamily="34" charset="0"/>
                          <a:cs typeface="Arial" pitchFamily="34" charset="0"/>
                        </a:rPr>
                        <a:t> Allowable expenses</a:t>
                      </a:r>
                    </a:p>
                    <a:p>
                      <a:r>
                        <a:rPr lang="en-GB" sz="1600" baseline="0" dirty="0">
                          <a:solidFill>
                            <a:schemeClr val="bg1"/>
                          </a:solidFill>
                          <a:latin typeface="Arial" pitchFamily="34" charset="0"/>
                          <a:cs typeface="Arial" pitchFamily="34" charset="0"/>
                        </a:rPr>
                        <a:t>Funeral expenses</a:t>
                      </a:r>
                    </a:p>
                    <a:p>
                      <a:r>
                        <a:rPr lang="en-GB" sz="1600" baseline="0" dirty="0">
                          <a:solidFill>
                            <a:schemeClr val="bg1"/>
                          </a:solidFill>
                          <a:latin typeface="Arial" pitchFamily="34" charset="0"/>
                          <a:cs typeface="Arial" pitchFamily="34" charset="0"/>
                        </a:rPr>
                        <a:t>Less: Exempt legacies</a:t>
                      </a:r>
                    </a:p>
                    <a:p>
                      <a:r>
                        <a:rPr lang="en-GB" sz="1600" baseline="0" dirty="0">
                          <a:solidFill>
                            <a:schemeClr val="bg1"/>
                          </a:solidFill>
                          <a:latin typeface="Arial" pitchFamily="34" charset="0"/>
                          <a:cs typeface="Arial" pitchFamily="34" charset="0"/>
                        </a:rPr>
                        <a:t>Legacy to her husband</a:t>
                      </a:r>
                    </a:p>
                    <a:p>
                      <a:endParaRPr lang="en-GB" sz="1600" baseline="0" dirty="0">
                        <a:solidFill>
                          <a:schemeClr val="bg1"/>
                        </a:solidFill>
                        <a:latin typeface="Arial" pitchFamily="34" charset="0"/>
                        <a:cs typeface="Arial" pitchFamily="34" charset="0"/>
                      </a:endParaRPr>
                    </a:p>
                    <a:p>
                      <a:r>
                        <a:rPr lang="en-GB" sz="1600" baseline="0" dirty="0">
                          <a:solidFill>
                            <a:schemeClr val="bg1"/>
                          </a:solidFill>
                          <a:latin typeface="Arial" pitchFamily="34" charset="0"/>
                          <a:cs typeface="Arial" pitchFamily="34" charset="0"/>
                        </a:rPr>
                        <a:t>Chargeable estate</a:t>
                      </a:r>
                      <a:endParaRPr lang="en-GB" sz="1600" dirty="0">
                        <a:solidFill>
                          <a:schemeClr val="bg1"/>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dirty="0">
                          <a:solidFill>
                            <a:schemeClr val="bg1"/>
                          </a:solidFill>
                          <a:latin typeface="Arial" pitchFamily="34" charset="0"/>
                          <a:cs typeface="Arial" pitchFamily="34" charset="0"/>
                        </a:rPr>
                        <a:t>340,000</a:t>
                      </a:r>
                    </a:p>
                    <a:p>
                      <a:pPr algn="ctr"/>
                      <a:endParaRPr lang="en-GB" sz="1600" dirty="0">
                        <a:solidFill>
                          <a:schemeClr val="bg1"/>
                        </a:solidFill>
                        <a:latin typeface="Arial" pitchFamily="34" charset="0"/>
                        <a:cs typeface="Arial" pitchFamily="34" charset="0"/>
                      </a:endParaRPr>
                    </a:p>
                    <a:p>
                      <a:pPr algn="ctr"/>
                      <a:r>
                        <a:rPr lang="en-GB" sz="1600" dirty="0">
                          <a:solidFill>
                            <a:schemeClr val="bg1"/>
                          </a:solidFill>
                          <a:latin typeface="Arial" pitchFamily="34" charset="0"/>
                          <a:cs typeface="Arial" pitchFamily="34" charset="0"/>
                        </a:rPr>
                        <a:t>(4,000)</a:t>
                      </a:r>
                    </a:p>
                    <a:p>
                      <a:pPr algn="ctr"/>
                      <a:endParaRPr lang="en-GB" sz="1600" dirty="0">
                        <a:solidFill>
                          <a:schemeClr val="bg1"/>
                        </a:solidFill>
                        <a:latin typeface="Arial" pitchFamily="34" charset="0"/>
                        <a:cs typeface="Arial" pitchFamily="34" charset="0"/>
                      </a:endParaRPr>
                    </a:p>
                    <a:p>
                      <a:pPr algn="ctr"/>
                      <a:r>
                        <a:rPr lang="en-GB" sz="1600" dirty="0">
                          <a:solidFill>
                            <a:schemeClr val="bg1"/>
                          </a:solidFill>
                          <a:latin typeface="Arial" pitchFamily="34" charset="0"/>
                          <a:cs typeface="Arial" pitchFamily="34" charset="0"/>
                        </a:rPr>
                        <a:t>(180,000)</a:t>
                      </a:r>
                    </a:p>
                    <a:p>
                      <a:pPr algn="ctr"/>
                      <a:r>
                        <a:rPr lang="en-GB" sz="1600" dirty="0">
                          <a:solidFill>
                            <a:schemeClr val="bg1"/>
                          </a:solidFill>
                          <a:latin typeface="Arial" pitchFamily="34" charset="0"/>
                          <a:cs typeface="Arial" pitchFamily="34" charset="0"/>
                        </a:rPr>
                        <a:t>------------</a:t>
                      </a:r>
                    </a:p>
                    <a:p>
                      <a:pPr algn="ctr"/>
                      <a:r>
                        <a:rPr lang="en-GB" sz="1600" dirty="0">
                          <a:solidFill>
                            <a:schemeClr val="bg1"/>
                          </a:solidFill>
                          <a:latin typeface="Arial" pitchFamily="34" charset="0"/>
                          <a:cs typeface="Arial" pitchFamily="34" charset="0"/>
                        </a:rPr>
                        <a:t>686,000</a:t>
                      </a:r>
                    </a:p>
                    <a:p>
                      <a:pPr algn="ctr"/>
                      <a:r>
                        <a:rPr lang="en-GB" sz="1600" dirty="0">
                          <a:solidFill>
                            <a:schemeClr val="bg1"/>
                          </a:solidFill>
                          <a:latin typeface="Arial" pitchFamily="34" charset="0"/>
                          <a:cs typeface="Arial" pitchFamily="34" charset="0"/>
                        </a:rPr>
                        <a:t>------------</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6" name="Rectangle 5"/>
          <p:cNvSpPr/>
          <p:nvPr/>
        </p:nvSpPr>
        <p:spPr>
          <a:xfrm>
            <a:off x="2093283" y="1196752"/>
            <a:ext cx="8426208" cy="18451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t>Her estate was left as follows: £180,000 to her husband, the family home, worth £350,000 to </a:t>
            </a:r>
            <a:r>
              <a:rPr lang="en-GB" b="1" dirty="0" err="1"/>
              <a:t>Trupti</a:t>
            </a:r>
            <a:r>
              <a:rPr lang="en-GB" b="1" dirty="0"/>
              <a:t> and the residue of the estate to </a:t>
            </a:r>
            <a:r>
              <a:rPr lang="en-GB" b="1" dirty="0" err="1"/>
              <a:t>Trupti’s</a:t>
            </a:r>
            <a:r>
              <a:rPr lang="en-GB" b="1" dirty="0"/>
              <a:t> sister Gita. The residue of the estate was valued at £340,000 and funeral expenses worth £4,000. </a:t>
            </a:r>
            <a:r>
              <a:rPr lang="en-GB" b="1" dirty="0" err="1"/>
              <a:t>Trupti’s</a:t>
            </a:r>
            <a:r>
              <a:rPr lang="en-GB" b="1" dirty="0"/>
              <a:t> mother had made no lifetime gifts</a:t>
            </a:r>
          </a:p>
          <a:p>
            <a:r>
              <a:rPr lang="en-GB" b="1" dirty="0"/>
              <a:t>Calculate the inheritance tax that will be payable as a result of </a:t>
            </a:r>
            <a:r>
              <a:rPr lang="en-GB" b="1" dirty="0" err="1"/>
              <a:t>Trupti’s</a:t>
            </a:r>
            <a:r>
              <a:rPr lang="en-GB" b="1" dirty="0"/>
              <a:t> mother’s death.</a:t>
            </a:r>
          </a:p>
        </p:txBody>
      </p:sp>
      <p:pic>
        <p:nvPicPr>
          <p:cNvPr id="5" name="Picture 4">
            <a:extLst>
              <a:ext uri="{FF2B5EF4-FFF2-40B4-BE49-F238E27FC236}">
                <a16:creationId xmlns:a16="http://schemas.microsoft.com/office/drawing/2014/main" id="{66CDB0B6-59D0-428D-9842-58B3553A4B8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2986185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09800" y="288022"/>
            <a:ext cx="8153400" cy="1477962"/>
          </a:xfrm>
        </p:spPr>
        <p:txBody>
          <a:bodyPr/>
          <a:lstStyle/>
          <a:p>
            <a:br>
              <a:rPr lang="en-GB" dirty="0"/>
            </a:br>
            <a:r>
              <a:rPr lang="en-GB" dirty="0"/>
              <a:t>Answer to task 9</a:t>
            </a:r>
            <a:br>
              <a:rPr lang="en-GB" dirty="0"/>
            </a:br>
            <a:br>
              <a:rPr lang="en-GB" dirty="0"/>
            </a:br>
            <a:endParaRPr lang="en-GB" dirty="0"/>
          </a:p>
        </p:txBody>
      </p:sp>
      <p:graphicFrame>
        <p:nvGraphicFramePr>
          <p:cNvPr id="8" name="Content Placeholder 3"/>
          <p:cNvGraphicFramePr>
            <a:graphicFrameLocks noGrp="1"/>
          </p:cNvGraphicFramePr>
          <p:nvPr>
            <p:ph idx="4294967295"/>
            <p:extLst>
              <p:ext uri="{D42A27DB-BD31-4B8C-83A1-F6EECF244321}">
                <p14:modId xmlns:p14="http://schemas.microsoft.com/office/powerpoint/2010/main" val="2767620179"/>
              </p:ext>
            </p:extLst>
          </p:nvPr>
        </p:nvGraphicFramePr>
        <p:xfrm>
          <a:off x="2563087" y="3041897"/>
          <a:ext cx="7486600" cy="3161273"/>
        </p:xfrm>
        <a:graphic>
          <a:graphicData uri="http://schemas.openxmlformats.org/drawingml/2006/table">
            <a:tbl>
              <a:tblPr firstRow="1" bandRow="1">
                <a:tableStyleId>{5C22544A-7EE6-4342-B048-85BDC9FD1C3A}</a:tableStyleId>
              </a:tblPr>
              <a:tblGrid>
                <a:gridCol w="4505458">
                  <a:extLst>
                    <a:ext uri="{9D8B030D-6E8A-4147-A177-3AD203B41FA5}">
                      <a16:colId xmlns:a16="http://schemas.microsoft.com/office/drawing/2014/main" val="20000"/>
                    </a:ext>
                  </a:extLst>
                </a:gridCol>
                <a:gridCol w="2981142">
                  <a:extLst>
                    <a:ext uri="{9D8B030D-6E8A-4147-A177-3AD203B41FA5}">
                      <a16:colId xmlns:a16="http://schemas.microsoft.com/office/drawing/2014/main" val="20001"/>
                    </a:ext>
                  </a:extLst>
                </a:gridCol>
              </a:tblGrid>
              <a:tr h="324834">
                <a:tc>
                  <a:txBody>
                    <a:bodyPr/>
                    <a:lstStyle/>
                    <a:p>
                      <a:r>
                        <a:rPr lang="en-GB" sz="1600" b="1" dirty="0">
                          <a:solidFill>
                            <a:schemeClr val="tx2"/>
                          </a:solidFill>
                          <a:latin typeface="Arial" pitchFamily="34" charset="0"/>
                          <a:cs typeface="Arial" pitchFamily="34" charset="0"/>
                        </a:rPr>
                        <a:t>The</a:t>
                      </a:r>
                      <a:r>
                        <a:rPr lang="en-GB" sz="1600" b="1" baseline="0" dirty="0">
                          <a:solidFill>
                            <a:schemeClr val="tx2"/>
                          </a:solidFill>
                          <a:latin typeface="Arial" pitchFamily="34" charset="0"/>
                          <a:cs typeface="Arial" pitchFamily="34" charset="0"/>
                        </a:rPr>
                        <a:t> death estate</a:t>
                      </a:r>
                      <a:endParaRPr lang="en-GB" sz="1600" b="1" dirty="0">
                        <a:solidFill>
                          <a:schemeClr val="tx2"/>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solidFill>
                            <a:schemeClr val="tx2"/>
                          </a:solidFill>
                          <a:latin typeface="Arial" pitchFamily="34" charset="0"/>
                          <a:cs typeface="Arial" pitchFamily="34" charset="0"/>
                        </a:rPr>
                        <a:t>                         £</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39143">
                <a:tc>
                  <a:txBody>
                    <a:bodyPr/>
                    <a:lstStyle/>
                    <a:p>
                      <a:r>
                        <a:rPr lang="en-GB" sz="1600" dirty="0">
                          <a:latin typeface="Arial" pitchFamily="34" charset="0"/>
                          <a:cs typeface="Arial" pitchFamily="34" charset="0"/>
                        </a:rPr>
                        <a:t>Cash</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dirty="0">
                          <a:latin typeface="Arial" pitchFamily="34" charset="0"/>
                          <a:cs typeface="Arial" pitchFamily="34" charset="0"/>
                        </a:rPr>
                        <a:t>180,000</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21767">
                <a:tc>
                  <a:txBody>
                    <a:bodyPr/>
                    <a:lstStyle/>
                    <a:p>
                      <a:r>
                        <a:rPr lang="en-GB" sz="1600" dirty="0">
                          <a:latin typeface="Arial" pitchFamily="34" charset="0"/>
                          <a:cs typeface="Arial" pitchFamily="34" charset="0"/>
                        </a:rPr>
                        <a:t>Family home</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dirty="0">
                          <a:latin typeface="Arial" pitchFamily="34" charset="0"/>
                          <a:cs typeface="Arial" pitchFamily="34" charset="0"/>
                        </a:rPr>
                        <a:t>350,000</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105753">
                <a:tc>
                  <a:txBody>
                    <a:bodyPr/>
                    <a:lstStyle/>
                    <a:p>
                      <a:r>
                        <a:rPr lang="en-GB" sz="1600" dirty="0">
                          <a:solidFill>
                            <a:schemeClr val="bg1"/>
                          </a:solidFill>
                          <a:latin typeface="Arial" pitchFamily="34" charset="0"/>
                          <a:cs typeface="Arial" pitchFamily="34" charset="0"/>
                        </a:rPr>
                        <a:t>Other assets</a:t>
                      </a:r>
                    </a:p>
                    <a:p>
                      <a:r>
                        <a:rPr lang="en-GB" sz="1600" dirty="0">
                          <a:solidFill>
                            <a:schemeClr val="bg1"/>
                          </a:solidFill>
                          <a:latin typeface="Arial" pitchFamily="34" charset="0"/>
                          <a:cs typeface="Arial" pitchFamily="34" charset="0"/>
                        </a:rPr>
                        <a:t>Less:</a:t>
                      </a:r>
                      <a:r>
                        <a:rPr lang="en-GB" sz="1600" baseline="0" dirty="0">
                          <a:solidFill>
                            <a:schemeClr val="bg1"/>
                          </a:solidFill>
                          <a:latin typeface="Arial" pitchFamily="34" charset="0"/>
                          <a:cs typeface="Arial" pitchFamily="34" charset="0"/>
                        </a:rPr>
                        <a:t> Allowable expenses</a:t>
                      </a:r>
                    </a:p>
                    <a:p>
                      <a:r>
                        <a:rPr lang="en-GB" sz="1600" baseline="0" dirty="0">
                          <a:solidFill>
                            <a:schemeClr val="bg1"/>
                          </a:solidFill>
                          <a:latin typeface="Arial" pitchFamily="34" charset="0"/>
                          <a:cs typeface="Arial" pitchFamily="34" charset="0"/>
                        </a:rPr>
                        <a:t>Funeral expenses</a:t>
                      </a:r>
                    </a:p>
                    <a:p>
                      <a:r>
                        <a:rPr lang="en-GB" sz="1600" baseline="0" dirty="0">
                          <a:solidFill>
                            <a:schemeClr val="bg1"/>
                          </a:solidFill>
                          <a:latin typeface="Arial" pitchFamily="34" charset="0"/>
                          <a:cs typeface="Arial" pitchFamily="34" charset="0"/>
                        </a:rPr>
                        <a:t>Less: Exempt legacies</a:t>
                      </a:r>
                    </a:p>
                    <a:p>
                      <a:r>
                        <a:rPr lang="en-GB" sz="1600" baseline="0" dirty="0">
                          <a:solidFill>
                            <a:schemeClr val="bg1"/>
                          </a:solidFill>
                          <a:latin typeface="Arial" pitchFamily="34" charset="0"/>
                          <a:cs typeface="Arial" pitchFamily="34" charset="0"/>
                        </a:rPr>
                        <a:t>Legacy to her husband</a:t>
                      </a:r>
                    </a:p>
                    <a:p>
                      <a:endParaRPr lang="en-GB" sz="1600" baseline="0" dirty="0">
                        <a:solidFill>
                          <a:schemeClr val="bg1"/>
                        </a:solidFill>
                        <a:latin typeface="Arial" pitchFamily="34" charset="0"/>
                        <a:cs typeface="Arial" pitchFamily="34" charset="0"/>
                      </a:endParaRPr>
                    </a:p>
                    <a:p>
                      <a:r>
                        <a:rPr lang="en-GB" sz="1600" baseline="0" dirty="0">
                          <a:solidFill>
                            <a:schemeClr val="bg1"/>
                          </a:solidFill>
                          <a:latin typeface="Arial" pitchFamily="34" charset="0"/>
                          <a:cs typeface="Arial" pitchFamily="34" charset="0"/>
                        </a:rPr>
                        <a:t>Chargeable estate</a:t>
                      </a:r>
                      <a:endParaRPr lang="en-GB" sz="1600" dirty="0">
                        <a:solidFill>
                          <a:schemeClr val="bg1"/>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dirty="0">
                          <a:solidFill>
                            <a:schemeClr val="bg1"/>
                          </a:solidFill>
                          <a:latin typeface="Arial" pitchFamily="34" charset="0"/>
                          <a:cs typeface="Arial" pitchFamily="34" charset="0"/>
                        </a:rPr>
                        <a:t>340,000</a:t>
                      </a:r>
                    </a:p>
                    <a:p>
                      <a:pPr algn="ctr"/>
                      <a:endParaRPr lang="en-GB" sz="1600" dirty="0">
                        <a:solidFill>
                          <a:schemeClr val="bg1"/>
                        </a:solidFill>
                        <a:latin typeface="Arial" pitchFamily="34" charset="0"/>
                        <a:cs typeface="Arial" pitchFamily="34" charset="0"/>
                      </a:endParaRPr>
                    </a:p>
                    <a:p>
                      <a:pPr algn="ctr"/>
                      <a:r>
                        <a:rPr lang="en-GB" sz="1600" dirty="0">
                          <a:solidFill>
                            <a:schemeClr val="bg1"/>
                          </a:solidFill>
                          <a:latin typeface="Arial" pitchFamily="34" charset="0"/>
                          <a:cs typeface="Arial" pitchFamily="34" charset="0"/>
                        </a:rPr>
                        <a:t>(4,000)</a:t>
                      </a:r>
                    </a:p>
                    <a:p>
                      <a:pPr algn="ctr"/>
                      <a:endParaRPr lang="en-GB" sz="1600" dirty="0">
                        <a:solidFill>
                          <a:schemeClr val="bg1"/>
                        </a:solidFill>
                        <a:latin typeface="Arial" pitchFamily="34" charset="0"/>
                        <a:cs typeface="Arial" pitchFamily="34" charset="0"/>
                      </a:endParaRPr>
                    </a:p>
                    <a:p>
                      <a:pPr algn="ctr"/>
                      <a:r>
                        <a:rPr lang="en-GB" sz="1600" dirty="0">
                          <a:solidFill>
                            <a:schemeClr val="bg1"/>
                          </a:solidFill>
                          <a:latin typeface="Arial" pitchFamily="34" charset="0"/>
                          <a:cs typeface="Arial" pitchFamily="34" charset="0"/>
                        </a:rPr>
                        <a:t>(180,000)</a:t>
                      </a:r>
                    </a:p>
                    <a:p>
                      <a:pPr algn="ctr"/>
                      <a:r>
                        <a:rPr lang="en-GB" sz="1600" dirty="0">
                          <a:solidFill>
                            <a:schemeClr val="bg1"/>
                          </a:solidFill>
                          <a:latin typeface="Arial" pitchFamily="34" charset="0"/>
                          <a:cs typeface="Arial" pitchFamily="34" charset="0"/>
                        </a:rPr>
                        <a:t>------------</a:t>
                      </a:r>
                    </a:p>
                    <a:p>
                      <a:pPr algn="ctr"/>
                      <a:r>
                        <a:rPr lang="en-GB" sz="1600" dirty="0">
                          <a:solidFill>
                            <a:schemeClr val="bg1"/>
                          </a:solidFill>
                          <a:latin typeface="Arial" pitchFamily="34" charset="0"/>
                          <a:cs typeface="Arial" pitchFamily="34" charset="0"/>
                        </a:rPr>
                        <a:t>686,000</a:t>
                      </a:r>
                    </a:p>
                    <a:p>
                      <a:pPr algn="ctr"/>
                      <a:r>
                        <a:rPr lang="en-GB" sz="1600" dirty="0">
                          <a:solidFill>
                            <a:schemeClr val="bg1"/>
                          </a:solidFill>
                          <a:latin typeface="Arial" pitchFamily="34" charset="0"/>
                          <a:cs typeface="Arial" pitchFamily="34" charset="0"/>
                        </a:rPr>
                        <a:t>------------</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6" name="Rectangle 5"/>
          <p:cNvSpPr/>
          <p:nvPr/>
        </p:nvSpPr>
        <p:spPr>
          <a:xfrm>
            <a:off x="2093283" y="1196752"/>
            <a:ext cx="8426208" cy="18451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t>Her estate was left as follows: £180,000 to her husband, the family home, worth £350,000 to </a:t>
            </a:r>
            <a:r>
              <a:rPr lang="en-GB" b="1" dirty="0" err="1"/>
              <a:t>Trupti</a:t>
            </a:r>
            <a:r>
              <a:rPr lang="en-GB" b="1" dirty="0"/>
              <a:t> and the residue of the estate to </a:t>
            </a:r>
            <a:r>
              <a:rPr lang="en-GB" b="1" dirty="0" err="1"/>
              <a:t>Trupti’s</a:t>
            </a:r>
            <a:r>
              <a:rPr lang="en-GB" b="1" dirty="0"/>
              <a:t> sister Gita. The residue of the estate was valued at £340,000 and funeral expenses worth £4,000. </a:t>
            </a:r>
            <a:r>
              <a:rPr lang="en-GB" b="1" dirty="0" err="1"/>
              <a:t>Trupti’s</a:t>
            </a:r>
            <a:r>
              <a:rPr lang="en-GB" b="1" dirty="0"/>
              <a:t> mother had made no lifetime gifts</a:t>
            </a:r>
          </a:p>
          <a:p>
            <a:r>
              <a:rPr lang="en-GB" b="1" dirty="0"/>
              <a:t>Calculate the inheritance tax that will be payable as a result of </a:t>
            </a:r>
            <a:r>
              <a:rPr lang="en-GB" b="1" dirty="0" err="1"/>
              <a:t>Trupti’s</a:t>
            </a:r>
            <a:r>
              <a:rPr lang="en-GB" b="1" dirty="0"/>
              <a:t> mother’s death.</a:t>
            </a:r>
          </a:p>
        </p:txBody>
      </p:sp>
      <p:pic>
        <p:nvPicPr>
          <p:cNvPr id="5" name="Picture 4">
            <a:extLst>
              <a:ext uri="{FF2B5EF4-FFF2-40B4-BE49-F238E27FC236}">
                <a16:creationId xmlns:a16="http://schemas.microsoft.com/office/drawing/2014/main" id="{51D179D9-0246-4612-953F-7E5431162EE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2723922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09800" y="288022"/>
            <a:ext cx="8153400" cy="1477962"/>
          </a:xfrm>
        </p:spPr>
        <p:txBody>
          <a:bodyPr/>
          <a:lstStyle/>
          <a:p>
            <a:br>
              <a:rPr lang="en-GB" dirty="0"/>
            </a:br>
            <a:r>
              <a:rPr lang="en-GB" dirty="0"/>
              <a:t>Answer to task 9</a:t>
            </a:r>
            <a:br>
              <a:rPr lang="en-GB" dirty="0"/>
            </a:br>
            <a:br>
              <a:rPr lang="en-GB" dirty="0"/>
            </a:br>
            <a:endParaRPr lang="en-GB" dirty="0"/>
          </a:p>
        </p:txBody>
      </p:sp>
      <p:graphicFrame>
        <p:nvGraphicFramePr>
          <p:cNvPr id="8" name="Content Placeholder 3"/>
          <p:cNvGraphicFramePr>
            <a:graphicFrameLocks noGrp="1"/>
          </p:cNvGraphicFramePr>
          <p:nvPr>
            <p:ph idx="4294967295"/>
            <p:extLst>
              <p:ext uri="{D42A27DB-BD31-4B8C-83A1-F6EECF244321}">
                <p14:modId xmlns:p14="http://schemas.microsoft.com/office/powerpoint/2010/main" val="3245368400"/>
              </p:ext>
            </p:extLst>
          </p:nvPr>
        </p:nvGraphicFramePr>
        <p:xfrm>
          <a:off x="2563087" y="3041897"/>
          <a:ext cx="7486600" cy="3161273"/>
        </p:xfrm>
        <a:graphic>
          <a:graphicData uri="http://schemas.openxmlformats.org/drawingml/2006/table">
            <a:tbl>
              <a:tblPr firstRow="1" bandRow="1">
                <a:tableStyleId>{5C22544A-7EE6-4342-B048-85BDC9FD1C3A}</a:tableStyleId>
              </a:tblPr>
              <a:tblGrid>
                <a:gridCol w="4505458">
                  <a:extLst>
                    <a:ext uri="{9D8B030D-6E8A-4147-A177-3AD203B41FA5}">
                      <a16:colId xmlns:a16="http://schemas.microsoft.com/office/drawing/2014/main" val="20000"/>
                    </a:ext>
                  </a:extLst>
                </a:gridCol>
                <a:gridCol w="2981142">
                  <a:extLst>
                    <a:ext uri="{9D8B030D-6E8A-4147-A177-3AD203B41FA5}">
                      <a16:colId xmlns:a16="http://schemas.microsoft.com/office/drawing/2014/main" val="20001"/>
                    </a:ext>
                  </a:extLst>
                </a:gridCol>
              </a:tblGrid>
              <a:tr h="324834">
                <a:tc>
                  <a:txBody>
                    <a:bodyPr/>
                    <a:lstStyle/>
                    <a:p>
                      <a:r>
                        <a:rPr lang="en-GB" sz="1600" b="1" dirty="0">
                          <a:solidFill>
                            <a:schemeClr val="tx2"/>
                          </a:solidFill>
                          <a:latin typeface="Arial" pitchFamily="34" charset="0"/>
                          <a:cs typeface="Arial" pitchFamily="34" charset="0"/>
                        </a:rPr>
                        <a:t>The</a:t>
                      </a:r>
                      <a:r>
                        <a:rPr lang="en-GB" sz="1600" b="1" baseline="0" dirty="0">
                          <a:solidFill>
                            <a:schemeClr val="tx2"/>
                          </a:solidFill>
                          <a:latin typeface="Arial" pitchFamily="34" charset="0"/>
                          <a:cs typeface="Arial" pitchFamily="34" charset="0"/>
                        </a:rPr>
                        <a:t> death estate</a:t>
                      </a:r>
                      <a:endParaRPr lang="en-GB" sz="1600" b="1" dirty="0">
                        <a:solidFill>
                          <a:schemeClr val="tx2"/>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solidFill>
                            <a:schemeClr val="tx2"/>
                          </a:solidFill>
                          <a:latin typeface="Arial" pitchFamily="34" charset="0"/>
                          <a:cs typeface="Arial" pitchFamily="34" charset="0"/>
                        </a:rPr>
                        <a:t>                         £</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39143">
                <a:tc>
                  <a:txBody>
                    <a:bodyPr/>
                    <a:lstStyle/>
                    <a:p>
                      <a:r>
                        <a:rPr lang="en-GB" sz="1600" dirty="0">
                          <a:latin typeface="Arial" pitchFamily="34" charset="0"/>
                          <a:cs typeface="Arial" pitchFamily="34" charset="0"/>
                        </a:rPr>
                        <a:t>Cash</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dirty="0">
                          <a:latin typeface="Arial" pitchFamily="34" charset="0"/>
                          <a:cs typeface="Arial" pitchFamily="34" charset="0"/>
                        </a:rPr>
                        <a:t>180,000</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21767">
                <a:tc>
                  <a:txBody>
                    <a:bodyPr/>
                    <a:lstStyle/>
                    <a:p>
                      <a:r>
                        <a:rPr lang="en-GB" sz="1600" dirty="0">
                          <a:latin typeface="Arial" pitchFamily="34" charset="0"/>
                          <a:cs typeface="Arial" pitchFamily="34" charset="0"/>
                        </a:rPr>
                        <a:t>Family home</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dirty="0">
                          <a:latin typeface="Arial" pitchFamily="34" charset="0"/>
                          <a:cs typeface="Arial" pitchFamily="34" charset="0"/>
                        </a:rPr>
                        <a:t>350,000</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105753">
                <a:tc>
                  <a:txBody>
                    <a:bodyPr/>
                    <a:lstStyle/>
                    <a:p>
                      <a:r>
                        <a:rPr lang="en-GB" sz="1600" dirty="0">
                          <a:latin typeface="Arial" pitchFamily="34" charset="0"/>
                          <a:cs typeface="Arial" pitchFamily="34" charset="0"/>
                        </a:rPr>
                        <a:t>Other assets</a:t>
                      </a:r>
                    </a:p>
                    <a:p>
                      <a:r>
                        <a:rPr lang="en-GB" sz="1600" dirty="0">
                          <a:solidFill>
                            <a:schemeClr val="bg1"/>
                          </a:solidFill>
                          <a:latin typeface="Arial" pitchFamily="34" charset="0"/>
                          <a:cs typeface="Arial" pitchFamily="34" charset="0"/>
                        </a:rPr>
                        <a:t>Less:</a:t>
                      </a:r>
                      <a:r>
                        <a:rPr lang="en-GB" sz="1600" baseline="0" dirty="0">
                          <a:solidFill>
                            <a:schemeClr val="bg1"/>
                          </a:solidFill>
                          <a:latin typeface="Arial" pitchFamily="34" charset="0"/>
                          <a:cs typeface="Arial" pitchFamily="34" charset="0"/>
                        </a:rPr>
                        <a:t> Allowable expenses</a:t>
                      </a:r>
                    </a:p>
                    <a:p>
                      <a:r>
                        <a:rPr lang="en-GB" sz="1600" baseline="0" dirty="0">
                          <a:solidFill>
                            <a:schemeClr val="bg1"/>
                          </a:solidFill>
                          <a:latin typeface="Arial" pitchFamily="34" charset="0"/>
                          <a:cs typeface="Arial" pitchFamily="34" charset="0"/>
                        </a:rPr>
                        <a:t>Funeral expenses</a:t>
                      </a:r>
                    </a:p>
                    <a:p>
                      <a:r>
                        <a:rPr lang="en-GB" sz="1600" baseline="0" dirty="0">
                          <a:solidFill>
                            <a:schemeClr val="bg1"/>
                          </a:solidFill>
                          <a:latin typeface="Arial" pitchFamily="34" charset="0"/>
                          <a:cs typeface="Arial" pitchFamily="34" charset="0"/>
                        </a:rPr>
                        <a:t>Less: Exempt legacies</a:t>
                      </a:r>
                    </a:p>
                    <a:p>
                      <a:r>
                        <a:rPr lang="en-GB" sz="1600" baseline="0" dirty="0">
                          <a:solidFill>
                            <a:schemeClr val="bg1"/>
                          </a:solidFill>
                          <a:latin typeface="Arial" pitchFamily="34" charset="0"/>
                          <a:cs typeface="Arial" pitchFamily="34" charset="0"/>
                        </a:rPr>
                        <a:t>Legacy to her husband</a:t>
                      </a:r>
                    </a:p>
                    <a:p>
                      <a:endParaRPr lang="en-GB" sz="1600" baseline="0" dirty="0">
                        <a:solidFill>
                          <a:schemeClr val="bg1"/>
                        </a:solidFill>
                        <a:latin typeface="Arial" pitchFamily="34" charset="0"/>
                        <a:cs typeface="Arial" pitchFamily="34" charset="0"/>
                      </a:endParaRPr>
                    </a:p>
                    <a:p>
                      <a:r>
                        <a:rPr lang="en-GB" sz="1600" baseline="0" dirty="0">
                          <a:solidFill>
                            <a:schemeClr val="bg1"/>
                          </a:solidFill>
                          <a:latin typeface="Arial" pitchFamily="34" charset="0"/>
                          <a:cs typeface="Arial" pitchFamily="34" charset="0"/>
                        </a:rPr>
                        <a:t>Chargeable estate</a:t>
                      </a:r>
                      <a:endParaRPr lang="en-GB" sz="1600" dirty="0">
                        <a:solidFill>
                          <a:schemeClr val="bg1"/>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dirty="0">
                          <a:latin typeface="Arial" pitchFamily="34" charset="0"/>
                          <a:cs typeface="Arial" pitchFamily="34" charset="0"/>
                        </a:rPr>
                        <a:t>340,000</a:t>
                      </a:r>
                    </a:p>
                    <a:p>
                      <a:pPr algn="ctr"/>
                      <a:endParaRPr lang="en-GB" sz="1600" dirty="0">
                        <a:latin typeface="Arial" pitchFamily="34" charset="0"/>
                        <a:cs typeface="Arial" pitchFamily="34" charset="0"/>
                      </a:endParaRPr>
                    </a:p>
                    <a:p>
                      <a:pPr algn="ctr"/>
                      <a:r>
                        <a:rPr lang="en-GB" sz="1600" dirty="0">
                          <a:solidFill>
                            <a:schemeClr val="bg1"/>
                          </a:solidFill>
                          <a:latin typeface="Arial" pitchFamily="34" charset="0"/>
                          <a:cs typeface="Arial" pitchFamily="34" charset="0"/>
                        </a:rPr>
                        <a:t>(4,000)</a:t>
                      </a:r>
                    </a:p>
                    <a:p>
                      <a:pPr algn="ctr"/>
                      <a:endParaRPr lang="en-GB" sz="1600" dirty="0">
                        <a:solidFill>
                          <a:schemeClr val="bg1"/>
                        </a:solidFill>
                        <a:latin typeface="Arial" pitchFamily="34" charset="0"/>
                        <a:cs typeface="Arial" pitchFamily="34" charset="0"/>
                      </a:endParaRPr>
                    </a:p>
                    <a:p>
                      <a:pPr algn="ctr"/>
                      <a:r>
                        <a:rPr lang="en-GB" sz="1600" dirty="0">
                          <a:solidFill>
                            <a:schemeClr val="bg1"/>
                          </a:solidFill>
                          <a:latin typeface="Arial" pitchFamily="34" charset="0"/>
                          <a:cs typeface="Arial" pitchFamily="34" charset="0"/>
                        </a:rPr>
                        <a:t>(180,000)</a:t>
                      </a:r>
                    </a:p>
                    <a:p>
                      <a:pPr algn="ctr"/>
                      <a:r>
                        <a:rPr lang="en-GB" sz="1600" dirty="0">
                          <a:solidFill>
                            <a:schemeClr val="bg1"/>
                          </a:solidFill>
                          <a:latin typeface="Arial" pitchFamily="34" charset="0"/>
                          <a:cs typeface="Arial" pitchFamily="34" charset="0"/>
                        </a:rPr>
                        <a:t>------------</a:t>
                      </a:r>
                    </a:p>
                    <a:p>
                      <a:pPr algn="ctr"/>
                      <a:r>
                        <a:rPr lang="en-GB" sz="1600" dirty="0">
                          <a:solidFill>
                            <a:schemeClr val="bg1"/>
                          </a:solidFill>
                          <a:latin typeface="Arial" pitchFamily="34" charset="0"/>
                          <a:cs typeface="Arial" pitchFamily="34" charset="0"/>
                        </a:rPr>
                        <a:t>686,000</a:t>
                      </a:r>
                    </a:p>
                    <a:p>
                      <a:pPr algn="ctr"/>
                      <a:r>
                        <a:rPr lang="en-GB" sz="1600" dirty="0">
                          <a:solidFill>
                            <a:schemeClr val="bg1"/>
                          </a:solidFill>
                          <a:latin typeface="Arial" pitchFamily="34" charset="0"/>
                          <a:cs typeface="Arial" pitchFamily="34" charset="0"/>
                        </a:rPr>
                        <a:t>------------</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6" name="Rectangle 5"/>
          <p:cNvSpPr/>
          <p:nvPr/>
        </p:nvSpPr>
        <p:spPr>
          <a:xfrm>
            <a:off x="2093283" y="1196752"/>
            <a:ext cx="8426208" cy="18451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t>Her estate was left as follows: £180,000 to her husband, the family home, worth £350,000 to </a:t>
            </a:r>
            <a:r>
              <a:rPr lang="en-GB" b="1" dirty="0" err="1"/>
              <a:t>Trupti</a:t>
            </a:r>
            <a:r>
              <a:rPr lang="en-GB" b="1" dirty="0"/>
              <a:t> and the residue of the estate to </a:t>
            </a:r>
            <a:r>
              <a:rPr lang="en-GB" b="1" dirty="0" err="1"/>
              <a:t>Trupti’s</a:t>
            </a:r>
            <a:r>
              <a:rPr lang="en-GB" b="1" dirty="0"/>
              <a:t> sister Gita. The residue of the estate was valued at £340,000 and funeral expenses worth £4,000. </a:t>
            </a:r>
            <a:r>
              <a:rPr lang="en-GB" b="1" dirty="0" err="1"/>
              <a:t>Trupti’s</a:t>
            </a:r>
            <a:r>
              <a:rPr lang="en-GB" b="1" dirty="0"/>
              <a:t> mother had made no lifetime gifts</a:t>
            </a:r>
          </a:p>
          <a:p>
            <a:r>
              <a:rPr lang="en-GB" b="1" dirty="0"/>
              <a:t>Calculate the inheritance tax that will be payable as a result of </a:t>
            </a:r>
            <a:r>
              <a:rPr lang="en-GB" b="1" dirty="0" err="1"/>
              <a:t>Trupti’s</a:t>
            </a:r>
            <a:r>
              <a:rPr lang="en-GB" b="1" dirty="0"/>
              <a:t> mother’s death.</a:t>
            </a:r>
          </a:p>
        </p:txBody>
      </p:sp>
      <p:pic>
        <p:nvPicPr>
          <p:cNvPr id="5" name="Picture 4">
            <a:extLst>
              <a:ext uri="{FF2B5EF4-FFF2-40B4-BE49-F238E27FC236}">
                <a16:creationId xmlns:a16="http://schemas.microsoft.com/office/drawing/2014/main" id="{7A5FB1CB-C21E-4A00-8E94-DE228897F7B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1862974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09800" y="288022"/>
            <a:ext cx="8153400" cy="1477962"/>
          </a:xfrm>
        </p:spPr>
        <p:txBody>
          <a:bodyPr/>
          <a:lstStyle/>
          <a:p>
            <a:br>
              <a:rPr lang="en-GB" dirty="0"/>
            </a:br>
            <a:r>
              <a:rPr lang="en-GB" dirty="0"/>
              <a:t>Answer to task 9</a:t>
            </a:r>
            <a:br>
              <a:rPr lang="en-GB" dirty="0"/>
            </a:br>
            <a:br>
              <a:rPr lang="en-GB" dirty="0"/>
            </a:br>
            <a:endParaRPr lang="en-GB" dirty="0"/>
          </a:p>
        </p:txBody>
      </p:sp>
      <p:graphicFrame>
        <p:nvGraphicFramePr>
          <p:cNvPr id="8" name="Content Placeholder 3"/>
          <p:cNvGraphicFramePr>
            <a:graphicFrameLocks noGrp="1"/>
          </p:cNvGraphicFramePr>
          <p:nvPr>
            <p:ph idx="4294967295"/>
            <p:extLst/>
          </p:nvPr>
        </p:nvGraphicFramePr>
        <p:xfrm>
          <a:off x="2563087" y="3041897"/>
          <a:ext cx="7486600" cy="3161273"/>
        </p:xfrm>
        <a:graphic>
          <a:graphicData uri="http://schemas.openxmlformats.org/drawingml/2006/table">
            <a:tbl>
              <a:tblPr firstRow="1" bandRow="1">
                <a:tableStyleId>{5C22544A-7EE6-4342-B048-85BDC9FD1C3A}</a:tableStyleId>
              </a:tblPr>
              <a:tblGrid>
                <a:gridCol w="4505458">
                  <a:extLst>
                    <a:ext uri="{9D8B030D-6E8A-4147-A177-3AD203B41FA5}">
                      <a16:colId xmlns:a16="http://schemas.microsoft.com/office/drawing/2014/main" val="20000"/>
                    </a:ext>
                  </a:extLst>
                </a:gridCol>
                <a:gridCol w="2981142">
                  <a:extLst>
                    <a:ext uri="{9D8B030D-6E8A-4147-A177-3AD203B41FA5}">
                      <a16:colId xmlns:a16="http://schemas.microsoft.com/office/drawing/2014/main" val="20001"/>
                    </a:ext>
                  </a:extLst>
                </a:gridCol>
              </a:tblGrid>
              <a:tr h="324834">
                <a:tc>
                  <a:txBody>
                    <a:bodyPr/>
                    <a:lstStyle/>
                    <a:p>
                      <a:r>
                        <a:rPr lang="en-GB" sz="1600" b="1" dirty="0">
                          <a:solidFill>
                            <a:schemeClr val="tx2"/>
                          </a:solidFill>
                          <a:latin typeface="Arial" pitchFamily="34" charset="0"/>
                          <a:cs typeface="Arial" pitchFamily="34" charset="0"/>
                        </a:rPr>
                        <a:t>The</a:t>
                      </a:r>
                      <a:r>
                        <a:rPr lang="en-GB" sz="1600" b="1" baseline="0" dirty="0">
                          <a:solidFill>
                            <a:schemeClr val="tx2"/>
                          </a:solidFill>
                          <a:latin typeface="Arial" pitchFamily="34" charset="0"/>
                          <a:cs typeface="Arial" pitchFamily="34" charset="0"/>
                        </a:rPr>
                        <a:t> death estate</a:t>
                      </a:r>
                      <a:endParaRPr lang="en-GB" sz="1600" b="1" dirty="0">
                        <a:solidFill>
                          <a:schemeClr val="tx2"/>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solidFill>
                            <a:schemeClr val="tx2"/>
                          </a:solidFill>
                          <a:latin typeface="Arial" pitchFamily="34" charset="0"/>
                          <a:cs typeface="Arial" pitchFamily="34" charset="0"/>
                        </a:rPr>
                        <a:t>                         £</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39143">
                <a:tc>
                  <a:txBody>
                    <a:bodyPr/>
                    <a:lstStyle/>
                    <a:p>
                      <a:r>
                        <a:rPr lang="en-GB" sz="1600" dirty="0">
                          <a:latin typeface="Arial" pitchFamily="34" charset="0"/>
                          <a:cs typeface="Arial" pitchFamily="34" charset="0"/>
                        </a:rPr>
                        <a:t>Cash</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dirty="0">
                          <a:latin typeface="Arial" pitchFamily="34" charset="0"/>
                          <a:cs typeface="Arial" pitchFamily="34" charset="0"/>
                        </a:rPr>
                        <a:t>180,000</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21767">
                <a:tc>
                  <a:txBody>
                    <a:bodyPr/>
                    <a:lstStyle/>
                    <a:p>
                      <a:r>
                        <a:rPr lang="en-GB" sz="1600" dirty="0">
                          <a:latin typeface="Arial" pitchFamily="34" charset="0"/>
                          <a:cs typeface="Arial" pitchFamily="34" charset="0"/>
                        </a:rPr>
                        <a:t>Family home</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dirty="0">
                          <a:latin typeface="Arial" pitchFamily="34" charset="0"/>
                          <a:cs typeface="Arial" pitchFamily="34" charset="0"/>
                        </a:rPr>
                        <a:t>350,000</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105753">
                <a:tc>
                  <a:txBody>
                    <a:bodyPr/>
                    <a:lstStyle/>
                    <a:p>
                      <a:r>
                        <a:rPr lang="en-GB" sz="1600" dirty="0">
                          <a:latin typeface="Arial" pitchFamily="34" charset="0"/>
                          <a:cs typeface="Arial" pitchFamily="34" charset="0"/>
                        </a:rPr>
                        <a:t>Other assets</a:t>
                      </a:r>
                    </a:p>
                    <a:p>
                      <a:r>
                        <a:rPr lang="en-GB" sz="1600" dirty="0">
                          <a:solidFill>
                            <a:schemeClr val="bg1"/>
                          </a:solidFill>
                          <a:latin typeface="Arial" pitchFamily="34" charset="0"/>
                          <a:cs typeface="Arial" pitchFamily="34" charset="0"/>
                        </a:rPr>
                        <a:t>Less:</a:t>
                      </a:r>
                      <a:r>
                        <a:rPr lang="en-GB" sz="1600" baseline="0" dirty="0">
                          <a:solidFill>
                            <a:schemeClr val="bg1"/>
                          </a:solidFill>
                          <a:latin typeface="Arial" pitchFamily="34" charset="0"/>
                          <a:cs typeface="Arial" pitchFamily="34" charset="0"/>
                        </a:rPr>
                        <a:t> Allowable expenses</a:t>
                      </a:r>
                    </a:p>
                    <a:p>
                      <a:r>
                        <a:rPr lang="en-GB" sz="1600" baseline="0" dirty="0">
                          <a:solidFill>
                            <a:schemeClr val="bg1"/>
                          </a:solidFill>
                          <a:latin typeface="Arial" pitchFamily="34" charset="0"/>
                          <a:cs typeface="Arial" pitchFamily="34" charset="0"/>
                        </a:rPr>
                        <a:t>Funeral expenses</a:t>
                      </a:r>
                    </a:p>
                    <a:p>
                      <a:r>
                        <a:rPr lang="en-GB" sz="1600" baseline="0" dirty="0">
                          <a:solidFill>
                            <a:schemeClr val="bg1"/>
                          </a:solidFill>
                          <a:latin typeface="Arial" pitchFamily="34" charset="0"/>
                          <a:cs typeface="Arial" pitchFamily="34" charset="0"/>
                        </a:rPr>
                        <a:t>Less: Exempt legacies</a:t>
                      </a:r>
                    </a:p>
                    <a:p>
                      <a:r>
                        <a:rPr lang="en-GB" sz="1600" baseline="0" dirty="0">
                          <a:solidFill>
                            <a:schemeClr val="bg1"/>
                          </a:solidFill>
                          <a:latin typeface="Arial" pitchFamily="34" charset="0"/>
                          <a:cs typeface="Arial" pitchFamily="34" charset="0"/>
                        </a:rPr>
                        <a:t>Legacy to her husband</a:t>
                      </a:r>
                    </a:p>
                    <a:p>
                      <a:endParaRPr lang="en-GB" sz="1600" baseline="0" dirty="0">
                        <a:solidFill>
                          <a:schemeClr val="bg1"/>
                        </a:solidFill>
                        <a:latin typeface="Arial" pitchFamily="34" charset="0"/>
                        <a:cs typeface="Arial" pitchFamily="34" charset="0"/>
                      </a:endParaRPr>
                    </a:p>
                    <a:p>
                      <a:r>
                        <a:rPr lang="en-GB" sz="1600" baseline="0" dirty="0">
                          <a:solidFill>
                            <a:schemeClr val="bg1"/>
                          </a:solidFill>
                          <a:latin typeface="Arial" pitchFamily="34" charset="0"/>
                          <a:cs typeface="Arial" pitchFamily="34" charset="0"/>
                        </a:rPr>
                        <a:t>Chargeable estate</a:t>
                      </a:r>
                      <a:endParaRPr lang="en-GB" sz="1600" dirty="0">
                        <a:solidFill>
                          <a:schemeClr val="bg1"/>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dirty="0">
                          <a:latin typeface="Arial" pitchFamily="34" charset="0"/>
                          <a:cs typeface="Arial" pitchFamily="34" charset="0"/>
                        </a:rPr>
                        <a:t>340,000</a:t>
                      </a:r>
                    </a:p>
                    <a:p>
                      <a:pPr algn="ctr"/>
                      <a:endParaRPr lang="en-GB" sz="1600" dirty="0">
                        <a:latin typeface="Arial" pitchFamily="34" charset="0"/>
                        <a:cs typeface="Arial" pitchFamily="34" charset="0"/>
                      </a:endParaRPr>
                    </a:p>
                    <a:p>
                      <a:pPr algn="ctr"/>
                      <a:r>
                        <a:rPr lang="en-GB" sz="1600" dirty="0">
                          <a:solidFill>
                            <a:schemeClr val="bg1"/>
                          </a:solidFill>
                          <a:latin typeface="Arial" pitchFamily="34" charset="0"/>
                          <a:cs typeface="Arial" pitchFamily="34" charset="0"/>
                        </a:rPr>
                        <a:t>(4,000)</a:t>
                      </a:r>
                    </a:p>
                    <a:p>
                      <a:pPr algn="ctr"/>
                      <a:endParaRPr lang="en-GB" sz="1600" dirty="0">
                        <a:solidFill>
                          <a:schemeClr val="bg1"/>
                        </a:solidFill>
                        <a:latin typeface="Arial" pitchFamily="34" charset="0"/>
                        <a:cs typeface="Arial" pitchFamily="34" charset="0"/>
                      </a:endParaRPr>
                    </a:p>
                    <a:p>
                      <a:pPr algn="ctr"/>
                      <a:r>
                        <a:rPr lang="en-GB" sz="1600" dirty="0">
                          <a:solidFill>
                            <a:schemeClr val="bg1"/>
                          </a:solidFill>
                          <a:latin typeface="Arial" pitchFamily="34" charset="0"/>
                          <a:cs typeface="Arial" pitchFamily="34" charset="0"/>
                        </a:rPr>
                        <a:t>(180,000)</a:t>
                      </a:r>
                    </a:p>
                    <a:p>
                      <a:pPr algn="ctr"/>
                      <a:r>
                        <a:rPr lang="en-GB" sz="1600" dirty="0">
                          <a:solidFill>
                            <a:schemeClr val="bg1"/>
                          </a:solidFill>
                          <a:latin typeface="Arial" pitchFamily="34" charset="0"/>
                          <a:cs typeface="Arial" pitchFamily="34" charset="0"/>
                        </a:rPr>
                        <a:t>------------</a:t>
                      </a:r>
                    </a:p>
                    <a:p>
                      <a:pPr algn="ctr"/>
                      <a:r>
                        <a:rPr lang="en-GB" sz="1600" dirty="0">
                          <a:solidFill>
                            <a:schemeClr val="bg1"/>
                          </a:solidFill>
                          <a:latin typeface="Arial" pitchFamily="34" charset="0"/>
                          <a:cs typeface="Arial" pitchFamily="34" charset="0"/>
                        </a:rPr>
                        <a:t>686,000</a:t>
                      </a:r>
                    </a:p>
                    <a:p>
                      <a:pPr algn="ctr"/>
                      <a:r>
                        <a:rPr lang="en-GB" sz="1600" dirty="0">
                          <a:solidFill>
                            <a:schemeClr val="bg1"/>
                          </a:solidFill>
                          <a:latin typeface="Arial" pitchFamily="34" charset="0"/>
                          <a:cs typeface="Arial" pitchFamily="34" charset="0"/>
                        </a:rPr>
                        <a:t>------------</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6" name="Rectangle 5"/>
          <p:cNvSpPr/>
          <p:nvPr/>
        </p:nvSpPr>
        <p:spPr>
          <a:xfrm>
            <a:off x="2093283" y="1196752"/>
            <a:ext cx="8426208" cy="18451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t>Her estate was left as follows: £180,000 to her husband, the family home, worth £350,000 to </a:t>
            </a:r>
            <a:r>
              <a:rPr lang="en-GB" b="1" dirty="0" err="1"/>
              <a:t>Trupti</a:t>
            </a:r>
            <a:r>
              <a:rPr lang="en-GB" b="1" dirty="0"/>
              <a:t> and the residue of the estate to </a:t>
            </a:r>
            <a:r>
              <a:rPr lang="en-GB" b="1" dirty="0" err="1"/>
              <a:t>Trupti’s</a:t>
            </a:r>
            <a:r>
              <a:rPr lang="en-GB" b="1" dirty="0"/>
              <a:t> sister Gita. The residue of the estate was valued at £340,000 and funeral expenses worth £4,000. </a:t>
            </a:r>
            <a:r>
              <a:rPr lang="en-GB" b="1" dirty="0" err="1"/>
              <a:t>Trupti’s</a:t>
            </a:r>
            <a:r>
              <a:rPr lang="en-GB" b="1" dirty="0"/>
              <a:t> mother had made no lifetime gifts</a:t>
            </a:r>
          </a:p>
          <a:p>
            <a:r>
              <a:rPr lang="en-GB" b="1" dirty="0"/>
              <a:t>Calculate the inheritance tax that will be payable as a result of </a:t>
            </a:r>
            <a:r>
              <a:rPr lang="en-GB" b="1" dirty="0" err="1"/>
              <a:t>Trupti’s</a:t>
            </a:r>
            <a:r>
              <a:rPr lang="en-GB" b="1" dirty="0"/>
              <a:t> mother’s death.</a:t>
            </a:r>
          </a:p>
        </p:txBody>
      </p:sp>
      <p:sp>
        <p:nvSpPr>
          <p:cNvPr id="7" name="Oval Callout 6"/>
          <p:cNvSpPr/>
          <p:nvPr/>
        </p:nvSpPr>
        <p:spPr>
          <a:xfrm>
            <a:off x="4079776" y="3861048"/>
            <a:ext cx="2843848" cy="1981740"/>
          </a:xfrm>
          <a:prstGeom prst="wedgeEllipseCallout">
            <a:avLst>
              <a:gd name="adj1" fmla="val -42996"/>
              <a:gd name="adj2" fmla="val 5979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bg1"/>
                </a:solidFill>
                <a:latin typeface="Arial" pitchFamily="34" charset="0"/>
                <a:cs typeface="Arial" pitchFamily="34" charset="0"/>
              </a:rPr>
              <a:t>Step 3(b)</a:t>
            </a:r>
          </a:p>
          <a:p>
            <a:pPr algn="ctr"/>
            <a:r>
              <a:rPr lang="en-GB" sz="2000" dirty="0">
                <a:solidFill>
                  <a:schemeClr val="bg1"/>
                </a:solidFill>
                <a:latin typeface="Arial" pitchFamily="34" charset="0"/>
                <a:cs typeface="Arial" pitchFamily="34" charset="0"/>
              </a:rPr>
              <a:t>Deduct any allowable expenses</a:t>
            </a:r>
          </a:p>
        </p:txBody>
      </p:sp>
      <p:pic>
        <p:nvPicPr>
          <p:cNvPr id="9" name="Picture 8">
            <a:extLst>
              <a:ext uri="{FF2B5EF4-FFF2-40B4-BE49-F238E27FC236}">
                <a16:creationId xmlns:a16="http://schemas.microsoft.com/office/drawing/2014/main" id="{B405A6AC-D0D6-4867-A5D3-D376BDB35C8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3124901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09800" y="288022"/>
            <a:ext cx="8153400" cy="1477962"/>
          </a:xfrm>
        </p:spPr>
        <p:txBody>
          <a:bodyPr/>
          <a:lstStyle/>
          <a:p>
            <a:br>
              <a:rPr lang="en-GB" dirty="0"/>
            </a:br>
            <a:r>
              <a:rPr lang="en-GB" dirty="0"/>
              <a:t>Answer to task 9</a:t>
            </a:r>
            <a:br>
              <a:rPr lang="en-GB" dirty="0"/>
            </a:br>
            <a:br>
              <a:rPr lang="en-GB" dirty="0"/>
            </a:br>
            <a:endParaRPr lang="en-GB" dirty="0"/>
          </a:p>
        </p:txBody>
      </p:sp>
      <p:graphicFrame>
        <p:nvGraphicFramePr>
          <p:cNvPr id="8" name="Content Placeholder 3"/>
          <p:cNvGraphicFramePr>
            <a:graphicFrameLocks noGrp="1"/>
          </p:cNvGraphicFramePr>
          <p:nvPr>
            <p:ph idx="4294967295"/>
            <p:extLst>
              <p:ext uri="{D42A27DB-BD31-4B8C-83A1-F6EECF244321}">
                <p14:modId xmlns:p14="http://schemas.microsoft.com/office/powerpoint/2010/main" val="2070458630"/>
              </p:ext>
            </p:extLst>
          </p:nvPr>
        </p:nvGraphicFramePr>
        <p:xfrm>
          <a:off x="2563087" y="3041897"/>
          <a:ext cx="7486600" cy="3161273"/>
        </p:xfrm>
        <a:graphic>
          <a:graphicData uri="http://schemas.openxmlformats.org/drawingml/2006/table">
            <a:tbl>
              <a:tblPr firstRow="1" bandRow="1">
                <a:tableStyleId>{5C22544A-7EE6-4342-B048-85BDC9FD1C3A}</a:tableStyleId>
              </a:tblPr>
              <a:tblGrid>
                <a:gridCol w="4505458">
                  <a:extLst>
                    <a:ext uri="{9D8B030D-6E8A-4147-A177-3AD203B41FA5}">
                      <a16:colId xmlns:a16="http://schemas.microsoft.com/office/drawing/2014/main" val="20000"/>
                    </a:ext>
                  </a:extLst>
                </a:gridCol>
                <a:gridCol w="2981142">
                  <a:extLst>
                    <a:ext uri="{9D8B030D-6E8A-4147-A177-3AD203B41FA5}">
                      <a16:colId xmlns:a16="http://schemas.microsoft.com/office/drawing/2014/main" val="20001"/>
                    </a:ext>
                  </a:extLst>
                </a:gridCol>
              </a:tblGrid>
              <a:tr h="324834">
                <a:tc>
                  <a:txBody>
                    <a:bodyPr/>
                    <a:lstStyle/>
                    <a:p>
                      <a:r>
                        <a:rPr lang="en-GB" sz="1600" b="1" dirty="0">
                          <a:solidFill>
                            <a:schemeClr val="tx2"/>
                          </a:solidFill>
                          <a:latin typeface="Arial" pitchFamily="34" charset="0"/>
                          <a:cs typeface="Arial" pitchFamily="34" charset="0"/>
                        </a:rPr>
                        <a:t>The</a:t>
                      </a:r>
                      <a:r>
                        <a:rPr lang="en-GB" sz="1600" b="1" baseline="0" dirty="0">
                          <a:solidFill>
                            <a:schemeClr val="tx2"/>
                          </a:solidFill>
                          <a:latin typeface="Arial" pitchFamily="34" charset="0"/>
                          <a:cs typeface="Arial" pitchFamily="34" charset="0"/>
                        </a:rPr>
                        <a:t> death estate</a:t>
                      </a:r>
                      <a:endParaRPr lang="en-GB" sz="1600" b="1" dirty="0">
                        <a:solidFill>
                          <a:schemeClr val="tx2"/>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solidFill>
                            <a:schemeClr val="tx2"/>
                          </a:solidFill>
                          <a:latin typeface="Arial" pitchFamily="34" charset="0"/>
                          <a:cs typeface="Arial" pitchFamily="34" charset="0"/>
                        </a:rPr>
                        <a:t>                         £</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39143">
                <a:tc>
                  <a:txBody>
                    <a:bodyPr/>
                    <a:lstStyle/>
                    <a:p>
                      <a:r>
                        <a:rPr lang="en-GB" sz="1600" dirty="0">
                          <a:latin typeface="Arial" pitchFamily="34" charset="0"/>
                          <a:cs typeface="Arial" pitchFamily="34" charset="0"/>
                        </a:rPr>
                        <a:t>Cash</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dirty="0">
                          <a:latin typeface="Arial" pitchFamily="34" charset="0"/>
                          <a:cs typeface="Arial" pitchFamily="34" charset="0"/>
                        </a:rPr>
                        <a:t>180,000</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21767">
                <a:tc>
                  <a:txBody>
                    <a:bodyPr/>
                    <a:lstStyle/>
                    <a:p>
                      <a:r>
                        <a:rPr lang="en-GB" sz="1600" dirty="0">
                          <a:latin typeface="Arial" pitchFamily="34" charset="0"/>
                          <a:cs typeface="Arial" pitchFamily="34" charset="0"/>
                        </a:rPr>
                        <a:t>Family home</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dirty="0">
                          <a:latin typeface="Arial" pitchFamily="34" charset="0"/>
                          <a:cs typeface="Arial" pitchFamily="34" charset="0"/>
                        </a:rPr>
                        <a:t>350,000</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105753">
                <a:tc>
                  <a:txBody>
                    <a:bodyPr/>
                    <a:lstStyle/>
                    <a:p>
                      <a:r>
                        <a:rPr lang="en-GB" sz="1600" dirty="0">
                          <a:latin typeface="Arial" pitchFamily="34" charset="0"/>
                          <a:cs typeface="Arial" pitchFamily="34" charset="0"/>
                        </a:rPr>
                        <a:t>Other assets</a:t>
                      </a:r>
                    </a:p>
                    <a:p>
                      <a:r>
                        <a:rPr lang="en-GB" sz="1600" dirty="0">
                          <a:latin typeface="Arial" pitchFamily="34" charset="0"/>
                          <a:cs typeface="Arial" pitchFamily="34" charset="0"/>
                        </a:rPr>
                        <a:t>Less:</a:t>
                      </a:r>
                      <a:r>
                        <a:rPr lang="en-GB" sz="1600" baseline="0" dirty="0">
                          <a:latin typeface="Arial" pitchFamily="34" charset="0"/>
                          <a:cs typeface="Arial" pitchFamily="34" charset="0"/>
                        </a:rPr>
                        <a:t> Allowable expenses</a:t>
                      </a:r>
                    </a:p>
                    <a:p>
                      <a:r>
                        <a:rPr lang="en-GB" sz="1600" baseline="0" dirty="0">
                          <a:latin typeface="Arial" pitchFamily="34" charset="0"/>
                          <a:cs typeface="Arial" pitchFamily="34" charset="0"/>
                        </a:rPr>
                        <a:t>Funeral expenses</a:t>
                      </a:r>
                    </a:p>
                    <a:p>
                      <a:r>
                        <a:rPr lang="en-GB" sz="1600" baseline="0" dirty="0">
                          <a:solidFill>
                            <a:schemeClr val="bg1"/>
                          </a:solidFill>
                          <a:latin typeface="Arial" pitchFamily="34" charset="0"/>
                          <a:cs typeface="Arial" pitchFamily="34" charset="0"/>
                        </a:rPr>
                        <a:t>Less: Exempt legacies</a:t>
                      </a:r>
                    </a:p>
                    <a:p>
                      <a:r>
                        <a:rPr lang="en-GB" sz="1600" baseline="0" dirty="0">
                          <a:solidFill>
                            <a:schemeClr val="bg1"/>
                          </a:solidFill>
                          <a:latin typeface="Arial" pitchFamily="34" charset="0"/>
                          <a:cs typeface="Arial" pitchFamily="34" charset="0"/>
                        </a:rPr>
                        <a:t>Legacy to her husband</a:t>
                      </a:r>
                    </a:p>
                    <a:p>
                      <a:endParaRPr lang="en-GB" sz="1600" baseline="0" dirty="0">
                        <a:solidFill>
                          <a:schemeClr val="bg1"/>
                        </a:solidFill>
                        <a:latin typeface="Arial" pitchFamily="34" charset="0"/>
                        <a:cs typeface="Arial" pitchFamily="34" charset="0"/>
                      </a:endParaRPr>
                    </a:p>
                    <a:p>
                      <a:r>
                        <a:rPr lang="en-GB" sz="1600" baseline="0" dirty="0">
                          <a:solidFill>
                            <a:schemeClr val="bg1"/>
                          </a:solidFill>
                          <a:latin typeface="Arial" pitchFamily="34" charset="0"/>
                          <a:cs typeface="Arial" pitchFamily="34" charset="0"/>
                        </a:rPr>
                        <a:t>Chargeable estate</a:t>
                      </a:r>
                      <a:endParaRPr lang="en-GB" sz="1600" dirty="0">
                        <a:solidFill>
                          <a:schemeClr val="bg1"/>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dirty="0">
                          <a:latin typeface="Arial" pitchFamily="34" charset="0"/>
                          <a:cs typeface="Arial" pitchFamily="34" charset="0"/>
                        </a:rPr>
                        <a:t>340,000</a:t>
                      </a:r>
                    </a:p>
                    <a:p>
                      <a:pPr algn="ctr"/>
                      <a:endParaRPr lang="en-GB" sz="1600" dirty="0">
                        <a:latin typeface="Arial" pitchFamily="34" charset="0"/>
                        <a:cs typeface="Arial" pitchFamily="34" charset="0"/>
                      </a:endParaRPr>
                    </a:p>
                    <a:p>
                      <a:pPr algn="ctr"/>
                      <a:r>
                        <a:rPr lang="en-GB" sz="1600" dirty="0">
                          <a:latin typeface="Arial" pitchFamily="34" charset="0"/>
                          <a:cs typeface="Arial" pitchFamily="34" charset="0"/>
                        </a:rPr>
                        <a:t>(4,000)</a:t>
                      </a:r>
                    </a:p>
                    <a:p>
                      <a:pPr algn="ctr"/>
                      <a:endParaRPr lang="en-GB" sz="1600" dirty="0">
                        <a:latin typeface="Arial" pitchFamily="34" charset="0"/>
                        <a:cs typeface="Arial" pitchFamily="34" charset="0"/>
                      </a:endParaRPr>
                    </a:p>
                    <a:p>
                      <a:pPr algn="ctr"/>
                      <a:r>
                        <a:rPr lang="en-GB" sz="1600" dirty="0">
                          <a:solidFill>
                            <a:schemeClr val="bg1"/>
                          </a:solidFill>
                          <a:latin typeface="Arial" pitchFamily="34" charset="0"/>
                          <a:cs typeface="Arial" pitchFamily="34" charset="0"/>
                        </a:rPr>
                        <a:t>(180,000)</a:t>
                      </a:r>
                    </a:p>
                    <a:p>
                      <a:pPr algn="ctr"/>
                      <a:r>
                        <a:rPr lang="en-GB" sz="1600" dirty="0">
                          <a:solidFill>
                            <a:schemeClr val="bg1"/>
                          </a:solidFill>
                          <a:latin typeface="Arial" pitchFamily="34" charset="0"/>
                          <a:cs typeface="Arial" pitchFamily="34" charset="0"/>
                        </a:rPr>
                        <a:t>------------</a:t>
                      </a:r>
                    </a:p>
                    <a:p>
                      <a:pPr algn="ctr"/>
                      <a:r>
                        <a:rPr lang="en-GB" sz="1600" dirty="0">
                          <a:solidFill>
                            <a:schemeClr val="bg1"/>
                          </a:solidFill>
                          <a:latin typeface="Arial" pitchFamily="34" charset="0"/>
                          <a:cs typeface="Arial" pitchFamily="34" charset="0"/>
                        </a:rPr>
                        <a:t>686,000</a:t>
                      </a:r>
                    </a:p>
                    <a:p>
                      <a:pPr algn="ctr"/>
                      <a:r>
                        <a:rPr lang="en-GB" sz="1600" dirty="0">
                          <a:solidFill>
                            <a:schemeClr val="bg1"/>
                          </a:solidFill>
                          <a:latin typeface="Arial" pitchFamily="34" charset="0"/>
                          <a:cs typeface="Arial" pitchFamily="34" charset="0"/>
                        </a:rPr>
                        <a:t>------------</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6" name="Rectangle 5"/>
          <p:cNvSpPr/>
          <p:nvPr/>
        </p:nvSpPr>
        <p:spPr>
          <a:xfrm>
            <a:off x="2093283" y="1196752"/>
            <a:ext cx="8426208" cy="18451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t>Her estate was left as follows: £180,000 to her husband, the family home, worth £350,000 to </a:t>
            </a:r>
            <a:r>
              <a:rPr lang="en-GB" b="1" dirty="0" err="1"/>
              <a:t>Trupti</a:t>
            </a:r>
            <a:r>
              <a:rPr lang="en-GB" b="1" dirty="0"/>
              <a:t> and the residue of the estate to </a:t>
            </a:r>
            <a:r>
              <a:rPr lang="en-GB" b="1" dirty="0" err="1"/>
              <a:t>Trupti’s</a:t>
            </a:r>
            <a:r>
              <a:rPr lang="en-GB" b="1" dirty="0"/>
              <a:t> sister Gita. The residue of the estate was valued at £340,000 and funeral expenses worth £4,000. </a:t>
            </a:r>
            <a:r>
              <a:rPr lang="en-GB" b="1" dirty="0" err="1"/>
              <a:t>Trupti’s</a:t>
            </a:r>
            <a:r>
              <a:rPr lang="en-GB" b="1" dirty="0"/>
              <a:t> mother had made no lifetime gifts</a:t>
            </a:r>
          </a:p>
          <a:p>
            <a:r>
              <a:rPr lang="en-GB" b="1" dirty="0"/>
              <a:t>Calculate the inheritance tax that will be payable as a result of </a:t>
            </a:r>
            <a:r>
              <a:rPr lang="en-GB" b="1" dirty="0" err="1"/>
              <a:t>Trupti’s</a:t>
            </a:r>
            <a:r>
              <a:rPr lang="en-GB" b="1" dirty="0"/>
              <a:t> mother’s death.</a:t>
            </a:r>
          </a:p>
        </p:txBody>
      </p:sp>
      <p:pic>
        <p:nvPicPr>
          <p:cNvPr id="5" name="Picture 4">
            <a:extLst>
              <a:ext uri="{FF2B5EF4-FFF2-40B4-BE49-F238E27FC236}">
                <a16:creationId xmlns:a16="http://schemas.microsoft.com/office/drawing/2014/main" id="{F5F15389-CD46-4B8A-BAF8-7EC8FC85F66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3599612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09800" y="288022"/>
            <a:ext cx="8153400" cy="1477962"/>
          </a:xfrm>
        </p:spPr>
        <p:txBody>
          <a:bodyPr/>
          <a:lstStyle/>
          <a:p>
            <a:br>
              <a:rPr lang="en-GB" dirty="0"/>
            </a:br>
            <a:r>
              <a:rPr lang="en-GB" dirty="0"/>
              <a:t>Answer to task 9</a:t>
            </a:r>
            <a:br>
              <a:rPr lang="en-GB" dirty="0"/>
            </a:br>
            <a:br>
              <a:rPr lang="en-GB" dirty="0"/>
            </a:br>
            <a:endParaRPr lang="en-GB" dirty="0"/>
          </a:p>
        </p:txBody>
      </p:sp>
      <p:graphicFrame>
        <p:nvGraphicFramePr>
          <p:cNvPr id="8" name="Content Placeholder 3"/>
          <p:cNvGraphicFramePr>
            <a:graphicFrameLocks noGrp="1"/>
          </p:cNvGraphicFramePr>
          <p:nvPr>
            <p:ph idx="4294967295"/>
            <p:extLst/>
          </p:nvPr>
        </p:nvGraphicFramePr>
        <p:xfrm>
          <a:off x="2563087" y="3041897"/>
          <a:ext cx="7486600" cy="3161273"/>
        </p:xfrm>
        <a:graphic>
          <a:graphicData uri="http://schemas.openxmlformats.org/drawingml/2006/table">
            <a:tbl>
              <a:tblPr firstRow="1" bandRow="1">
                <a:tableStyleId>{5C22544A-7EE6-4342-B048-85BDC9FD1C3A}</a:tableStyleId>
              </a:tblPr>
              <a:tblGrid>
                <a:gridCol w="4505458">
                  <a:extLst>
                    <a:ext uri="{9D8B030D-6E8A-4147-A177-3AD203B41FA5}">
                      <a16:colId xmlns:a16="http://schemas.microsoft.com/office/drawing/2014/main" val="20000"/>
                    </a:ext>
                  </a:extLst>
                </a:gridCol>
                <a:gridCol w="2981142">
                  <a:extLst>
                    <a:ext uri="{9D8B030D-6E8A-4147-A177-3AD203B41FA5}">
                      <a16:colId xmlns:a16="http://schemas.microsoft.com/office/drawing/2014/main" val="20001"/>
                    </a:ext>
                  </a:extLst>
                </a:gridCol>
              </a:tblGrid>
              <a:tr h="324834">
                <a:tc>
                  <a:txBody>
                    <a:bodyPr/>
                    <a:lstStyle/>
                    <a:p>
                      <a:r>
                        <a:rPr lang="en-GB" sz="1600" b="1" dirty="0">
                          <a:solidFill>
                            <a:schemeClr val="tx2"/>
                          </a:solidFill>
                          <a:latin typeface="Arial" pitchFamily="34" charset="0"/>
                          <a:cs typeface="Arial" pitchFamily="34" charset="0"/>
                        </a:rPr>
                        <a:t>The</a:t>
                      </a:r>
                      <a:r>
                        <a:rPr lang="en-GB" sz="1600" b="1" baseline="0" dirty="0">
                          <a:solidFill>
                            <a:schemeClr val="tx2"/>
                          </a:solidFill>
                          <a:latin typeface="Arial" pitchFamily="34" charset="0"/>
                          <a:cs typeface="Arial" pitchFamily="34" charset="0"/>
                        </a:rPr>
                        <a:t> death estate</a:t>
                      </a:r>
                      <a:endParaRPr lang="en-GB" sz="1600" b="1" dirty="0">
                        <a:solidFill>
                          <a:schemeClr val="tx2"/>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solidFill>
                            <a:schemeClr val="tx2"/>
                          </a:solidFill>
                          <a:latin typeface="Arial" pitchFamily="34" charset="0"/>
                          <a:cs typeface="Arial" pitchFamily="34" charset="0"/>
                        </a:rPr>
                        <a:t>                         £</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39143">
                <a:tc>
                  <a:txBody>
                    <a:bodyPr/>
                    <a:lstStyle/>
                    <a:p>
                      <a:r>
                        <a:rPr lang="en-GB" sz="1600" dirty="0">
                          <a:latin typeface="Arial" pitchFamily="34" charset="0"/>
                          <a:cs typeface="Arial" pitchFamily="34" charset="0"/>
                        </a:rPr>
                        <a:t>Cash</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dirty="0">
                          <a:latin typeface="Arial" pitchFamily="34" charset="0"/>
                          <a:cs typeface="Arial" pitchFamily="34" charset="0"/>
                        </a:rPr>
                        <a:t>180,000</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21767">
                <a:tc>
                  <a:txBody>
                    <a:bodyPr/>
                    <a:lstStyle/>
                    <a:p>
                      <a:r>
                        <a:rPr lang="en-GB" sz="1600" dirty="0">
                          <a:latin typeface="Arial" pitchFamily="34" charset="0"/>
                          <a:cs typeface="Arial" pitchFamily="34" charset="0"/>
                        </a:rPr>
                        <a:t>Family home</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dirty="0">
                          <a:latin typeface="Arial" pitchFamily="34" charset="0"/>
                          <a:cs typeface="Arial" pitchFamily="34" charset="0"/>
                        </a:rPr>
                        <a:t>350,000</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105753">
                <a:tc>
                  <a:txBody>
                    <a:bodyPr/>
                    <a:lstStyle/>
                    <a:p>
                      <a:r>
                        <a:rPr lang="en-GB" sz="1600" dirty="0">
                          <a:latin typeface="Arial" pitchFamily="34" charset="0"/>
                          <a:cs typeface="Arial" pitchFamily="34" charset="0"/>
                        </a:rPr>
                        <a:t>Other assets</a:t>
                      </a:r>
                    </a:p>
                    <a:p>
                      <a:r>
                        <a:rPr lang="en-GB" sz="1600" dirty="0">
                          <a:latin typeface="Arial" pitchFamily="34" charset="0"/>
                          <a:cs typeface="Arial" pitchFamily="34" charset="0"/>
                        </a:rPr>
                        <a:t>Less:</a:t>
                      </a:r>
                      <a:r>
                        <a:rPr lang="en-GB" sz="1600" baseline="0" dirty="0">
                          <a:latin typeface="Arial" pitchFamily="34" charset="0"/>
                          <a:cs typeface="Arial" pitchFamily="34" charset="0"/>
                        </a:rPr>
                        <a:t> Allowable expenses</a:t>
                      </a:r>
                    </a:p>
                    <a:p>
                      <a:r>
                        <a:rPr lang="en-GB" sz="1600" baseline="0" dirty="0">
                          <a:latin typeface="Arial" pitchFamily="34" charset="0"/>
                          <a:cs typeface="Arial" pitchFamily="34" charset="0"/>
                        </a:rPr>
                        <a:t>Funeral expenses</a:t>
                      </a:r>
                    </a:p>
                    <a:p>
                      <a:r>
                        <a:rPr lang="en-GB" sz="1600" baseline="0" dirty="0">
                          <a:solidFill>
                            <a:schemeClr val="bg1"/>
                          </a:solidFill>
                          <a:latin typeface="Arial" pitchFamily="34" charset="0"/>
                          <a:cs typeface="Arial" pitchFamily="34" charset="0"/>
                        </a:rPr>
                        <a:t>Less: Exempt legacies</a:t>
                      </a:r>
                    </a:p>
                    <a:p>
                      <a:r>
                        <a:rPr lang="en-GB" sz="1600" baseline="0" dirty="0">
                          <a:solidFill>
                            <a:schemeClr val="bg1"/>
                          </a:solidFill>
                          <a:latin typeface="Arial" pitchFamily="34" charset="0"/>
                          <a:cs typeface="Arial" pitchFamily="34" charset="0"/>
                        </a:rPr>
                        <a:t>Legacy to her husband</a:t>
                      </a:r>
                    </a:p>
                    <a:p>
                      <a:endParaRPr lang="en-GB" sz="1600" baseline="0" dirty="0">
                        <a:solidFill>
                          <a:schemeClr val="bg1"/>
                        </a:solidFill>
                        <a:latin typeface="Arial" pitchFamily="34" charset="0"/>
                        <a:cs typeface="Arial" pitchFamily="34" charset="0"/>
                      </a:endParaRPr>
                    </a:p>
                    <a:p>
                      <a:r>
                        <a:rPr lang="en-GB" sz="1600" baseline="0" dirty="0">
                          <a:solidFill>
                            <a:schemeClr val="bg1"/>
                          </a:solidFill>
                          <a:latin typeface="Arial" pitchFamily="34" charset="0"/>
                          <a:cs typeface="Arial" pitchFamily="34" charset="0"/>
                        </a:rPr>
                        <a:t>Chargeable estate</a:t>
                      </a:r>
                      <a:endParaRPr lang="en-GB" sz="1600" dirty="0">
                        <a:solidFill>
                          <a:schemeClr val="bg1"/>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dirty="0">
                          <a:latin typeface="Arial" pitchFamily="34" charset="0"/>
                          <a:cs typeface="Arial" pitchFamily="34" charset="0"/>
                        </a:rPr>
                        <a:t>340,000</a:t>
                      </a:r>
                    </a:p>
                    <a:p>
                      <a:pPr algn="ctr"/>
                      <a:endParaRPr lang="en-GB" sz="1600" dirty="0">
                        <a:latin typeface="Arial" pitchFamily="34" charset="0"/>
                        <a:cs typeface="Arial" pitchFamily="34" charset="0"/>
                      </a:endParaRPr>
                    </a:p>
                    <a:p>
                      <a:pPr algn="ctr"/>
                      <a:r>
                        <a:rPr lang="en-GB" sz="1600" dirty="0">
                          <a:latin typeface="Arial" pitchFamily="34" charset="0"/>
                          <a:cs typeface="Arial" pitchFamily="34" charset="0"/>
                        </a:rPr>
                        <a:t>(4,000)</a:t>
                      </a:r>
                    </a:p>
                    <a:p>
                      <a:pPr algn="ctr"/>
                      <a:endParaRPr lang="en-GB" sz="1600" dirty="0">
                        <a:latin typeface="Arial" pitchFamily="34" charset="0"/>
                        <a:cs typeface="Arial" pitchFamily="34" charset="0"/>
                      </a:endParaRPr>
                    </a:p>
                    <a:p>
                      <a:pPr algn="ctr"/>
                      <a:r>
                        <a:rPr lang="en-GB" sz="1600" dirty="0">
                          <a:solidFill>
                            <a:schemeClr val="bg1"/>
                          </a:solidFill>
                          <a:latin typeface="Arial" pitchFamily="34" charset="0"/>
                          <a:cs typeface="Arial" pitchFamily="34" charset="0"/>
                        </a:rPr>
                        <a:t>(180,000)</a:t>
                      </a:r>
                    </a:p>
                    <a:p>
                      <a:pPr algn="ctr"/>
                      <a:r>
                        <a:rPr lang="en-GB" sz="1600" dirty="0">
                          <a:solidFill>
                            <a:schemeClr val="bg1"/>
                          </a:solidFill>
                          <a:latin typeface="Arial" pitchFamily="34" charset="0"/>
                          <a:cs typeface="Arial" pitchFamily="34" charset="0"/>
                        </a:rPr>
                        <a:t>------------</a:t>
                      </a:r>
                    </a:p>
                    <a:p>
                      <a:pPr algn="ctr"/>
                      <a:r>
                        <a:rPr lang="en-GB" sz="1600" dirty="0">
                          <a:solidFill>
                            <a:schemeClr val="bg1"/>
                          </a:solidFill>
                          <a:latin typeface="Arial" pitchFamily="34" charset="0"/>
                          <a:cs typeface="Arial" pitchFamily="34" charset="0"/>
                        </a:rPr>
                        <a:t>686,000</a:t>
                      </a:r>
                    </a:p>
                    <a:p>
                      <a:pPr algn="ctr"/>
                      <a:r>
                        <a:rPr lang="en-GB" sz="1600" dirty="0">
                          <a:solidFill>
                            <a:schemeClr val="bg1"/>
                          </a:solidFill>
                          <a:latin typeface="Arial" pitchFamily="34" charset="0"/>
                          <a:cs typeface="Arial" pitchFamily="34" charset="0"/>
                        </a:rPr>
                        <a:t>------------</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6" name="Rectangle 5"/>
          <p:cNvSpPr/>
          <p:nvPr/>
        </p:nvSpPr>
        <p:spPr>
          <a:xfrm>
            <a:off x="2093283" y="1196752"/>
            <a:ext cx="8426208" cy="18451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t>Her estate was left as follows: £180,000 to her husband, the family home, worth £350,000 to </a:t>
            </a:r>
            <a:r>
              <a:rPr lang="en-GB" b="1" dirty="0" err="1"/>
              <a:t>Trupti</a:t>
            </a:r>
            <a:r>
              <a:rPr lang="en-GB" b="1" dirty="0"/>
              <a:t> and the residue of the estate to </a:t>
            </a:r>
            <a:r>
              <a:rPr lang="en-GB" b="1" dirty="0" err="1"/>
              <a:t>Trupti’s</a:t>
            </a:r>
            <a:r>
              <a:rPr lang="en-GB" b="1" dirty="0"/>
              <a:t> sister Gita. The residue of the estate was valued at £340,000 and funeral expenses worth £4,000. </a:t>
            </a:r>
            <a:r>
              <a:rPr lang="en-GB" b="1" dirty="0" err="1"/>
              <a:t>Trupti’s</a:t>
            </a:r>
            <a:r>
              <a:rPr lang="en-GB" b="1" dirty="0"/>
              <a:t> mother had made no lifetime gifts</a:t>
            </a:r>
          </a:p>
          <a:p>
            <a:r>
              <a:rPr lang="en-GB" b="1" dirty="0"/>
              <a:t>Calculate the inheritance tax that will be payable as a result of </a:t>
            </a:r>
            <a:r>
              <a:rPr lang="en-GB" b="1" dirty="0" err="1"/>
              <a:t>Trupti’s</a:t>
            </a:r>
            <a:r>
              <a:rPr lang="en-GB" b="1" dirty="0"/>
              <a:t> mother’s death.</a:t>
            </a:r>
          </a:p>
        </p:txBody>
      </p:sp>
      <p:sp>
        <p:nvSpPr>
          <p:cNvPr id="7" name="Oval Callout 6"/>
          <p:cNvSpPr/>
          <p:nvPr/>
        </p:nvSpPr>
        <p:spPr>
          <a:xfrm>
            <a:off x="4079776" y="3861048"/>
            <a:ext cx="2843848" cy="1981740"/>
          </a:xfrm>
          <a:prstGeom prst="wedgeEllipseCallout">
            <a:avLst>
              <a:gd name="adj1" fmla="val -42996"/>
              <a:gd name="adj2" fmla="val 5979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bg1"/>
                </a:solidFill>
                <a:latin typeface="Arial" pitchFamily="34" charset="0"/>
                <a:cs typeface="Arial" pitchFamily="34" charset="0"/>
              </a:rPr>
              <a:t>Step 3(c)</a:t>
            </a:r>
          </a:p>
          <a:p>
            <a:pPr algn="ctr"/>
            <a:r>
              <a:rPr lang="en-GB" sz="2000" dirty="0">
                <a:solidFill>
                  <a:schemeClr val="bg1"/>
                </a:solidFill>
                <a:latin typeface="Arial" pitchFamily="34" charset="0"/>
                <a:cs typeface="Arial" pitchFamily="34" charset="0"/>
              </a:rPr>
              <a:t>Deduct any legacies which are exempt from IHT </a:t>
            </a:r>
          </a:p>
        </p:txBody>
      </p:sp>
      <p:pic>
        <p:nvPicPr>
          <p:cNvPr id="9" name="Picture 8">
            <a:extLst>
              <a:ext uri="{FF2B5EF4-FFF2-40B4-BE49-F238E27FC236}">
                <a16:creationId xmlns:a16="http://schemas.microsoft.com/office/drawing/2014/main" id="{87FB855B-AAB8-41EC-90D2-A8F2D92B760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190365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09800" y="288022"/>
            <a:ext cx="8153400" cy="1477962"/>
          </a:xfrm>
        </p:spPr>
        <p:txBody>
          <a:bodyPr/>
          <a:lstStyle/>
          <a:p>
            <a:br>
              <a:rPr lang="en-GB" dirty="0"/>
            </a:br>
            <a:r>
              <a:rPr lang="en-GB" dirty="0"/>
              <a:t>Answer to task 9</a:t>
            </a:r>
            <a:br>
              <a:rPr lang="en-GB" dirty="0"/>
            </a:br>
            <a:br>
              <a:rPr lang="en-GB" dirty="0"/>
            </a:br>
            <a:endParaRPr lang="en-GB" dirty="0"/>
          </a:p>
        </p:txBody>
      </p:sp>
      <p:graphicFrame>
        <p:nvGraphicFramePr>
          <p:cNvPr id="8" name="Content Placeholder 3"/>
          <p:cNvGraphicFramePr>
            <a:graphicFrameLocks noGrp="1"/>
          </p:cNvGraphicFramePr>
          <p:nvPr>
            <p:ph idx="4294967295"/>
            <p:extLst>
              <p:ext uri="{D42A27DB-BD31-4B8C-83A1-F6EECF244321}">
                <p14:modId xmlns:p14="http://schemas.microsoft.com/office/powerpoint/2010/main" val="4223647870"/>
              </p:ext>
            </p:extLst>
          </p:nvPr>
        </p:nvGraphicFramePr>
        <p:xfrm>
          <a:off x="2563087" y="3041897"/>
          <a:ext cx="7486600" cy="3161273"/>
        </p:xfrm>
        <a:graphic>
          <a:graphicData uri="http://schemas.openxmlformats.org/drawingml/2006/table">
            <a:tbl>
              <a:tblPr firstRow="1" bandRow="1">
                <a:tableStyleId>{5C22544A-7EE6-4342-B048-85BDC9FD1C3A}</a:tableStyleId>
              </a:tblPr>
              <a:tblGrid>
                <a:gridCol w="4505458">
                  <a:extLst>
                    <a:ext uri="{9D8B030D-6E8A-4147-A177-3AD203B41FA5}">
                      <a16:colId xmlns:a16="http://schemas.microsoft.com/office/drawing/2014/main" val="20000"/>
                    </a:ext>
                  </a:extLst>
                </a:gridCol>
                <a:gridCol w="2981142">
                  <a:extLst>
                    <a:ext uri="{9D8B030D-6E8A-4147-A177-3AD203B41FA5}">
                      <a16:colId xmlns:a16="http://schemas.microsoft.com/office/drawing/2014/main" val="20001"/>
                    </a:ext>
                  </a:extLst>
                </a:gridCol>
              </a:tblGrid>
              <a:tr h="324834">
                <a:tc>
                  <a:txBody>
                    <a:bodyPr/>
                    <a:lstStyle/>
                    <a:p>
                      <a:r>
                        <a:rPr lang="en-GB" sz="1600" b="1" dirty="0">
                          <a:solidFill>
                            <a:schemeClr val="tx2"/>
                          </a:solidFill>
                          <a:latin typeface="Arial" pitchFamily="34" charset="0"/>
                          <a:cs typeface="Arial" pitchFamily="34" charset="0"/>
                        </a:rPr>
                        <a:t>The</a:t>
                      </a:r>
                      <a:r>
                        <a:rPr lang="en-GB" sz="1600" b="1" baseline="0" dirty="0">
                          <a:solidFill>
                            <a:schemeClr val="tx2"/>
                          </a:solidFill>
                          <a:latin typeface="Arial" pitchFamily="34" charset="0"/>
                          <a:cs typeface="Arial" pitchFamily="34" charset="0"/>
                        </a:rPr>
                        <a:t> death estate</a:t>
                      </a:r>
                      <a:endParaRPr lang="en-GB" sz="1600" b="1" dirty="0">
                        <a:solidFill>
                          <a:schemeClr val="tx2"/>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solidFill>
                            <a:schemeClr val="tx2"/>
                          </a:solidFill>
                          <a:latin typeface="Arial" pitchFamily="34" charset="0"/>
                          <a:cs typeface="Arial" pitchFamily="34" charset="0"/>
                        </a:rPr>
                        <a:t>                         £</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39143">
                <a:tc>
                  <a:txBody>
                    <a:bodyPr/>
                    <a:lstStyle/>
                    <a:p>
                      <a:r>
                        <a:rPr lang="en-GB" sz="1600" dirty="0">
                          <a:latin typeface="Arial" pitchFamily="34" charset="0"/>
                          <a:cs typeface="Arial" pitchFamily="34" charset="0"/>
                        </a:rPr>
                        <a:t>Cash</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dirty="0">
                          <a:latin typeface="Arial" pitchFamily="34" charset="0"/>
                          <a:cs typeface="Arial" pitchFamily="34" charset="0"/>
                        </a:rPr>
                        <a:t>180,000</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21767">
                <a:tc>
                  <a:txBody>
                    <a:bodyPr/>
                    <a:lstStyle/>
                    <a:p>
                      <a:r>
                        <a:rPr lang="en-GB" sz="1600" dirty="0">
                          <a:latin typeface="Arial" pitchFamily="34" charset="0"/>
                          <a:cs typeface="Arial" pitchFamily="34" charset="0"/>
                        </a:rPr>
                        <a:t>Family home</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dirty="0">
                          <a:latin typeface="Arial" pitchFamily="34" charset="0"/>
                          <a:cs typeface="Arial" pitchFamily="34" charset="0"/>
                        </a:rPr>
                        <a:t>350,000</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105753">
                <a:tc>
                  <a:txBody>
                    <a:bodyPr/>
                    <a:lstStyle/>
                    <a:p>
                      <a:r>
                        <a:rPr lang="en-GB" sz="1600" dirty="0">
                          <a:latin typeface="Arial" pitchFamily="34" charset="0"/>
                          <a:cs typeface="Arial" pitchFamily="34" charset="0"/>
                        </a:rPr>
                        <a:t>Other assets</a:t>
                      </a:r>
                    </a:p>
                    <a:p>
                      <a:r>
                        <a:rPr lang="en-GB" sz="1600" dirty="0">
                          <a:latin typeface="Arial" pitchFamily="34" charset="0"/>
                          <a:cs typeface="Arial" pitchFamily="34" charset="0"/>
                        </a:rPr>
                        <a:t>Less:</a:t>
                      </a:r>
                      <a:r>
                        <a:rPr lang="en-GB" sz="1600" baseline="0" dirty="0">
                          <a:latin typeface="Arial" pitchFamily="34" charset="0"/>
                          <a:cs typeface="Arial" pitchFamily="34" charset="0"/>
                        </a:rPr>
                        <a:t> Allowable expenses</a:t>
                      </a:r>
                    </a:p>
                    <a:p>
                      <a:r>
                        <a:rPr lang="en-GB" sz="1600" baseline="0" dirty="0">
                          <a:latin typeface="Arial" pitchFamily="34" charset="0"/>
                          <a:cs typeface="Arial" pitchFamily="34" charset="0"/>
                        </a:rPr>
                        <a:t>Funeral expenses</a:t>
                      </a:r>
                    </a:p>
                    <a:p>
                      <a:r>
                        <a:rPr lang="en-GB" sz="1600" baseline="0" dirty="0">
                          <a:latin typeface="Arial" pitchFamily="34" charset="0"/>
                          <a:cs typeface="Arial" pitchFamily="34" charset="0"/>
                        </a:rPr>
                        <a:t>Less: Exempt legacies</a:t>
                      </a:r>
                    </a:p>
                    <a:p>
                      <a:r>
                        <a:rPr lang="en-GB" sz="1600" baseline="0" dirty="0">
                          <a:latin typeface="Arial" pitchFamily="34" charset="0"/>
                          <a:cs typeface="Arial" pitchFamily="34" charset="0"/>
                        </a:rPr>
                        <a:t>Legacy to her husband</a:t>
                      </a:r>
                    </a:p>
                    <a:p>
                      <a:endParaRPr lang="en-GB" sz="1600" baseline="0" dirty="0">
                        <a:latin typeface="Arial" pitchFamily="34" charset="0"/>
                        <a:cs typeface="Arial" pitchFamily="34" charset="0"/>
                      </a:endParaRPr>
                    </a:p>
                    <a:p>
                      <a:r>
                        <a:rPr lang="en-GB" sz="1600" baseline="0" dirty="0">
                          <a:solidFill>
                            <a:schemeClr val="bg1"/>
                          </a:solidFill>
                          <a:latin typeface="Arial" pitchFamily="34" charset="0"/>
                          <a:cs typeface="Arial" pitchFamily="34" charset="0"/>
                        </a:rPr>
                        <a:t>Chargeable estate</a:t>
                      </a:r>
                      <a:endParaRPr lang="en-GB" sz="1600" dirty="0">
                        <a:solidFill>
                          <a:schemeClr val="bg1"/>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dirty="0">
                          <a:latin typeface="Arial" pitchFamily="34" charset="0"/>
                          <a:cs typeface="Arial" pitchFamily="34" charset="0"/>
                        </a:rPr>
                        <a:t>340,000</a:t>
                      </a:r>
                    </a:p>
                    <a:p>
                      <a:pPr algn="ctr"/>
                      <a:endParaRPr lang="en-GB" sz="1600" dirty="0">
                        <a:latin typeface="Arial" pitchFamily="34" charset="0"/>
                        <a:cs typeface="Arial" pitchFamily="34" charset="0"/>
                      </a:endParaRPr>
                    </a:p>
                    <a:p>
                      <a:pPr algn="ctr"/>
                      <a:r>
                        <a:rPr lang="en-GB" sz="1600" dirty="0">
                          <a:latin typeface="Arial" pitchFamily="34" charset="0"/>
                          <a:cs typeface="Arial" pitchFamily="34" charset="0"/>
                        </a:rPr>
                        <a:t>(4,000)</a:t>
                      </a:r>
                    </a:p>
                    <a:p>
                      <a:pPr algn="ctr"/>
                      <a:endParaRPr lang="en-GB" sz="1600" dirty="0">
                        <a:latin typeface="Arial" pitchFamily="34" charset="0"/>
                        <a:cs typeface="Arial" pitchFamily="34" charset="0"/>
                      </a:endParaRPr>
                    </a:p>
                    <a:p>
                      <a:pPr algn="ctr"/>
                      <a:r>
                        <a:rPr lang="en-GB" sz="1600" dirty="0">
                          <a:latin typeface="Arial" pitchFamily="34" charset="0"/>
                          <a:cs typeface="Arial" pitchFamily="34" charset="0"/>
                        </a:rPr>
                        <a:t>(180,000)</a:t>
                      </a:r>
                    </a:p>
                    <a:p>
                      <a:pPr algn="ctr"/>
                      <a:r>
                        <a:rPr lang="en-GB" sz="1600" dirty="0">
                          <a:solidFill>
                            <a:schemeClr val="bg1"/>
                          </a:solidFill>
                          <a:latin typeface="Arial" pitchFamily="34" charset="0"/>
                          <a:cs typeface="Arial" pitchFamily="34" charset="0"/>
                        </a:rPr>
                        <a:t>------------</a:t>
                      </a:r>
                    </a:p>
                    <a:p>
                      <a:pPr algn="ctr"/>
                      <a:r>
                        <a:rPr lang="en-GB" sz="1600" dirty="0">
                          <a:solidFill>
                            <a:schemeClr val="bg1"/>
                          </a:solidFill>
                          <a:latin typeface="Arial" pitchFamily="34" charset="0"/>
                          <a:cs typeface="Arial" pitchFamily="34" charset="0"/>
                        </a:rPr>
                        <a:t>686,000</a:t>
                      </a:r>
                    </a:p>
                    <a:p>
                      <a:pPr algn="ctr"/>
                      <a:r>
                        <a:rPr lang="en-GB" sz="1600" dirty="0">
                          <a:solidFill>
                            <a:schemeClr val="bg1"/>
                          </a:solidFill>
                          <a:latin typeface="Arial" pitchFamily="34" charset="0"/>
                          <a:cs typeface="Arial" pitchFamily="34" charset="0"/>
                        </a:rPr>
                        <a:t>------------</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6" name="Rectangle 5"/>
          <p:cNvSpPr/>
          <p:nvPr/>
        </p:nvSpPr>
        <p:spPr>
          <a:xfrm>
            <a:off x="2093283" y="1196752"/>
            <a:ext cx="8426208" cy="18451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t>Her estate was left as follows: £180,000 to her husband, the family home, worth £350,000 to </a:t>
            </a:r>
            <a:r>
              <a:rPr lang="en-GB" b="1" dirty="0" err="1"/>
              <a:t>Trupti</a:t>
            </a:r>
            <a:r>
              <a:rPr lang="en-GB" b="1" dirty="0"/>
              <a:t> and the residue of the estate to </a:t>
            </a:r>
            <a:r>
              <a:rPr lang="en-GB" b="1" dirty="0" err="1"/>
              <a:t>Trupti’s</a:t>
            </a:r>
            <a:r>
              <a:rPr lang="en-GB" b="1" dirty="0"/>
              <a:t> sister Gita. The residue of the estate was valued at £340,000 and funeral expenses worth £4,000. </a:t>
            </a:r>
            <a:r>
              <a:rPr lang="en-GB" b="1" dirty="0" err="1"/>
              <a:t>Trupti’s</a:t>
            </a:r>
            <a:r>
              <a:rPr lang="en-GB" b="1" dirty="0"/>
              <a:t> mother had made no lifetime gifts</a:t>
            </a:r>
          </a:p>
          <a:p>
            <a:r>
              <a:rPr lang="en-GB" b="1" dirty="0"/>
              <a:t>Calculate the inheritance tax that will be payable as a result of </a:t>
            </a:r>
            <a:r>
              <a:rPr lang="en-GB" b="1" dirty="0" err="1"/>
              <a:t>Trupti’s</a:t>
            </a:r>
            <a:r>
              <a:rPr lang="en-GB" b="1" dirty="0"/>
              <a:t> mother’s death.</a:t>
            </a:r>
          </a:p>
        </p:txBody>
      </p:sp>
      <p:pic>
        <p:nvPicPr>
          <p:cNvPr id="5" name="Picture 4">
            <a:extLst>
              <a:ext uri="{FF2B5EF4-FFF2-40B4-BE49-F238E27FC236}">
                <a16:creationId xmlns:a16="http://schemas.microsoft.com/office/drawing/2014/main" id="{F9BC8BA9-40DE-48A3-8925-F0F6B99E044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3923219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09800" y="288022"/>
            <a:ext cx="8153400" cy="1477962"/>
          </a:xfrm>
        </p:spPr>
        <p:txBody>
          <a:bodyPr/>
          <a:lstStyle/>
          <a:p>
            <a:br>
              <a:rPr lang="en-GB" dirty="0"/>
            </a:br>
            <a:r>
              <a:rPr lang="en-GB" dirty="0"/>
              <a:t>Answer to task 9</a:t>
            </a:r>
            <a:br>
              <a:rPr lang="en-GB" dirty="0"/>
            </a:br>
            <a:br>
              <a:rPr lang="en-GB" dirty="0"/>
            </a:br>
            <a:endParaRPr lang="en-GB" dirty="0"/>
          </a:p>
        </p:txBody>
      </p:sp>
      <p:graphicFrame>
        <p:nvGraphicFramePr>
          <p:cNvPr id="8" name="Content Placeholder 3"/>
          <p:cNvGraphicFramePr>
            <a:graphicFrameLocks noGrp="1"/>
          </p:cNvGraphicFramePr>
          <p:nvPr>
            <p:ph idx="4294967295"/>
            <p:extLst/>
          </p:nvPr>
        </p:nvGraphicFramePr>
        <p:xfrm>
          <a:off x="2563087" y="3041897"/>
          <a:ext cx="7486600" cy="3161273"/>
        </p:xfrm>
        <a:graphic>
          <a:graphicData uri="http://schemas.openxmlformats.org/drawingml/2006/table">
            <a:tbl>
              <a:tblPr firstRow="1" bandRow="1">
                <a:tableStyleId>{5C22544A-7EE6-4342-B048-85BDC9FD1C3A}</a:tableStyleId>
              </a:tblPr>
              <a:tblGrid>
                <a:gridCol w="4505458">
                  <a:extLst>
                    <a:ext uri="{9D8B030D-6E8A-4147-A177-3AD203B41FA5}">
                      <a16:colId xmlns:a16="http://schemas.microsoft.com/office/drawing/2014/main" val="20000"/>
                    </a:ext>
                  </a:extLst>
                </a:gridCol>
                <a:gridCol w="2981142">
                  <a:extLst>
                    <a:ext uri="{9D8B030D-6E8A-4147-A177-3AD203B41FA5}">
                      <a16:colId xmlns:a16="http://schemas.microsoft.com/office/drawing/2014/main" val="20001"/>
                    </a:ext>
                  </a:extLst>
                </a:gridCol>
              </a:tblGrid>
              <a:tr h="324834">
                <a:tc>
                  <a:txBody>
                    <a:bodyPr/>
                    <a:lstStyle/>
                    <a:p>
                      <a:r>
                        <a:rPr lang="en-GB" sz="1600" b="1" dirty="0">
                          <a:solidFill>
                            <a:schemeClr val="tx2"/>
                          </a:solidFill>
                          <a:latin typeface="Arial" pitchFamily="34" charset="0"/>
                          <a:cs typeface="Arial" pitchFamily="34" charset="0"/>
                        </a:rPr>
                        <a:t>The</a:t>
                      </a:r>
                      <a:r>
                        <a:rPr lang="en-GB" sz="1600" b="1" baseline="0" dirty="0">
                          <a:solidFill>
                            <a:schemeClr val="tx2"/>
                          </a:solidFill>
                          <a:latin typeface="Arial" pitchFamily="34" charset="0"/>
                          <a:cs typeface="Arial" pitchFamily="34" charset="0"/>
                        </a:rPr>
                        <a:t> death estate</a:t>
                      </a:r>
                      <a:endParaRPr lang="en-GB" sz="1600" b="1" dirty="0">
                        <a:solidFill>
                          <a:schemeClr val="tx2"/>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solidFill>
                            <a:schemeClr val="tx2"/>
                          </a:solidFill>
                          <a:latin typeface="Arial" pitchFamily="34" charset="0"/>
                          <a:cs typeface="Arial" pitchFamily="34" charset="0"/>
                        </a:rPr>
                        <a:t>                         £</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39143">
                <a:tc>
                  <a:txBody>
                    <a:bodyPr/>
                    <a:lstStyle/>
                    <a:p>
                      <a:r>
                        <a:rPr lang="en-GB" sz="1600" dirty="0">
                          <a:latin typeface="Arial" pitchFamily="34" charset="0"/>
                          <a:cs typeface="Arial" pitchFamily="34" charset="0"/>
                        </a:rPr>
                        <a:t>Cash</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dirty="0">
                          <a:latin typeface="Arial" pitchFamily="34" charset="0"/>
                          <a:cs typeface="Arial" pitchFamily="34" charset="0"/>
                        </a:rPr>
                        <a:t>180,000</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21767">
                <a:tc>
                  <a:txBody>
                    <a:bodyPr/>
                    <a:lstStyle/>
                    <a:p>
                      <a:r>
                        <a:rPr lang="en-GB" sz="1600" dirty="0">
                          <a:latin typeface="Arial" pitchFamily="34" charset="0"/>
                          <a:cs typeface="Arial" pitchFamily="34" charset="0"/>
                        </a:rPr>
                        <a:t>Family home</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dirty="0">
                          <a:latin typeface="Arial" pitchFamily="34" charset="0"/>
                          <a:cs typeface="Arial" pitchFamily="34" charset="0"/>
                        </a:rPr>
                        <a:t>350,000</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105753">
                <a:tc>
                  <a:txBody>
                    <a:bodyPr/>
                    <a:lstStyle/>
                    <a:p>
                      <a:r>
                        <a:rPr lang="en-GB" sz="1600" dirty="0">
                          <a:latin typeface="Arial" pitchFamily="34" charset="0"/>
                          <a:cs typeface="Arial" pitchFamily="34" charset="0"/>
                        </a:rPr>
                        <a:t>Other assets</a:t>
                      </a:r>
                    </a:p>
                    <a:p>
                      <a:r>
                        <a:rPr lang="en-GB" sz="1600" dirty="0">
                          <a:latin typeface="Arial" pitchFamily="34" charset="0"/>
                          <a:cs typeface="Arial" pitchFamily="34" charset="0"/>
                        </a:rPr>
                        <a:t>Less:</a:t>
                      </a:r>
                      <a:r>
                        <a:rPr lang="en-GB" sz="1600" baseline="0" dirty="0">
                          <a:latin typeface="Arial" pitchFamily="34" charset="0"/>
                          <a:cs typeface="Arial" pitchFamily="34" charset="0"/>
                        </a:rPr>
                        <a:t> Allowable expenses</a:t>
                      </a:r>
                    </a:p>
                    <a:p>
                      <a:r>
                        <a:rPr lang="en-GB" sz="1600" baseline="0" dirty="0">
                          <a:latin typeface="Arial" pitchFamily="34" charset="0"/>
                          <a:cs typeface="Arial" pitchFamily="34" charset="0"/>
                        </a:rPr>
                        <a:t>Funeral expenses</a:t>
                      </a:r>
                    </a:p>
                    <a:p>
                      <a:r>
                        <a:rPr lang="en-GB" sz="1600" baseline="0" dirty="0">
                          <a:latin typeface="Arial" pitchFamily="34" charset="0"/>
                          <a:cs typeface="Arial" pitchFamily="34" charset="0"/>
                        </a:rPr>
                        <a:t>Less: Exempt legacies</a:t>
                      </a:r>
                    </a:p>
                    <a:p>
                      <a:r>
                        <a:rPr lang="en-GB" sz="1600" baseline="0" dirty="0">
                          <a:latin typeface="Arial" pitchFamily="34" charset="0"/>
                          <a:cs typeface="Arial" pitchFamily="34" charset="0"/>
                        </a:rPr>
                        <a:t>Legacy to her husband</a:t>
                      </a:r>
                    </a:p>
                    <a:p>
                      <a:endParaRPr lang="en-GB" sz="1600" baseline="0" dirty="0">
                        <a:latin typeface="Arial" pitchFamily="34" charset="0"/>
                        <a:cs typeface="Arial" pitchFamily="34" charset="0"/>
                      </a:endParaRPr>
                    </a:p>
                    <a:p>
                      <a:r>
                        <a:rPr lang="en-GB" sz="1600" baseline="0" dirty="0">
                          <a:solidFill>
                            <a:schemeClr val="bg1"/>
                          </a:solidFill>
                          <a:latin typeface="Arial" pitchFamily="34" charset="0"/>
                          <a:cs typeface="Arial" pitchFamily="34" charset="0"/>
                        </a:rPr>
                        <a:t>Chargeable estate</a:t>
                      </a:r>
                      <a:endParaRPr lang="en-GB" sz="1600" dirty="0">
                        <a:solidFill>
                          <a:schemeClr val="bg1"/>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dirty="0">
                          <a:latin typeface="Arial" pitchFamily="34" charset="0"/>
                          <a:cs typeface="Arial" pitchFamily="34" charset="0"/>
                        </a:rPr>
                        <a:t>340,000</a:t>
                      </a:r>
                    </a:p>
                    <a:p>
                      <a:pPr algn="ctr"/>
                      <a:endParaRPr lang="en-GB" sz="1600" dirty="0">
                        <a:latin typeface="Arial" pitchFamily="34" charset="0"/>
                        <a:cs typeface="Arial" pitchFamily="34" charset="0"/>
                      </a:endParaRPr>
                    </a:p>
                    <a:p>
                      <a:pPr algn="ctr"/>
                      <a:r>
                        <a:rPr lang="en-GB" sz="1600" dirty="0">
                          <a:latin typeface="Arial" pitchFamily="34" charset="0"/>
                          <a:cs typeface="Arial" pitchFamily="34" charset="0"/>
                        </a:rPr>
                        <a:t>(4,000)</a:t>
                      </a:r>
                    </a:p>
                    <a:p>
                      <a:pPr algn="ctr"/>
                      <a:endParaRPr lang="en-GB" sz="1600" dirty="0">
                        <a:latin typeface="Arial" pitchFamily="34" charset="0"/>
                        <a:cs typeface="Arial" pitchFamily="34" charset="0"/>
                      </a:endParaRPr>
                    </a:p>
                    <a:p>
                      <a:pPr algn="ctr"/>
                      <a:r>
                        <a:rPr lang="en-GB" sz="1600" dirty="0">
                          <a:latin typeface="Arial" pitchFamily="34" charset="0"/>
                          <a:cs typeface="Arial" pitchFamily="34" charset="0"/>
                        </a:rPr>
                        <a:t>(180,000)</a:t>
                      </a:r>
                    </a:p>
                    <a:p>
                      <a:pPr algn="ctr"/>
                      <a:r>
                        <a:rPr lang="en-GB" sz="1600" dirty="0">
                          <a:solidFill>
                            <a:schemeClr val="bg1"/>
                          </a:solidFill>
                          <a:latin typeface="Arial" pitchFamily="34" charset="0"/>
                          <a:cs typeface="Arial" pitchFamily="34" charset="0"/>
                        </a:rPr>
                        <a:t>------------</a:t>
                      </a:r>
                    </a:p>
                    <a:p>
                      <a:pPr algn="ctr"/>
                      <a:r>
                        <a:rPr lang="en-GB" sz="1600" dirty="0">
                          <a:solidFill>
                            <a:schemeClr val="bg1"/>
                          </a:solidFill>
                          <a:latin typeface="Arial" pitchFamily="34" charset="0"/>
                          <a:cs typeface="Arial" pitchFamily="34" charset="0"/>
                        </a:rPr>
                        <a:t>686,000</a:t>
                      </a:r>
                    </a:p>
                    <a:p>
                      <a:pPr algn="ctr"/>
                      <a:r>
                        <a:rPr lang="en-GB" sz="1600" dirty="0">
                          <a:solidFill>
                            <a:schemeClr val="bg1"/>
                          </a:solidFill>
                          <a:latin typeface="Arial" pitchFamily="34" charset="0"/>
                          <a:cs typeface="Arial" pitchFamily="34" charset="0"/>
                        </a:rPr>
                        <a:t>------------</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6" name="Rectangle 5"/>
          <p:cNvSpPr/>
          <p:nvPr/>
        </p:nvSpPr>
        <p:spPr>
          <a:xfrm>
            <a:off x="2093283" y="1196752"/>
            <a:ext cx="8426208" cy="18451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t>Her estate was left as follows: £180,000 to her husband, the family home, worth £350,000 to </a:t>
            </a:r>
            <a:r>
              <a:rPr lang="en-GB" b="1" dirty="0" err="1"/>
              <a:t>Trupti</a:t>
            </a:r>
            <a:r>
              <a:rPr lang="en-GB" b="1" dirty="0"/>
              <a:t> and the residue of the estate to </a:t>
            </a:r>
            <a:r>
              <a:rPr lang="en-GB" b="1" dirty="0" err="1"/>
              <a:t>Trupti’s</a:t>
            </a:r>
            <a:r>
              <a:rPr lang="en-GB" b="1" dirty="0"/>
              <a:t> sister Gita. The residue of the estate was valued at £340,000 and funeral expenses worth £4,000. </a:t>
            </a:r>
            <a:r>
              <a:rPr lang="en-GB" b="1" dirty="0" err="1"/>
              <a:t>Trupti’s</a:t>
            </a:r>
            <a:r>
              <a:rPr lang="en-GB" b="1" dirty="0"/>
              <a:t> mother had made no lifetime gifts</a:t>
            </a:r>
          </a:p>
          <a:p>
            <a:r>
              <a:rPr lang="en-GB" b="1" dirty="0"/>
              <a:t>Calculate the inheritance tax that will be payable as a result of </a:t>
            </a:r>
            <a:r>
              <a:rPr lang="en-GB" b="1" dirty="0" err="1"/>
              <a:t>Trupti’s</a:t>
            </a:r>
            <a:r>
              <a:rPr lang="en-GB" b="1" dirty="0"/>
              <a:t> mother’s death.</a:t>
            </a:r>
          </a:p>
        </p:txBody>
      </p:sp>
      <p:sp>
        <p:nvSpPr>
          <p:cNvPr id="5" name="Oval Callout 4"/>
          <p:cNvSpPr/>
          <p:nvPr/>
        </p:nvSpPr>
        <p:spPr>
          <a:xfrm>
            <a:off x="4079776" y="3861048"/>
            <a:ext cx="2843848" cy="1981740"/>
          </a:xfrm>
          <a:prstGeom prst="wedgeEllipseCallout">
            <a:avLst>
              <a:gd name="adj1" fmla="val -42996"/>
              <a:gd name="adj2" fmla="val 5979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bg1"/>
                </a:solidFill>
                <a:latin typeface="Arial" pitchFamily="34" charset="0"/>
                <a:cs typeface="Arial" pitchFamily="34" charset="0"/>
              </a:rPr>
              <a:t>Step 3(d) </a:t>
            </a:r>
          </a:p>
          <a:p>
            <a:pPr algn="ctr"/>
            <a:r>
              <a:rPr lang="en-GB" sz="2000" dirty="0">
                <a:solidFill>
                  <a:schemeClr val="bg1"/>
                </a:solidFill>
                <a:latin typeface="Arial" pitchFamily="34" charset="0"/>
                <a:cs typeface="Arial" pitchFamily="34" charset="0"/>
              </a:rPr>
              <a:t>Calculate the value of the chargeable estate</a:t>
            </a:r>
          </a:p>
        </p:txBody>
      </p:sp>
      <p:pic>
        <p:nvPicPr>
          <p:cNvPr id="7" name="Picture 6">
            <a:extLst>
              <a:ext uri="{FF2B5EF4-FFF2-40B4-BE49-F238E27FC236}">
                <a16:creationId xmlns:a16="http://schemas.microsoft.com/office/drawing/2014/main" id="{948C93E1-5CFD-434D-80FD-B794BB019A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1325026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09800" y="288022"/>
            <a:ext cx="8153400" cy="1477962"/>
          </a:xfrm>
        </p:spPr>
        <p:txBody>
          <a:bodyPr/>
          <a:lstStyle/>
          <a:p>
            <a:br>
              <a:rPr lang="en-GB" dirty="0"/>
            </a:br>
            <a:r>
              <a:rPr lang="en-GB" dirty="0"/>
              <a:t>Answer to task 9</a:t>
            </a:r>
            <a:br>
              <a:rPr lang="en-GB" dirty="0"/>
            </a:br>
            <a:br>
              <a:rPr lang="en-GB" dirty="0"/>
            </a:br>
            <a:endParaRPr lang="en-GB" dirty="0"/>
          </a:p>
        </p:txBody>
      </p:sp>
      <p:graphicFrame>
        <p:nvGraphicFramePr>
          <p:cNvPr id="8" name="Content Placeholder 3"/>
          <p:cNvGraphicFramePr>
            <a:graphicFrameLocks noGrp="1"/>
          </p:cNvGraphicFramePr>
          <p:nvPr>
            <p:ph idx="4294967295"/>
            <p:extLst/>
          </p:nvPr>
        </p:nvGraphicFramePr>
        <p:xfrm>
          <a:off x="2563087" y="3041897"/>
          <a:ext cx="7486600" cy="3161273"/>
        </p:xfrm>
        <a:graphic>
          <a:graphicData uri="http://schemas.openxmlformats.org/drawingml/2006/table">
            <a:tbl>
              <a:tblPr firstRow="1" bandRow="1">
                <a:tableStyleId>{5C22544A-7EE6-4342-B048-85BDC9FD1C3A}</a:tableStyleId>
              </a:tblPr>
              <a:tblGrid>
                <a:gridCol w="4505458">
                  <a:extLst>
                    <a:ext uri="{9D8B030D-6E8A-4147-A177-3AD203B41FA5}">
                      <a16:colId xmlns:a16="http://schemas.microsoft.com/office/drawing/2014/main" val="20000"/>
                    </a:ext>
                  </a:extLst>
                </a:gridCol>
                <a:gridCol w="2981142">
                  <a:extLst>
                    <a:ext uri="{9D8B030D-6E8A-4147-A177-3AD203B41FA5}">
                      <a16:colId xmlns:a16="http://schemas.microsoft.com/office/drawing/2014/main" val="20001"/>
                    </a:ext>
                  </a:extLst>
                </a:gridCol>
              </a:tblGrid>
              <a:tr h="324834">
                <a:tc>
                  <a:txBody>
                    <a:bodyPr/>
                    <a:lstStyle/>
                    <a:p>
                      <a:r>
                        <a:rPr lang="en-GB" sz="1600" b="1" dirty="0">
                          <a:solidFill>
                            <a:schemeClr val="tx2"/>
                          </a:solidFill>
                          <a:latin typeface="Arial" pitchFamily="34" charset="0"/>
                          <a:cs typeface="Arial" pitchFamily="34" charset="0"/>
                        </a:rPr>
                        <a:t>The</a:t>
                      </a:r>
                      <a:r>
                        <a:rPr lang="en-GB" sz="1600" b="1" baseline="0" dirty="0">
                          <a:solidFill>
                            <a:schemeClr val="tx2"/>
                          </a:solidFill>
                          <a:latin typeface="Arial" pitchFamily="34" charset="0"/>
                          <a:cs typeface="Arial" pitchFamily="34" charset="0"/>
                        </a:rPr>
                        <a:t> death estate</a:t>
                      </a:r>
                      <a:endParaRPr lang="en-GB" sz="1600" b="1" dirty="0">
                        <a:solidFill>
                          <a:schemeClr val="tx2"/>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solidFill>
                            <a:schemeClr val="tx2"/>
                          </a:solidFill>
                          <a:latin typeface="Arial" pitchFamily="34" charset="0"/>
                          <a:cs typeface="Arial" pitchFamily="34" charset="0"/>
                        </a:rPr>
                        <a:t>                         £</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39143">
                <a:tc>
                  <a:txBody>
                    <a:bodyPr/>
                    <a:lstStyle/>
                    <a:p>
                      <a:r>
                        <a:rPr lang="en-GB" sz="1600" dirty="0">
                          <a:latin typeface="Arial" pitchFamily="34" charset="0"/>
                          <a:cs typeface="Arial" pitchFamily="34" charset="0"/>
                        </a:rPr>
                        <a:t>Cash</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dirty="0">
                          <a:latin typeface="Arial" pitchFamily="34" charset="0"/>
                          <a:cs typeface="Arial" pitchFamily="34" charset="0"/>
                        </a:rPr>
                        <a:t>180,000</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21767">
                <a:tc>
                  <a:txBody>
                    <a:bodyPr/>
                    <a:lstStyle/>
                    <a:p>
                      <a:r>
                        <a:rPr lang="en-GB" sz="1600" dirty="0">
                          <a:latin typeface="Arial" pitchFamily="34" charset="0"/>
                          <a:cs typeface="Arial" pitchFamily="34" charset="0"/>
                        </a:rPr>
                        <a:t>Family home</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dirty="0">
                          <a:latin typeface="Arial" pitchFamily="34" charset="0"/>
                          <a:cs typeface="Arial" pitchFamily="34" charset="0"/>
                        </a:rPr>
                        <a:t>350,000</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105753">
                <a:tc>
                  <a:txBody>
                    <a:bodyPr/>
                    <a:lstStyle/>
                    <a:p>
                      <a:r>
                        <a:rPr lang="en-GB" sz="1600" dirty="0">
                          <a:latin typeface="Arial" pitchFamily="34" charset="0"/>
                          <a:cs typeface="Arial" pitchFamily="34" charset="0"/>
                        </a:rPr>
                        <a:t>Other assets</a:t>
                      </a:r>
                    </a:p>
                    <a:p>
                      <a:r>
                        <a:rPr lang="en-GB" sz="1600" dirty="0">
                          <a:latin typeface="Arial" pitchFamily="34" charset="0"/>
                          <a:cs typeface="Arial" pitchFamily="34" charset="0"/>
                        </a:rPr>
                        <a:t>Less:</a:t>
                      </a:r>
                      <a:r>
                        <a:rPr lang="en-GB" sz="1600" baseline="0" dirty="0">
                          <a:latin typeface="Arial" pitchFamily="34" charset="0"/>
                          <a:cs typeface="Arial" pitchFamily="34" charset="0"/>
                        </a:rPr>
                        <a:t> Allowable expenses</a:t>
                      </a:r>
                    </a:p>
                    <a:p>
                      <a:r>
                        <a:rPr lang="en-GB" sz="1600" baseline="0" dirty="0">
                          <a:latin typeface="Arial" pitchFamily="34" charset="0"/>
                          <a:cs typeface="Arial" pitchFamily="34" charset="0"/>
                        </a:rPr>
                        <a:t>Funeral expenses</a:t>
                      </a:r>
                    </a:p>
                    <a:p>
                      <a:r>
                        <a:rPr lang="en-GB" sz="1600" baseline="0" dirty="0">
                          <a:latin typeface="Arial" pitchFamily="34" charset="0"/>
                          <a:cs typeface="Arial" pitchFamily="34" charset="0"/>
                        </a:rPr>
                        <a:t>Less: Exempt legacies</a:t>
                      </a:r>
                    </a:p>
                    <a:p>
                      <a:r>
                        <a:rPr lang="en-GB" sz="1600" baseline="0" dirty="0">
                          <a:latin typeface="Arial" pitchFamily="34" charset="0"/>
                          <a:cs typeface="Arial" pitchFamily="34" charset="0"/>
                        </a:rPr>
                        <a:t>Legacy to her husband</a:t>
                      </a:r>
                    </a:p>
                    <a:p>
                      <a:endParaRPr lang="en-GB" sz="1600" baseline="0" dirty="0">
                        <a:latin typeface="Arial" pitchFamily="34" charset="0"/>
                        <a:cs typeface="Arial" pitchFamily="34" charset="0"/>
                      </a:endParaRPr>
                    </a:p>
                    <a:p>
                      <a:r>
                        <a:rPr lang="en-GB" sz="1600" baseline="0" dirty="0">
                          <a:latin typeface="Arial" pitchFamily="34" charset="0"/>
                          <a:cs typeface="Arial" pitchFamily="34" charset="0"/>
                        </a:rPr>
                        <a:t>Chargeable estate</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dirty="0">
                          <a:latin typeface="Arial" pitchFamily="34" charset="0"/>
                          <a:cs typeface="Arial" pitchFamily="34" charset="0"/>
                        </a:rPr>
                        <a:t>340,000</a:t>
                      </a:r>
                    </a:p>
                    <a:p>
                      <a:pPr algn="ctr"/>
                      <a:endParaRPr lang="en-GB" sz="1600" dirty="0">
                        <a:latin typeface="Arial" pitchFamily="34" charset="0"/>
                        <a:cs typeface="Arial" pitchFamily="34" charset="0"/>
                      </a:endParaRPr>
                    </a:p>
                    <a:p>
                      <a:pPr algn="ctr"/>
                      <a:r>
                        <a:rPr lang="en-GB" sz="1600" dirty="0">
                          <a:latin typeface="Arial" pitchFamily="34" charset="0"/>
                          <a:cs typeface="Arial" pitchFamily="34" charset="0"/>
                        </a:rPr>
                        <a:t>(4,000)</a:t>
                      </a:r>
                    </a:p>
                    <a:p>
                      <a:pPr algn="ctr"/>
                      <a:endParaRPr lang="en-GB" sz="1600" dirty="0">
                        <a:latin typeface="Arial" pitchFamily="34" charset="0"/>
                        <a:cs typeface="Arial" pitchFamily="34" charset="0"/>
                      </a:endParaRPr>
                    </a:p>
                    <a:p>
                      <a:pPr algn="ctr"/>
                      <a:r>
                        <a:rPr lang="en-GB" sz="1600" dirty="0">
                          <a:latin typeface="Arial" pitchFamily="34" charset="0"/>
                          <a:cs typeface="Arial" pitchFamily="34" charset="0"/>
                        </a:rPr>
                        <a:t>(180,000)</a:t>
                      </a:r>
                    </a:p>
                    <a:p>
                      <a:pPr algn="ctr"/>
                      <a:r>
                        <a:rPr lang="en-GB" sz="1600" dirty="0">
                          <a:latin typeface="Arial" pitchFamily="34" charset="0"/>
                          <a:cs typeface="Arial" pitchFamily="34" charset="0"/>
                        </a:rPr>
                        <a:t>------------</a:t>
                      </a:r>
                    </a:p>
                    <a:p>
                      <a:pPr algn="ctr"/>
                      <a:r>
                        <a:rPr lang="en-GB" sz="1600" dirty="0">
                          <a:latin typeface="Arial" pitchFamily="34" charset="0"/>
                          <a:cs typeface="Arial" pitchFamily="34" charset="0"/>
                        </a:rPr>
                        <a:t>686,000</a:t>
                      </a:r>
                    </a:p>
                    <a:p>
                      <a:pPr algn="ctr"/>
                      <a:r>
                        <a:rPr lang="en-GB" sz="1600" dirty="0">
                          <a:latin typeface="Arial" pitchFamily="34" charset="0"/>
                          <a:cs typeface="Arial" pitchFamily="34" charset="0"/>
                        </a:rPr>
                        <a:t>------------</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6" name="Rectangle 5"/>
          <p:cNvSpPr/>
          <p:nvPr/>
        </p:nvSpPr>
        <p:spPr>
          <a:xfrm>
            <a:off x="2093283" y="1196752"/>
            <a:ext cx="8426208" cy="18451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t>Her estate was left as follows: £180,000 to her husband, the family home, worth £350,000 to </a:t>
            </a:r>
            <a:r>
              <a:rPr lang="en-GB" b="1" dirty="0" err="1"/>
              <a:t>Trupti</a:t>
            </a:r>
            <a:r>
              <a:rPr lang="en-GB" b="1" dirty="0"/>
              <a:t> and the residue of the estate to </a:t>
            </a:r>
            <a:r>
              <a:rPr lang="en-GB" b="1" dirty="0" err="1"/>
              <a:t>Trupti’s</a:t>
            </a:r>
            <a:r>
              <a:rPr lang="en-GB" b="1" dirty="0"/>
              <a:t> sister Gita. The residue of the estate was valued at £340,000 and funeral expenses worth £4,000. </a:t>
            </a:r>
            <a:r>
              <a:rPr lang="en-GB" b="1" dirty="0" err="1"/>
              <a:t>Trupti’s</a:t>
            </a:r>
            <a:r>
              <a:rPr lang="en-GB" b="1" dirty="0"/>
              <a:t> mother had made no lifetime gifts</a:t>
            </a:r>
          </a:p>
          <a:p>
            <a:r>
              <a:rPr lang="en-GB" b="1" dirty="0"/>
              <a:t>Calculate the inheritance tax that will be payable as a result of </a:t>
            </a:r>
            <a:r>
              <a:rPr lang="en-GB" b="1" dirty="0" err="1"/>
              <a:t>Trupti’s</a:t>
            </a:r>
            <a:r>
              <a:rPr lang="en-GB" b="1" dirty="0"/>
              <a:t> mother’s death.</a:t>
            </a:r>
          </a:p>
        </p:txBody>
      </p:sp>
      <p:pic>
        <p:nvPicPr>
          <p:cNvPr id="5" name="Picture 4">
            <a:extLst>
              <a:ext uri="{FF2B5EF4-FFF2-40B4-BE49-F238E27FC236}">
                <a16:creationId xmlns:a16="http://schemas.microsoft.com/office/drawing/2014/main" id="{55D8C46F-063D-406F-8209-50705F4E2F2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4922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09800" y="288022"/>
            <a:ext cx="8153400" cy="1477962"/>
          </a:xfrm>
        </p:spPr>
        <p:txBody>
          <a:bodyPr/>
          <a:lstStyle/>
          <a:p>
            <a:br>
              <a:rPr lang="en-GB" dirty="0"/>
            </a:br>
            <a:r>
              <a:rPr lang="en-GB" dirty="0"/>
              <a:t>Answer to task 9</a:t>
            </a:r>
            <a:br>
              <a:rPr lang="en-GB" dirty="0"/>
            </a:br>
            <a:br>
              <a:rPr lang="en-GB" dirty="0"/>
            </a:br>
            <a:endParaRPr lang="en-GB" dirty="0"/>
          </a:p>
        </p:txBody>
      </p:sp>
      <p:graphicFrame>
        <p:nvGraphicFramePr>
          <p:cNvPr id="8" name="Content Placeholder 3"/>
          <p:cNvGraphicFramePr>
            <a:graphicFrameLocks noGrp="1"/>
          </p:cNvGraphicFramePr>
          <p:nvPr>
            <p:ph idx="4294967295"/>
            <p:extLst>
              <p:ext uri="{D42A27DB-BD31-4B8C-83A1-F6EECF244321}">
                <p14:modId xmlns:p14="http://schemas.microsoft.com/office/powerpoint/2010/main" val="504110462"/>
              </p:ext>
            </p:extLst>
          </p:nvPr>
        </p:nvGraphicFramePr>
        <p:xfrm>
          <a:off x="2563087" y="3041897"/>
          <a:ext cx="7486600" cy="3161273"/>
        </p:xfrm>
        <a:graphic>
          <a:graphicData uri="http://schemas.openxmlformats.org/drawingml/2006/table">
            <a:tbl>
              <a:tblPr firstRow="1" bandRow="1">
                <a:tableStyleId>{5C22544A-7EE6-4342-B048-85BDC9FD1C3A}</a:tableStyleId>
              </a:tblPr>
              <a:tblGrid>
                <a:gridCol w="4505458">
                  <a:extLst>
                    <a:ext uri="{9D8B030D-6E8A-4147-A177-3AD203B41FA5}">
                      <a16:colId xmlns:a16="http://schemas.microsoft.com/office/drawing/2014/main" val="20000"/>
                    </a:ext>
                  </a:extLst>
                </a:gridCol>
                <a:gridCol w="2981142">
                  <a:extLst>
                    <a:ext uri="{9D8B030D-6E8A-4147-A177-3AD203B41FA5}">
                      <a16:colId xmlns:a16="http://schemas.microsoft.com/office/drawing/2014/main" val="20001"/>
                    </a:ext>
                  </a:extLst>
                </a:gridCol>
              </a:tblGrid>
              <a:tr h="324834">
                <a:tc>
                  <a:txBody>
                    <a:bodyPr/>
                    <a:lstStyle/>
                    <a:p>
                      <a:r>
                        <a:rPr lang="en-GB" sz="1600" b="1" dirty="0">
                          <a:solidFill>
                            <a:schemeClr val="tx2"/>
                          </a:solidFill>
                          <a:latin typeface="Arial" pitchFamily="34" charset="0"/>
                          <a:cs typeface="Arial" pitchFamily="34" charset="0"/>
                        </a:rPr>
                        <a:t>The</a:t>
                      </a:r>
                      <a:r>
                        <a:rPr lang="en-GB" sz="1600" b="1" baseline="0" dirty="0">
                          <a:solidFill>
                            <a:schemeClr val="tx2"/>
                          </a:solidFill>
                          <a:latin typeface="Arial" pitchFamily="34" charset="0"/>
                          <a:cs typeface="Arial" pitchFamily="34" charset="0"/>
                        </a:rPr>
                        <a:t> death estate</a:t>
                      </a:r>
                      <a:endParaRPr lang="en-GB" sz="1600" b="1" dirty="0">
                        <a:solidFill>
                          <a:schemeClr val="tx2"/>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solidFill>
                            <a:schemeClr val="tx2"/>
                          </a:solidFill>
                          <a:latin typeface="Arial" pitchFamily="34" charset="0"/>
                          <a:cs typeface="Arial" pitchFamily="34" charset="0"/>
                        </a:rPr>
                        <a:t>                         £</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39143">
                <a:tc>
                  <a:txBody>
                    <a:bodyPr/>
                    <a:lstStyle/>
                    <a:p>
                      <a:r>
                        <a:rPr lang="en-GB" sz="1600" dirty="0">
                          <a:latin typeface="Arial" pitchFamily="34" charset="0"/>
                          <a:cs typeface="Arial" pitchFamily="34" charset="0"/>
                        </a:rPr>
                        <a:t>Chargeable</a:t>
                      </a:r>
                      <a:r>
                        <a:rPr lang="en-GB" sz="1600" baseline="0" dirty="0">
                          <a:latin typeface="Arial" pitchFamily="34" charset="0"/>
                          <a:cs typeface="Arial" pitchFamily="34" charset="0"/>
                        </a:rPr>
                        <a:t> estate</a:t>
                      </a:r>
                      <a:endParaRPr lang="en-GB" sz="1600" dirty="0">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dirty="0">
                          <a:latin typeface="Arial" pitchFamily="34" charset="0"/>
                          <a:cs typeface="Arial" pitchFamily="34" charset="0"/>
                        </a:rPr>
                        <a:t>686,000</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21767">
                <a:tc>
                  <a:txBody>
                    <a:bodyPr/>
                    <a:lstStyle/>
                    <a:p>
                      <a:r>
                        <a:rPr lang="en-GB" sz="1600" dirty="0">
                          <a:solidFill>
                            <a:schemeClr val="bg1"/>
                          </a:solidFill>
                          <a:latin typeface="Arial" pitchFamily="34" charset="0"/>
                          <a:cs typeface="Arial" pitchFamily="34" charset="0"/>
                        </a:rPr>
                        <a:t>Family home</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dirty="0">
                          <a:solidFill>
                            <a:schemeClr val="bg1"/>
                          </a:solidFill>
                          <a:latin typeface="Arial" pitchFamily="34" charset="0"/>
                          <a:cs typeface="Arial" pitchFamily="34" charset="0"/>
                        </a:rPr>
                        <a:t>350,000</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105753">
                <a:tc>
                  <a:txBody>
                    <a:bodyPr/>
                    <a:lstStyle/>
                    <a:p>
                      <a:r>
                        <a:rPr lang="en-GB" sz="1600" dirty="0">
                          <a:solidFill>
                            <a:schemeClr val="bg1"/>
                          </a:solidFill>
                          <a:latin typeface="Arial" pitchFamily="34" charset="0"/>
                          <a:cs typeface="Arial" pitchFamily="34" charset="0"/>
                        </a:rPr>
                        <a:t>Other assets</a:t>
                      </a:r>
                    </a:p>
                    <a:p>
                      <a:r>
                        <a:rPr lang="en-GB" sz="1600" dirty="0">
                          <a:solidFill>
                            <a:schemeClr val="bg1"/>
                          </a:solidFill>
                          <a:latin typeface="Arial" pitchFamily="34" charset="0"/>
                          <a:cs typeface="Arial" pitchFamily="34" charset="0"/>
                        </a:rPr>
                        <a:t>Less:</a:t>
                      </a:r>
                      <a:r>
                        <a:rPr lang="en-GB" sz="1600" baseline="0" dirty="0">
                          <a:solidFill>
                            <a:schemeClr val="bg1"/>
                          </a:solidFill>
                          <a:latin typeface="Arial" pitchFamily="34" charset="0"/>
                          <a:cs typeface="Arial" pitchFamily="34" charset="0"/>
                        </a:rPr>
                        <a:t> Allowable expenses</a:t>
                      </a:r>
                    </a:p>
                    <a:p>
                      <a:r>
                        <a:rPr lang="en-GB" sz="1600" baseline="0" dirty="0">
                          <a:solidFill>
                            <a:schemeClr val="bg1"/>
                          </a:solidFill>
                          <a:latin typeface="Arial" pitchFamily="34" charset="0"/>
                          <a:cs typeface="Arial" pitchFamily="34" charset="0"/>
                        </a:rPr>
                        <a:t>Funeral expenses</a:t>
                      </a:r>
                    </a:p>
                    <a:p>
                      <a:r>
                        <a:rPr lang="en-GB" sz="1600" baseline="0" dirty="0">
                          <a:solidFill>
                            <a:schemeClr val="bg1"/>
                          </a:solidFill>
                          <a:latin typeface="Arial" pitchFamily="34" charset="0"/>
                          <a:cs typeface="Arial" pitchFamily="34" charset="0"/>
                        </a:rPr>
                        <a:t>Less: Exempt legacies</a:t>
                      </a:r>
                    </a:p>
                    <a:p>
                      <a:r>
                        <a:rPr lang="en-GB" sz="1600" baseline="0" dirty="0">
                          <a:solidFill>
                            <a:schemeClr val="bg1"/>
                          </a:solidFill>
                          <a:latin typeface="Arial" pitchFamily="34" charset="0"/>
                          <a:cs typeface="Arial" pitchFamily="34" charset="0"/>
                        </a:rPr>
                        <a:t>Legacy to her husband</a:t>
                      </a:r>
                    </a:p>
                    <a:p>
                      <a:endParaRPr lang="en-GB" sz="1600" baseline="0" dirty="0">
                        <a:solidFill>
                          <a:schemeClr val="bg1"/>
                        </a:solidFill>
                        <a:latin typeface="Arial" pitchFamily="34" charset="0"/>
                        <a:cs typeface="Arial" pitchFamily="34" charset="0"/>
                      </a:endParaRPr>
                    </a:p>
                    <a:p>
                      <a:r>
                        <a:rPr lang="en-GB" sz="1600" baseline="0" dirty="0">
                          <a:solidFill>
                            <a:schemeClr val="bg1"/>
                          </a:solidFill>
                          <a:latin typeface="Arial" pitchFamily="34" charset="0"/>
                          <a:cs typeface="Arial" pitchFamily="34" charset="0"/>
                        </a:rPr>
                        <a:t>Chargeable estate</a:t>
                      </a:r>
                      <a:endParaRPr lang="en-GB" sz="1600" dirty="0">
                        <a:solidFill>
                          <a:schemeClr val="bg1"/>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dirty="0">
                          <a:solidFill>
                            <a:schemeClr val="bg1"/>
                          </a:solidFill>
                          <a:latin typeface="Arial" pitchFamily="34" charset="0"/>
                          <a:cs typeface="Arial" pitchFamily="34" charset="0"/>
                        </a:rPr>
                        <a:t>340,000</a:t>
                      </a:r>
                    </a:p>
                    <a:p>
                      <a:pPr algn="ctr"/>
                      <a:endParaRPr lang="en-GB" sz="1600" dirty="0">
                        <a:solidFill>
                          <a:schemeClr val="bg1"/>
                        </a:solidFill>
                        <a:latin typeface="Arial" pitchFamily="34" charset="0"/>
                        <a:cs typeface="Arial" pitchFamily="34" charset="0"/>
                      </a:endParaRPr>
                    </a:p>
                    <a:p>
                      <a:pPr algn="ctr"/>
                      <a:r>
                        <a:rPr lang="en-GB" sz="1600" dirty="0">
                          <a:solidFill>
                            <a:schemeClr val="bg1"/>
                          </a:solidFill>
                          <a:latin typeface="Arial" pitchFamily="34" charset="0"/>
                          <a:cs typeface="Arial" pitchFamily="34" charset="0"/>
                        </a:rPr>
                        <a:t>(4,000)</a:t>
                      </a:r>
                    </a:p>
                    <a:p>
                      <a:pPr algn="ctr"/>
                      <a:endParaRPr lang="en-GB" sz="1600" dirty="0">
                        <a:solidFill>
                          <a:schemeClr val="bg1"/>
                        </a:solidFill>
                        <a:latin typeface="Arial" pitchFamily="34" charset="0"/>
                        <a:cs typeface="Arial" pitchFamily="34" charset="0"/>
                      </a:endParaRPr>
                    </a:p>
                    <a:p>
                      <a:pPr algn="ctr"/>
                      <a:r>
                        <a:rPr lang="en-GB" sz="1600" dirty="0">
                          <a:solidFill>
                            <a:schemeClr val="bg1"/>
                          </a:solidFill>
                          <a:latin typeface="Arial" pitchFamily="34" charset="0"/>
                          <a:cs typeface="Arial" pitchFamily="34" charset="0"/>
                        </a:rPr>
                        <a:t>(180,000)</a:t>
                      </a:r>
                    </a:p>
                    <a:p>
                      <a:pPr algn="ctr"/>
                      <a:r>
                        <a:rPr lang="en-GB" sz="1600" dirty="0">
                          <a:solidFill>
                            <a:schemeClr val="bg1"/>
                          </a:solidFill>
                          <a:latin typeface="Arial" pitchFamily="34" charset="0"/>
                          <a:cs typeface="Arial" pitchFamily="34" charset="0"/>
                        </a:rPr>
                        <a:t>------------</a:t>
                      </a:r>
                    </a:p>
                    <a:p>
                      <a:pPr algn="ctr"/>
                      <a:r>
                        <a:rPr lang="en-GB" sz="1600" dirty="0">
                          <a:solidFill>
                            <a:schemeClr val="bg1"/>
                          </a:solidFill>
                          <a:latin typeface="Arial" pitchFamily="34" charset="0"/>
                          <a:cs typeface="Arial" pitchFamily="34" charset="0"/>
                        </a:rPr>
                        <a:t>686,000</a:t>
                      </a:r>
                    </a:p>
                    <a:p>
                      <a:pPr algn="ctr"/>
                      <a:r>
                        <a:rPr lang="en-GB" sz="1600" dirty="0">
                          <a:solidFill>
                            <a:schemeClr val="bg1"/>
                          </a:solidFill>
                          <a:latin typeface="Arial" pitchFamily="34" charset="0"/>
                          <a:cs typeface="Arial" pitchFamily="34" charset="0"/>
                        </a:rPr>
                        <a:t>------------</a:t>
                      </a: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6" name="Rectangle 5"/>
          <p:cNvSpPr/>
          <p:nvPr/>
        </p:nvSpPr>
        <p:spPr>
          <a:xfrm>
            <a:off x="2093283" y="1196752"/>
            <a:ext cx="8426208" cy="18451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t>Her estate was left as follows: £180,000 to her husband, the family home, worth £350,000 to </a:t>
            </a:r>
            <a:r>
              <a:rPr lang="en-GB" b="1" dirty="0" err="1"/>
              <a:t>Trupti</a:t>
            </a:r>
            <a:r>
              <a:rPr lang="en-GB" b="1" dirty="0"/>
              <a:t> and the residue of the estate to </a:t>
            </a:r>
            <a:r>
              <a:rPr lang="en-GB" b="1" dirty="0" err="1"/>
              <a:t>Trupti’s</a:t>
            </a:r>
            <a:r>
              <a:rPr lang="en-GB" b="1" dirty="0"/>
              <a:t> sister Gita. The residue of the estate was valued at £340,000 and funeral expenses worth £4,000. </a:t>
            </a:r>
            <a:r>
              <a:rPr lang="en-GB" b="1" dirty="0" err="1"/>
              <a:t>Trupti’s</a:t>
            </a:r>
            <a:r>
              <a:rPr lang="en-GB" b="1" dirty="0"/>
              <a:t> mother had made no lifetime gifts</a:t>
            </a:r>
          </a:p>
          <a:p>
            <a:r>
              <a:rPr lang="en-GB" b="1" dirty="0"/>
              <a:t>Calculate the inheritance tax that will be payable as a result of </a:t>
            </a:r>
            <a:r>
              <a:rPr lang="en-GB" b="1" dirty="0" err="1"/>
              <a:t>Trupti’s</a:t>
            </a:r>
            <a:r>
              <a:rPr lang="en-GB" b="1" dirty="0"/>
              <a:t> mother’s death.</a:t>
            </a:r>
          </a:p>
        </p:txBody>
      </p:sp>
      <p:pic>
        <p:nvPicPr>
          <p:cNvPr id="5" name="Picture 4">
            <a:extLst>
              <a:ext uri="{FF2B5EF4-FFF2-40B4-BE49-F238E27FC236}">
                <a16:creationId xmlns:a16="http://schemas.microsoft.com/office/drawing/2014/main" id="{50A49B92-AE89-41D3-A5AA-62AED10A5F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424" y="5805264"/>
            <a:ext cx="1322064" cy="987021"/>
          </a:xfrm>
          <a:prstGeom prst="rect">
            <a:avLst/>
          </a:prstGeom>
        </p:spPr>
      </p:pic>
    </p:spTree>
    <p:extLst>
      <p:ext uri="{BB962C8B-B14F-4D97-AF65-F5344CB8AC3E}">
        <p14:creationId xmlns:p14="http://schemas.microsoft.com/office/powerpoint/2010/main" val="2434309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orporate powerpoint_May 2015_2">
  <a:themeElements>
    <a:clrScheme name="AAT 2017">
      <a:dk1>
        <a:sysClr val="windowText" lastClr="000000"/>
      </a:dk1>
      <a:lt1>
        <a:sysClr val="window" lastClr="FFFFFF"/>
      </a:lt1>
      <a:dk2>
        <a:srgbClr val="7C7C7B"/>
      </a:dk2>
      <a:lt2>
        <a:srgbClr val="FFFFFF"/>
      </a:lt2>
      <a:accent1>
        <a:srgbClr val="00AB4E"/>
      </a:accent1>
      <a:accent2>
        <a:srgbClr val="3BCEAC"/>
      </a:accent2>
      <a:accent3>
        <a:srgbClr val="59D3DB"/>
      </a:accent3>
      <a:accent4>
        <a:srgbClr val="006578"/>
      </a:accent4>
      <a:accent5>
        <a:srgbClr val="FFD432"/>
      </a:accent5>
      <a:accent6>
        <a:srgbClr val="FF4F53"/>
      </a:accent6>
      <a:hlink>
        <a:srgbClr val="00AB4E"/>
      </a:hlink>
      <a:folHlink>
        <a:srgbClr val="7C7C7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A0655D3F4848243AB663741BD1D8E7A" ma:contentTypeVersion="3" ma:contentTypeDescription="Create a new document." ma:contentTypeScope="" ma:versionID="50d17992b780dc66d6a10897e2041d44">
  <xsd:schema xmlns:xsd="http://www.w3.org/2001/XMLSchema" xmlns:xs="http://www.w3.org/2001/XMLSchema" xmlns:p="http://schemas.microsoft.com/office/2006/metadata/properties" xmlns:ns2="6f7b7ffc-68c9-4c86-8789-40a2e2131231" targetNamespace="http://schemas.microsoft.com/office/2006/metadata/properties" ma:root="true" ma:fieldsID="78f413be1379d5bc114de27911948b35" ns2:_="">
    <xsd:import namespace="6f7b7ffc-68c9-4c86-8789-40a2e2131231"/>
    <xsd:element name="properties">
      <xsd:complexType>
        <xsd:sequence>
          <xsd:element name="documentManagement">
            <xsd:complexType>
              <xsd:all>
                <xsd:element ref="ns2:MediaServiceMetadata" minOccurs="0"/>
                <xsd:element ref="ns2:MediaServiceFastMetadata" minOccurs="0"/>
                <xsd:element ref="ns2: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7b7ffc-68c9-4c86-8789-40a2e213123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Date" ma:index="10" nillable="true" ma:displayName="Date" ma:format="DateOnly" ma:internalName="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ate xmlns="6f7b7ffc-68c9-4c86-8789-40a2e2131231" xsi:nil="true"/>
  </documentManagement>
</p:properties>
</file>

<file path=customXml/itemProps1.xml><?xml version="1.0" encoding="utf-8"?>
<ds:datastoreItem xmlns:ds="http://schemas.openxmlformats.org/officeDocument/2006/customXml" ds:itemID="{1A26A162-8683-46D1-B628-79513E14F1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7b7ffc-68c9-4c86-8789-40a2e213123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E10DF07-B510-43FC-906F-65F2995D22CD}">
  <ds:schemaRefs>
    <ds:schemaRef ds:uri="http://schemas.microsoft.com/sharepoint/v3/contenttype/forms"/>
  </ds:schemaRefs>
</ds:datastoreItem>
</file>

<file path=customXml/itemProps3.xml><?xml version="1.0" encoding="utf-8"?>
<ds:datastoreItem xmlns:ds="http://schemas.openxmlformats.org/officeDocument/2006/customXml" ds:itemID="{BCC53C75-A667-4AB9-A87C-57E27AFFFE99}">
  <ds:schemaRefs>
    <ds:schemaRef ds:uri="6f7b7ffc-68c9-4c86-8789-40a2e2131231"/>
    <ds:schemaRef ds:uri="http://schemas.microsoft.com/office/infopath/2007/PartnerControls"/>
    <ds:schemaRef ds:uri="http://purl.org/dc/elements/1.1/"/>
    <ds:schemaRef ds:uri="http://purl.org/dc/terms/"/>
    <ds:schemaRef ds:uri="http://schemas.microsoft.com/office/2006/documentManagement/types"/>
    <ds:schemaRef ds:uri="http://www.w3.org/XML/1998/namespace"/>
    <ds:schemaRef ds:uri="http://purl.org/dc/dcmitype/"/>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Budgeting Corporate powerpoint 2017</Template>
  <TotalTime>924</TotalTime>
  <Words>12430</Words>
  <Application>Microsoft Office PowerPoint</Application>
  <PresentationFormat>Widescreen</PresentationFormat>
  <Paragraphs>1572</Paragraphs>
  <Slides>112</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112</vt:i4>
      </vt:variant>
    </vt:vector>
  </HeadingPairs>
  <TitlesOfParts>
    <vt:vector size="115" baseType="lpstr">
      <vt:lpstr>Arial</vt:lpstr>
      <vt:lpstr>Calibri</vt:lpstr>
      <vt:lpstr>Corporate powerpoint_May 2015_2</vt:lpstr>
      <vt:lpstr>Introduction to Inheritance Tax</vt:lpstr>
      <vt:lpstr>AAT Professional Diploma in Accounting  Optional unit on – personal tax</vt:lpstr>
      <vt:lpstr>Contents</vt:lpstr>
      <vt:lpstr>PowerPoint Presentation</vt:lpstr>
      <vt:lpstr>The scope of inheritance tax</vt:lpstr>
      <vt:lpstr>PowerPoint Presentation</vt:lpstr>
      <vt:lpstr>PowerPoint Presentation</vt:lpstr>
      <vt:lpstr>The scope of inheritance tax</vt:lpstr>
      <vt:lpstr>The scope of inheritance tax</vt:lpstr>
      <vt:lpstr>The scope of inheritance tax</vt:lpstr>
      <vt:lpstr>PowerPoint Presentation</vt:lpstr>
      <vt:lpstr>Inheritance tax on death gifts</vt:lpstr>
      <vt:lpstr>Inheritance tax on death gifts</vt:lpstr>
      <vt:lpstr>PowerPoint Presentation</vt:lpstr>
      <vt:lpstr>PowerPoint Presentation</vt:lpstr>
      <vt:lpstr>PowerPoint Presentation</vt:lpstr>
      <vt:lpstr>PowerPoint Presentation</vt:lpstr>
      <vt:lpstr>Inheritance Tax Example 1</vt:lpstr>
      <vt:lpstr>Example 1</vt:lpstr>
      <vt:lpstr>Answer 1 </vt:lpstr>
      <vt:lpstr>Answer 1 </vt:lpstr>
      <vt:lpstr>Answer 1 </vt:lpstr>
      <vt:lpstr>Answer 1 </vt:lpstr>
      <vt:lpstr>Answer 1</vt:lpstr>
      <vt:lpstr>Answer 1</vt:lpstr>
      <vt:lpstr>Answer 1</vt:lpstr>
      <vt:lpstr>Answer 1 Showing how much the wife inherits</vt:lpstr>
      <vt:lpstr>Answer 1 Showing how much the wife inherits</vt:lpstr>
      <vt:lpstr>Answer 1 Showing how much the wife inherits</vt:lpstr>
      <vt:lpstr>IHT and the nil rate band and the death rate</vt:lpstr>
      <vt:lpstr>PowerPoint Presentation</vt:lpstr>
      <vt:lpstr>PowerPoint Presentation</vt:lpstr>
      <vt:lpstr>Inheritance Tax Example 2</vt:lpstr>
      <vt:lpstr>Example 2</vt:lpstr>
      <vt:lpstr>Answer 2 </vt:lpstr>
      <vt:lpstr>Answer 2 </vt:lpstr>
      <vt:lpstr>Answer 2 </vt:lpstr>
      <vt:lpstr>Answer 2 </vt:lpstr>
      <vt:lpstr>Answer 2 </vt:lpstr>
      <vt:lpstr>Answer 2 </vt:lpstr>
      <vt:lpstr>Answer 2</vt:lpstr>
      <vt:lpstr>Answer 2</vt:lpstr>
      <vt:lpstr>Answer 2</vt:lpstr>
      <vt:lpstr>PowerPoint Presentation</vt:lpstr>
      <vt:lpstr>PowerPoint Presentation</vt:lpstr>
      <vt:lpstr>PowerPoint Presentation</vt:lpstr>
      <vt:lpstr>PowerPoint Presentation</vt:lpstr>
      <vt:lpstr>PowerPoint Presentation</vt:lpstr>
      <vt:lpstr>Answer 2</vt:lpstr>
      <vt:lpstr>Answer 2 Showing how much the son inherits</vt:lpstr>
      <vt:lpstr>Answer 2 Showing how much the son inherits</vt:lpstr>
      <vt:lpstr>Answer 2 Showing how much the son inherits</vt:lpstr>
      <vt:lpstr>IHT and lifetime reliefs</vt:lpstr>
      <vt:lpstr>IHT and lifetime reliefs</vt:lpstr>
      <vt:lpstr>IHT and lifetime reliefs</vt:lpstr>
      <vt:lpstr>IHT and lifetime reliefs</vt:lpstr>
      <vt:lpstr>Inheritance tax on lifetime gifts</vt:lpstr>
      <vt:lpstr>Inheritance tax on lifetime gifts</vt:lpstr>
      <vt:lpstr>Inheritance tax on lifetime gifts</vt:lpstr>
      <vt:lpstr>Inheritance tax on lifetime gifts</vt:lpstr>
      <vt:lpstr>Inheritance tax on lifetime gifts</vt:lpstr>
      <vt:lpstr>Inheritance tax on lifetime gifts</vt:lpstr>
      <vt:lpstr>Example 3</vt:lpstr>
      <vt:lpstr>Answer 3</vt:lpstr>
      <vt:lpstr>Answer 3</vt:lpstr>
      <vt:lpstr>Answer 3</vt:lpstr>
      <vt:lpstr>Answer 3</vt:lpstr>
      <vt:lpstr>Answer 3</vt:lpstr>
      <vt:lpstr>Answer 3 part (b)</vt:lpstr>
      <vt:lpstr>Answer 3</vt:lpstr>
      <vt:lpstr>Answer 3</vt:lpstr>
      <vt:lpstr>Example 3</vt:lpstr>
      <vt:lpstr>Answer 3</vt:lpstr>
      <vt:lpstr>Answer 3</vt:lpstr>
      <vt:lpstr>IHT and the exam technique</vt:lpstr>
      <vt:lpstr>Exam technique for doing IHT tasks</vt:lpstr>
      <vt:lpstr>Exam technique for doing IHT tasks</vt:lpstr>
      <vt:lpstr>Exam technique for doing IHT tasks</vt:lpstr>
      <vt:lpstr>Exam technique for doing IHT tasks</vt:lpstr>
      <vt:lpstr>Exam technique for doing IHT tasks</vt:lpstr>
      <vt:lpstr>Exam technique for doing IHT tasks</vt:lpstr>
      <vt:lpstr>Exam technique for doing IHT tasks</vt:lpstr>
      <vt:lpstr>Exam technique for doing IHT tasks</vt:lpstr>
      <vt:lpstr>Inheritance Tax tasks</vt:lpstr>
      <vt:lpstr>Task 9 of Trupti Patel</vt:lpstr>
      <vt:lpstr>Answer to task 9 </vt:lpstr>
      <vt:lpstr>Answer to task 9 </vt:lpstr>
      <vt:lpstr>Answer to task 9 </vt:lpstr>
      <vt:lpstr> Answer to task 9  </vt:lpstr>
      <vt:lpstr> Answer to task 9  </vt:lpstr>
      <vt:lpstr> Answer to task 9  </vt:lpstr>
      <vt:lpstr> Answer to task 9  </vt:lpstr>
      <vt:lpstr> Answer to task 9  </vt:lpstr>
      <vt:lpstr> Answer to task 9  </vt:lpstr>
      <vt:lpstr> Answer to task 9  </vt:lpstr>
      <vt:lpstr> Answer to task 9  </vt:lpstr>
      <vt:lpstr> Answer to task 9  </vt:lpstr>
      <vt:lpstr> Answer to task 9  </vt:lpstr>
      <vt:lpstr> Answer to task 9  </vt:lpstr>
      <vt:lpstr> Answer to task 9  </vt:lpstr>
      <vt:lpstr> Answer to task 9  </vt:lpstr>
      <vt:lpstr>Task 10 of Trupti Patel</vt:lpstr>
      <vt:lpstr>Answer to task 10</vt:lpstr>
      <vt:lpstr>Answer to task 10</vt:lpstr>
      <vt:lpstr> Answer  to task 10 Showing how much the each person inherits</vt:lpstr>
      <vt:lpstr> Answer  to task 10 Showing how much the each person inherits</vt:lpstr>
      <vt:lpstr> Answer  to task 10 Showing how much the each person inherits</vt:lpstr>
      <vt:lpstr> Answer  to task 10 Showing how much the each person inherits</vt:lpstr>
      <vt:lpstr> Answer  to task 10 Showing how much the each person inherits</vt:lpstr>
      <vt:lpstr> Answer  to task 10 Showing how much the each person inherits</vt:lpstr>
      <vt:lpstr> Any questions?</vt:lpstr>
      <vt:lpstr>Questions?</vt:lpstr>
    </vt:vector>
  </TitlesOfParts>
  <Company>AAT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your title here Two lines maximum</dc:title>
  <dc:creator>Siana Tulley</dc:creator>
  <cp:lastModifiedBy>Siana Tulley</cp:lastModifiedBy>
  <cp:revision>68</cp:revision>
  <dcterms:created xsi:type="dcterms:W3CDTF">2017-10-31T11:39:53Z</dcterms:created>
  <dcterms:modified xsi:type="dcterms:W3CDTF">2017-11-20T16:44:51Z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0x010100FA0655D3F4848243AB663741BD1D8E7A</vt:lpwstr>
  </property>
</Properties>
</file>